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6"/>
  </p:notesMasterIdLst>
  <p:handoutMasterIdLst>
    <p:handoutMasterId r:id="rId67"/>
  </p:handoutMasterIdLst>
  <p:sldIdLst>
    <p:sldId id="336" r:id="rId2"/>
    <p:sldId id="258" r:id="rId3"/>
    <p:sldId id="316" r:id="rId4"/>
    <p:sldId id="317" r:id="rId5"/>
    <p:sldId id="318" r:id="rId6"/>
    <p:sldId id="319" r:id="rId7"/>
    <p:sldId id="320" r:id="rId8"/>
    <p:sldId id="265" r:id="rId9"/>
    <p:sldId id="322" r:id="rId10"/>
    <p:sldId id="323" r:id="rId11"/>
    <p:sldId id="324" r:id="rId12"/>
    <p:sldId id="337" r:id="rId13"/>
    <p:sldId id="343" r:id="rId14"/>
    <p:sldId id="344" r:id="rId15"/>
    <p:sldId id="345" r:id="rId16"/>
    <p:sldId id="346" r:id="rId17"/>
    <p:sldId id="325" r:id="rId18"/>
    <p:sldId id="326" r:id="rId19"/>
    <p:sldId id="331" r:id="rId20"/>
    <p:sldId id="335" r:id="rId21"/>
    <p:sldId id="334" r:id="rId22"/>
    <p:sldId id="338" r:id="rId23"/>
    <p:sldId id="332" r:id="rId24"/>
    <p:sldId id="333" r:id="rId25"/>
    <p:sldId id="339" r:id="rId26"/>
    <p:sldId id="340" r:id="rId27"/>
    <p:sldId id="341" r:id="rId28"/>
    <p:sldId id="342" r:id="rId29"/>
    <p:sldId id="327" r:id="rId30"/>
    <p:sldId id="330" r:id="rId31"/>
    <p:sldId id="347" r:id="rId32"/>
    <p:sldId id="348" r:id="rId33"/>
    <p:sldId id="349" r:id="rId34"/>
    <p:sldId id="350" r:id="rId35"/>
    <p:sldId id="351" r:id="rId36"/>
    <p:sldId id="352" r:id="rId37"/>
    <p:sldId id="353" r:id="rId38"/>
    <p:sldId id="354" r:id="rId39"/>
    <p:sldId id="355" r:id="rId40"/>
    <p:sldId id="356" r:id="rId41"/>
    <p:sldId id="357" r:id="rId42"/>
    <p:sldId id="358" r:id="rId43"/>
    <p:sldId id="359" r:id="rId44"/>
    <p:sldId id="360" r:id="rId45"/>
    <p:sldId id="361" r:id="rId46"/>
    <p:sldId id="362" r:id="rId47"/>
    <p:sldId id="363" r:id="rId48"/>
    <p:sldId id="364" r:id="rId49"/>
    <p:sldId id="365" r:id="rId50"/>
    <p:sldId id="366" r:id="rId51"/>
    <p:sldId id="367" r:id="rId52"/>
    <p:sldId id="368" r:id="rId53"/>
    <p:sldId id="369" r:id="rId54"/>
    <p:sldId id="370" r:id="rId55"/>
    <p:sldId id="371" r:id="rId56"/>
    <p:sldId id="372" r:id="rId57"/>
    <p:sldId id="373" r:id="rId58"/>
    <p:sldId id="374" r:id="rId59"/>
    <p:sldId id="375" r:id="rId60"/>
    <p:sldId id="379" r:id="rId61"/>
    <p:sldId id="376" r:id="rId62"/>
    <p:sldId id="377" r:id="rId63"/>
    <p:sldId id="380" r:id="rId64"/>
    <p:sldId id="378" r:id="rId6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F247D"/>
    <a:srgbClr val="0878BE"/>
    <a:srgbClr val="F16726"/>
    <a:srgbClr val="31AC4A"/>
    <a:srgbClr val="6DB33F"/>
    <a:srgbClr val="4A8522"/>
    <a:srgbClr val="005F0F"/>
    <a:srgbClr val="EA232A"/>
    <a:srgbClr val="2A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24" autoAdjust="0"/>
    <p:restoredTop sz="89144" autoAdjust="0"/>
  </p:normalViewPr>
  <p:slideViewPr>
    <p:cSldViewPr snapToGrid="0">
      <p:cViewPr varScale="1">
        <p:scale>
          <a:sx n="114" d="100"/>
          <a:sy n="114" d="100"/>
        </p:scale>
        <p:origin x="462" y="10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BDB6F35-D020-4CF9-AAB1-239E6B0FBF1F}" type="datetimeFigureOut">
              <a:rPr lang="en-US" smtClean="0"/>
              <a:t>12/16/2021</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323940C-1F5C-4740-86F9-A41E48B779EA}" type="slidenum">
              <a:rPr lang="en-US" smtClean="0"/>
              <a:t>‹#›</a:t>
            </a:fld>
            <a:endParaRPr lang="en-US"/>
          </a:p>
        </p:txBody>
      </p:sp>
    </p:spTree>
    <p:extLst>
      <p:ext uri="{BB962C8B-B14F-4D97-AF65-F5344CB8AC3E}">
        <p14:creationId xmlns:p14="http://schemas.microsoft.com/office/powerpoint/2010/main" val="1354706769"/>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A1ACB24-D4FF-43DD-8E64-17BD169289AA}" type="datetimeFigureOut">
              <a:rPr lang="en-US" smtClean="0"/>
              <a:t>12/16/2021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1306C24-BA1C-48DB-B8E9-887F4C67C9B6}" type="slidenum">
              <a:rPr lang="en-US" smtClean="0"/>
              <a:t>‹#›</a:t>
            </a:fld>
            <a:endParaRPr lang="en-US"/>
          </a:p>
        </p:txBody>
      </p:sp>
    </p:spTree>
    <p:extLst>
      <p:ext uri="{BB962C8B-B14F-4D97-AF65-F5344CB8AC3E}">
        <p14:creationId xmlns:p14="http://schemas.microsoft.com/office/powerpoint/2010/main" val="4224629895"/>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chemeClr val="tx1"/>
                </a:solidFill>
                <a:latin typeface="+mn-lt"/>
                <a:ea typeface="+mn-ea"/>
                <a:cs typeface="+mn-cs"/>
              </a:rPr>
              <a:t>Integer.</a:t>
            </a:r>
            <a:r>
              <a:rPr lang="en-US" sz="1200" b="1" i="1" kern="1200">
                <a:solidFill>
                  <a:schemeClr val="tx1"/>
                </a:solidFill>
                <a:latin typeface="+mn-lt"/>
                <a:ea typeface="+mn-ea"/>
                <a:cs typeface="+mn-cs"/>
              </a:rPr>
              <a:t>MAX_VALUE+""</a:t>
            </a:r>
            <a:endParaRPr lang="en-US"/>
          </a:p>
        </p:txBody>
      </p:sp>
    </p:spTree>
    <p:extLst>
      <p:ext uri="{BB962C8B-B14F-4D97-AF65-F5344CB8AC3E}">
        <p14:creationId xmlns:p14="http://schemas.microsoft.com/office/powerpoint/2010/main" val="26368920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720789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45498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1306C24-BA1C-48DB-B8E9-887F4C67C9B6}" type="slidenum">
              <a:rPr lang="en-US" smtClean="0"/>
              <a:t>31</a:t>
            </a:fld>
            <a:endParaRPr lang="en-US"/>
          </a:p>
        </p:txBody>
      </p:sp>
    </p:spTree>
    <p:extLst>
      <p:ext uri="{BB962C8B-B14F-4D97-AF65-F5344CB8AC3E}">
        <p14:creationId xmlns:p14="http://schemas.microsoft.com/office/powerpoint/2010/main" val="14189744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9B9B2CF-5071-4CEC-8BB6-449603A72E8D}" type="datetime1">
              <a:rPr lang="en-US" smtClean="0"/>
              <a:t>12/16/2021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A51EA2F-6D5D-4AA6-9C08-0E6AA7753B98}" type="slidenum">
              <a:rPr lang="en-US" smtClean="0"/>
              <a:t>‹#›</a:t>
            </a:fld>
            <a:endParaRPr lang="en-US"/>
          </a:p>
        </p:txBody>
      </p:sp>
    </p:spTree>
    <p:extLst>
      <p:ext uri="{BB962C8B-B14F-4D97-AF65-F5344CB8AC3E}">
        <p14:creationId xmlns:p14="http://schemas.microsoft.com/office/powerpoint/2010/main" val="20480527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5615356-863F-406B-A8CC-FB733AFDD069}" type="datetime1">
              <a:rPr lang="en-US" smtClean="0"/>
              <a:t>12/16/2021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A51EA2F-6D5D-4AA6-9C08-0E6AA7753B98}" type="slidenum">
              <a:rPr lang="en-US" smtClean="0"/>
              <a:t>‹#›</a:t>
            </a:fld>
            <a:endParaRPr lang="en-US"/>
          </a:p>
        </p:txBody>
      </p:sp>
    </p:spTree>
    <p:extLst>
      <p:ext uri="{BB962C8B-B14F-4D97-AF65-F5344CB8AC3E}">
        <p14:creationId xmlns:p14="http://schemas.microsoft.com/office/powerpoint/2010/main" val="18774137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E8F80CE-E258-442F-919C-A9DED7BD2D37}" type="datetime1">
              <a:rPr lang="en-US" smtClean="0"/>
              <a:t>12/16/2021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A51EA2F-6D5D-4AA6-9C08-0E6AA7753B98}" type="slidenum">
              <a:rPr lang="en-US" smtClean="0"/>
              <a:t>‹#›</a:t>
            </a:fld>
            <a:endParaRPr lang="en-US"/>
          </a:p>
        </p:txBody>
      </p:sp>
    </p:spTree>
    <p:extLst>
      <p:ext uri="{BB962C8B-B14F-4D97-AF65-F5344CB8AC3E}">
        <p14:creationId xmlns:p14="http://schemas.microsoft.com/office/powerpoint/2010/main" val="29985015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E30A0F1-2945-422C-944B-4BA95688D21E}" type="datetime1">
              <a:rPr lang="en-US" smtClean="0"/>
              <a:t>12/16/2021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A51EA2F-6D5D-4AA6-9C08-0E6AA7753B98}" type="slidenum">
              <a:rPr lang="en-US" smtClean="0"/>
              <a:t>‹#›</a:t>
            </a:fld>
            <a:endParaRPr lang="en-US"/>
          </a:p>
        </p:txBody>
      </p:sp>
    </p:spTree>
    <p:extLst>
      <p:ext uri="{BB962C8B-B14F-4D97-AF65-F5344CB8AC3E}">
        <p14:creationId xmlns:p14="http://schemas.microsoft.com/office/powerpoint/2010/main" val="31584417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0A66F36-4940-47C6-ABC2-03BA09E53387}" type="datetime1">
              <a:rPr lang="en-US" smtClean="0"/>
              <a:t>12/16/2021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A51EA2F-6D5D-4AA6-9C08-0E6AA7753B98}" type="slidenum">
              <a:rPr lang="en-US" smtClean="0"/>
              <a:t>‹#›</a:t>
            </a:fld>
            <a:endParaRPr lang="en-US"/>
          </a:p>
        </p:txBody>
      </p:sp>
    </p:spTree>
    <p:extLst>
      <p:ext uri="{BB962C8B-B14F-4D97-AF65-F5344CB8AC3E}">
        <p14:creationId xmlns:p14="http://schemas.microsoft.com/office/powerpoint/2010/main" val="28495952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3D35086-0B9F-4DFB-ADC0-B73624CC4FE3}" type="datetime1">
              <a:rPr lang="en-US" smtClean="0"/>
              <a:t>12/16/2021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A51EA2F-6D5D-4AA6-9C08-0E6AA7753B98}" type="slidenum">
              <a:rPr lang="en-US" smtClean="0"/>
              <a:t>‹#›</a:t>
            </a:fld>
            <a:endParaRPr lang="en-US"/>
          </a:p>
        </p:txBody>
      </p:sp>
    </p:spTree>
    <p:extLst>
      <p:ext uri="{BB962C8B-B14F-4D97-AF65-F5344CB8AC3E}">
        <p14:creationId xmlns:p14="http://schemas.microsoft.com/office/powerpoint/2010/main" val="42412275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DE1CD55-2A9B-42FD-8368-31EC5C822CF5}" type="datetime1">
              <a:rPr lang="en-US" smtClean="0"/>
              <a:t>12/16/2021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A51EA2F-6D5D-4AA6-9C08-0E6AA7753B98}" type="slidenum">
              <a:rPr lang="en-US" smtClean="0"/>
              <a:t>‹#›</a:t>
            </a:fld>
            <a:endParaRPr lang="en-US"/>
          </a:p>
        </p:txBody>
      </p:sp>
    </p:spTree>
    <p:extLst>
      <p:ext uri="{BB962C8B-B14F-4D97-AF65-F5344CB8AC3E}">
        <p14:creationId xmlns:p14="http://schemas.microsoft.com/office/powerpoint/2010/main" val="34511243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AE62C4EA-AFCA-437D-A8A9-FBD1786143B2}" type="datetime1">
              <a:rPr lang="en-US" smtClean="0"/>
              <a:t>12/16/2021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A51EA2F-6D5D-4AA6-9C08-0E6AA7753B98}" type="slidenum">
              <a:rPr lang="en-US" smtClean="0"/>
              <a:t>‹#›</a:t>
            </a:fld>
            <a:endParaRPr lang="en-US"/>
          </a:p>
        </p:txBody>
      </p:sp>
    </p:spTree>
    <p:extLst>
      <p:ext uri="{BB962C8B-B14F-4D97-AF65-F5344CB8AC3E}">
        <p14:creationId xmlns:p14="http://schemas.microsoft.com/office/powerpoint/2010/main" val="32503820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BEE70C8-5C91-4AA6-B69C-77B62B06A7A7}" type="datetime1">
              <a:rPr lang="en-US" smtClean="0"/>
              <a:t>12/16/2021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A51EA2F-6D5D-4AA6-9C08-0E6AA7753B98}" type="slidenum">
              <a:rPr lang="en-US" smtClean="0"/>
              <a:t>‹#›</a:t>
            </a:fld>
            <a:endParaRPr lang="en-US"/>
          </a:p>
        </p:txBody>
      </p:sp>
    </p:spTree>
    <p:extLst>
      <p:ext uri="{BB962C8B-B14F-4D97-AF65-F5344CB8AC3E}">
        <p14:creationId xmlns:p14="http://schemas.microsoft.com/office/powerpoint/2010/main" val="5029877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2B87A9A0-4036-4B1D-A8EC-F7539332CF2C}" type="datetime1">
              <a:rPr lang="en-US" smtClean="0"/>
              <a:t>12/16/2021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A51EA2F-6D5D-4AA6-9C08-0E6AA7753B98}" type="slidenum">
              <a:rPr lang="en-US" smtClean="0"/>
              <a:t>‹#›</a:t>
            </a:fld>
            <a:endParaRPr lang="en-US"/>
          </a:p>
        </p:txBody>
      </p:sp>
    </p:spTree>
    <p:extLst>
      <p:ext uri="{BB962C8B-B14F-4D97-AF65-F5344CB8AC3E}">
        <p14:creationId xmlns:p14="http://schemas.microsoft.com/office/powerpoint/2010/main" val="22709924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8534FCB-3E44-4810-8AF0-C60A36345AA6}" type="datetime1">
              <a:rPr lang="en-US" smtClean="0"/>
              <a:t>12/16/2021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A51EA2F-6D5D-4AA6-9C08-0E6AA7753B98}" type="slidenum">
              <a:rPr lang="en-US" smtClean="0"/>
              <a:t>‹#›</a:t>
            </a:fld>
            <a:endParaRPr lang="en-US"/>
          </a:p>
        </p:txBody>
      </p:sp>
    </p:spTree>
    <p:extLst>
      <p:ext uri="{BB962C8B-B14F-4D97-AF65-F5344CB8AC3E}">
        <p14:creationId xmlns:p14="http://schemas.microsoft.com/office/powerpoint/2010/main" val="23715255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73B4013-5C68-42C0-AC40-F1B173485BC7}" type="datetime1">
              <a:rPr lang="en-US" smtClean="0"/>
              <a:t>12/16/2021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A51EA2F-6D5D-4AA6-9C08-0E6AA7753B98}" type="slidenum">
              <a:rPr lang="en-US" smtClean="0"/>
              <a:t>‹#›</a:t>
            </a:fld>
            <a:endParaRPr lang="en-US"/>
          </a:p>
        </p:txBody>
      </p:sp>
    </p:spTree>
    <p:extLst>
      <p:ext uri="{BB962C8B-B14F-4D97-AF65-F5344CB8AC3E}">
        <p14:creationId xmlns:p14="http://schemas.microsoft.com/office/powerpoint/2010/main" val="42352065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8" Type="http://schemas.openxmlformats.org/officeDocument/2006/relationships/hyperlink" Target="https://www.baeldung.com/java-connection-pooling" TargetMode="External"/><Relationship Id="rId3" Type="http://schemas.openxmlformats.org/officeDocument/2006/relationships/hyperlink" Target="https://www.thymeleaf.org/doc/tutorials/3.0/usingthymeleaf.html" TargetMode="External"/><Relationship Id="rId7" Type="http://schemas.openxmlformats.org/officeDocument/2006/relationships/hyperlink" Target="https://www.baeldung.com/spring-data-repositories"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hyperlink" Target="https://docs.spring.io/spring-data/jpa/docs/1.5.0.RELEASE/reference/html/repositories.html" TargetMode="External"/><Relationship Id="rId5" Type="http://schemas.openxmlformats.org/officeDocument/2006/relationships/hyperlink" Target="https://www.petrikainulainen.net/programming/spring-framework/spring-data-jpa-tutorial-part-eight-adding-functionality-to-a-repository/" TargetMode="External"/><Relationship Id="rId4" Type="http://schemas.openxmlformats.org/officeDocument/2006/relationships/hyperlink" Target="https://mkyong.com/spring-boot/spring-boot-jdbc-examples/" TargetMode="Externa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22.tiff"/><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3999" y="2520548"/>
            <a:ext cx="9144000" cy="989415"/>
          </a:xfrm>
        </p:spPr>
        <p:txBody>
          <a:bodyPr/>
          <a:lstStyle/>
          <a:p>
            <a:r>
              <a:rPr lang="en-US" i="1">
                <a:latin typeface="+mn-lt"/>
              </a:rPr>
              <a:t>Osnove web programiranja</a:t>
            </a:r>
            <a:endParaRPr lang="en-US" i="1" dirty="0">
              <a:latin typeface="+mn-lt"/>
            </a:endParaRPr>
          </a:p>
        </p:txBody>
      </p:sp>
      <p:sp>
        <p:nvSpPr>
          <p:cNvPr id="3" name="Subtitle 2"/>
          <p:cNvSpPr>
            <a:spLocks noGrp="1"/>
          </p:cNvSpPr>
          <p:nvPr>
            <p:ph type="subTitle" idx="1"/>
          </p:nvPr>
        </p:nvSpPr>
        <p:spPr>
          <a:xfrm>
            <a:off x="1524000" y="3602039"/>
            <a:ext cx="9144000" cy="692869"/>
          </a:xfrm>
        </p:spPr>
        <p:txBody>
          <a:bodyPr>
            <a:noAutofit/>
          </a:bodyPr>
          <a:lstStyle/>
          <a:p>
            <a:r>
              <a:rPr lang="en-US" sz="4800"/>
              <a:t>DAL</a:t>
            </a:r>
          </a:p>
          <a:p>
            <a:endParaRPr lang="en-US" sz="4800"/>
          </a:p>
          <a:p>
            <a:endParaRPr lang="en-US" sz="4800" dirty="0"/>
          </a:p>
        </p:txBody>
      </p:sp>
      <p:sp>
        <p:nvSpPr>
          <p:cNvPr id="5" name="Subtitle 2"/>
          <p:cNvSpPr txBox="1">
            <a:spLocks/>
          </p:cNvSpPr>
          <p:nvPr/>
        </p:nvSpPr>
        <p:spPr>
          <a:xfrm>
            <a:off x="1523998" y="4953041"/>
            <a:ext cx="9144000" cy="665307"/>
          </a:xfrm>
          <a:prstGeom prst="rect">
            <a:avLst/>
          </a:prstGeom>
          <a:solidFill>
            <a:schemeClr val="tx1">
              <a:lumMod val="65000"/>
              <a:lumOff val="35000"/>
            </a:schemeClr>
          </a:solidFill>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4000">
                <a:solidFill>
                  <a:schemeClr val="bg1"/>
                </a:solidFill>
              </a:rPr>
              <a:t>Termin 9</a:t>
            </a:r>
            <a:endParaRPr lang="en-US" sz="4000" dirty="0">
              <a:solidFill>
                <a:schemeClr val="bg1"/>
              </a:solidFill>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93322" y="586152"/>
            <a:ext cx="1805353" cy="1996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923493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9382" y="272765"/>
            <a:ext cx="11684000" cy="595453"/>
          </a:xfrm>
          <a:solidFill>
            <a:schemeClr val="tx1">
              <a:lumMod val="65000"/>
              <a:lumOff val="35000"/>
            </a:schemeClr>
          </a:solidFill>
        </p:spPr>
        <p:txBody>
          <a:bodyPr>
            <a:noAutofit/>
          </a:bodyPr>
          <a:lstStyle/>
          <a:p>
            <a:r>
              <a:rPr lang="en-US" dirty="0" err="1">
                <a:solidFill>
                  <a:schemeClr val="bg1"/>
                </a:solidFill>
                <a:latin typeface="+mn-lt"/>
              </a:rPr>
              <a:t>Implementacija</a:t>
            </a:r>
            <a:endParaRPr lang="en-US" dirty="0">
              <a:solidFill>
                <a:schemeClr val="bg1"/>
              </a:solidFill>
              <a:latin typeface="+mn-lt"/>
            </a:endParaRPr>
          </a:p>
        </p:txBody>
      </p:sp>
      <p:sp>
        <p:nvSpPr>
          <p:cNvPr id="4" name="Title 1"/>
          <p:cNvSpPr txBox="1">
            <a:spLocks/>
          </p:cNvSpPr>
          <p:nvPr/>
        </p:nvSpPr>
        <p:spPr>
          <a:xfrm>
            <a:off x="249382" y="960578"/>
            <a:ext cx="11684000" cy="52156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latin typeface="+mn-lt"/>
              </a:rPr>
              <a:t>DAL</a:t>
            </a:r>
            <a:r>
              <a:rPr lang="sr-Latn-RS" sz="4000" dirty="0">
                <a:latin typeface="+mn-lt"/>
              </a:rPr>
              <a:t> (</a:t>
            </a:r>
            <a:r>
              <a:rPr lang="en-US" sz="4000" dirty="0">
                <a:latin typeface="+mn-lt"/>
              </a:rPr>
              <a:t>INSERT, UPDATE </a:t>
            </a:r>
            <a:r>
              <a:rPr lang="en-US" sz="4000" dirty="0" err="1">
                <a:latin typeface="+mn-lt"/>
              </a:rPr>
              <a:t>i</a:t>
            </a:r>
            <a:r>
              <a:rPr lang="en-US" sz="4000" dirty="0">
                <a:latin typeface="+mn-lt"/>
              </a:rPr>
              <a:t> DELETE </a:t>
            </a:r>
            <a:r>
              <a:rPr lang="en-US" sz="4000" dirty="0" err="1">
                <a:latin typeface="+mn-lt"/>
              </a:rPr>
              <a:t>upiti</a:t>
            </a:r>
            <a:r>
              <a:rPr lang="en-US" sz="4000" dirty="0">
                <a:latin typeface="+mn-lt"/>
              </a:rPr>
              <a:t>, </a:t>
            </a:r>
            <a:r>
              <a:rPr lang="en-US" sz="4000" dirty="0" err="1">
                <a:latin typeface="+mn-lt"/>
              </a:rPr>
              <a:t>nezavisni</a:t>
            </a:r>
            <a:r>
              <a:rPr lang="en-US" sz="4000" dirty="0">
                <a:latin typeface="+mn-lt"/>
              </a:rPr>
              <a:t> </a:t>
            </a:r>
            <a:r>
              <a:rPr lang="en-US" sz="4000" dirty="0" err="1">
                <a:latin typeface="+mn-lt"/>
              </a:rPr>
              <a:t>entiteti</a:t>
            </a:r>
            <a:r>
              <a:rPr lang="sr-Latn-RS" sz="4000" dirty="0">
                <a:latin typeface="+mn-lt"/>
              </a:rPr>
              <a:t>)</a:t>
            </a:r>
            <a:endParaRPr lang="en-US" sz="4000" dirty="0">
              <a:latin typeface="+mn-lt"/>
            </a:endParaRPr>
          </a:p>
        </p:txBody>
      </p:sp>
      <p:sp>
        <p:nvSpPr>
          <p:cNvPr id="6" name="Rectangle 5"/>
          <p:cNvSpPr/>
          <p:nvPr/>
        </p:nvSpPr>
        <p:spPr>
          <a:xfrm>
            <a:off x="2697942" y="1669749"/>
            <a:ext cx="8563616" cy="4832092"/>
          </a:xfrm>
          <a:prstGeom prst="rect">
            <a:avLst/>
          </a:prstGeom>
        </p:spPr>
        <p:txBody>
          <a:bodyPr wrap="square">
            <a:spAutoFit/>
          </a:bodyPr>
          <a:lstStyle/>
          <a:p>
            <a:r>
              <a:rPr lang="en-US" sz="1400" dirty="0">
                <a:solidFill>
                  <a:srgbClr val="646464"/>
                </a:solidFill>
                <a:latin typeface="Consolas"/>
              </a:rPr>
              <a:t>@Repository</a:t>
            </a:r>
          </a:p>
          <a:p>
            <a:r>
              <a:rPr lang="en-US" sz="1400" b="1" dirty="0">
                <a:solidFill>
                  <a:srgbClr val="7F0055"/>
                </a:solidFill>
                <a:latin typeface="Consolas"/>
              </a:rPr>
              <a:t>public</a:t>
            </a:r>
            <a:r>
              <a:rPr lang="en-US" sz="1400" b="1" dirty="0">
                <a:solidFill>
                  <a:srgbClr val="000000"/>
                </a:solidFill>
                <a:latin typeface="Consolas"/>
              </a:rPr>
              <a:t> </a:t>
            </a:r>
            <a:r>
              <a:rPr lang="en-US" sz="1400" b="1" dirty="0">
                <a:solidFill>
                  <a:srgbClr val="7F0055"/>
                </a:solidFill>
                <a:latin typeface="Consolas"/>
              </a:rPr>
              <a:t>class</a:t>
            </a:r>
            <a:r>
              <a:rPr lang="en-US" sz="1400" b="1" dirty="0">
                <a:solidFill>
                  <a:srgbClr val="000000"/>
                </a:solidFill>
                <a:latin typeface="Consolas"/>
              </a:rPr>
              <a:t> </a:t>
            </a:r>
            <a:r>
              <a:rPr lang="en-US" sz="1400" b="1" dirty="0" err="1">
                <a:solidFill>
                  <a:srgbClr val="000000"/>
                </a:solidFill>
                <a:latin typeface="Consolas"/>
              </a:rPr>
              <a:t>ZanrDAOImpl</a:t>
            </a:r>
            <a:r>
              <a:rPr lang="en-US" sz="1400" b="1" dirty="0">
                <a:solidFill>
                  <a:srgbClr val="000000"/>
                </a:solidFill>
                <a:latin typeface="Consolas"/>
              </a:rPr>
              <a:t> </a:t>
            </a:r>
            <a:r>
              <a:rPr lang="en-US" sz="1400" b="1" dirty="0">
                <a:solidFill>
                  <a:srgbClr val="7F0055"/>
                </a:solidFill>
                <a:latin typeface="Consolas"/>
              </a:rPr>
              <a:t>implements</a:t>
            </a:r>
            <a:r>
              <a:rPr lang="en-US" sz="1400" b="1" dirty="0">
                <a:solidFill>
                  <a:srgbClr val="000000"/>
                </a:solidFill>
                <a:latin typeface="Consolas"/>
              </a:rPr>
              <a:t> </a:t>
            </a:r>
            <a:r>
              <a:rPr lang="en-US" sz="1400" b="1" dirty="0" err="1">
                <a:solidFill>
                  <a:srgbClr val="000000"/>
                </a:solidFill>
                <a:latin typeface="Consolas"/>
              </a:rPr>
              <a:t>ZanrDAO</a:t>
            </a:r>
            <a:r>
              <a:rPr lang="en-US" sz="1400" b="1" dirty="0">
                <a:solidFill>
                  <a:srgbClr val="000000"/>
                </a:solidFill>
                <a:latin typeface="Consolas"/>
              </a:rPr>
              <a:t>{</a:t>
            </a:r>
          </a:p>
          <a:p>
            <a:endParaRPr lang="en-US" sz="1400" dirty="0">
              <a:latin typeface="Consolas" panose="020B0609020204030204" pitchFamily="49" charset="0"/>
            </a:endParaRPr>
          </a:p>
          <a:p>
            <a:r>
              <a:rPr lang="en-US" sz="1400" dirty="0">
                <a:solidFill>
                  <a:srgbClr val="646464"/>
                </a:solidFill>
                <a:latin typeface="Consolas" panose="020B0609020204030204" pitchFamily="49" charset="0"/>
              </a:rPr>
              <a:t>    @</a:t>
            </a:r>
            <a:r>
              <a:rPr lang="en-US" sz="1400" dirty="0" err="1">
                <a:solidFill>
                  <a:srgbClr val="646464"/>
                </a:solidFill>
                <a:latin typeface="Consolas" panose="020B0609020204030204" pitchFamily="49" charset="0"/>
              </a:rPr>
              <a:t>Autowired</a:t>
            </a:r>
            <a:endParaRPr lang="en-US" sz="1400" dirty="0">
              <a:solidFill>
                <a:srgbClr val="646464"/>
              </a:solidFill>
              <a:latin typeface="Consolas" panose="020B0609020204030204" pitchFamily="49" charset="0"/>
            </a:endParaRPr>
          </a:p>
          <a:p>
            <a:r>
              <a:rPr lang="en-US" sz="1400" b="1" dirty="0">
                <a:solidFill>
                  <a:srgbClr val="7F0055"/>
                </a:solidFill>
                <a:latin typeface="Consolas" panose="020B0609020204030204" pitchFamily="49" charset="0"/>
              </a:rPr>
              <a:t>    private</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JdbcTemplate</a:t>
            </a:r>
            <a:r>
              <a:rPr lang="en-US" sz="1400" dirty="0">
                <a:solidFill>
                  <a:srgbClr val="000000"/>
                </a:solidFill>
                <a:latin typeface="Consolas" panose="020B0609020204030204" pitchFamily="49" charset="0"/>
              </a:rPr>
              <a:t> </a:t>
            </a:r>
            <a:r>
              <a:rPr lang="en-US" sz="1400" dirty="0" err="1">
                <a:solidFill>
                  <a:srgbClr val="0000C0"/>
                </a:solidFill>
                <a:latin typeface="Consolas" panose="020B0609020204030204" pitchFamily="49" charset="0"/>
              </a:rPr>
              <a:t>jdbcTemplate</a:t>
            </a:r>
            <a:r>
              <a:rPr lang="en-US" sz="1400" dirty="0">
                <a:solidFill>
                  <a:srgbClr val="000000"/>
                </a:solidFill>
                <a:latin typeface="Consolas" panose="020B0609020204030204" pitchFamily="49" charset="0"/>
              </a:rPr>
              <a:t>;</a:t>
            </a:r>
          </a:p>
          <a:p>
            <a:endParaRPr lang="en-US" sz="1400" dirty="0">
              <a:latin typeface="Consolas" panose="020B0609020204030204" pitchFamily="49" charset="0"/>
            </a:endParaRPr>
          </a:p>
          <a:p>
            <a:r>
              <a:rPr lang="en-US" sz="1400" b="1" dirty="0">
                <a:solidFill>
                  <a:srgbClr val="7F0055"/>
                </a:solidFill>
                <a:latin typeface="Consolas" panose="020B0609020204030204" pitchFamily="49" charset="0"/>
              </a:rPr>
              <a:t>    public</a:t>
            </a:r>
            <a:r>
              <a:rPr lang="en-US" sz="1400" b="1" dirty="0">
                <a:solidFill>
                  <a:srgbClr val="000000"/>
                </a:solidFill>
                <a:latin typeface="Consolas" panose="020B0609020204030204" pitchFamily="49" charset="0"/>
              </a:rPr>
              <a:t> </a:t>
            </a:r>
            <a:r>
              <a:rPr lang="sr-Latn-RS" sz="1400" b="1" dirty="0" err="1">
                <a:solidFill>
                  <a:srgbClr val="7F0055"/>
                </a:solidFill>
                <a:latin typeface="Consolas" panose="020B0609020204030204" pitchFamily="49" charset="0"/>
              </a:rPr>
              <a:t>int</a:t>
            </a:r>
            <a:r>
              <a:rPr lang="sr-Latn-RS" sz="1400" b="1" dirty="0">
                <a:solidFill>
                  <a:srgbClr val="7F0055"/>
                </a:solidFill>
                <a:latin typeface="Consolas" panose="020B0609020204030204" pitchFamily="49" charset="0"/>
              </a:rPr>
              <a:t> </a:t>
            </a:r>
            <a:r>
              <a:rPr lang="en-US" sz="1400" dirty="0">
                <a:solidFill>
                  <a:srgbClr val="000000"/>
                </a:solidFill>
                <a:latin typeface="Consolas" panose="020B0609020204030204" pitchFamily="49" charset="0"/>
              </a:rPr>
              <a:t>save(</a:t>
            </a:r>
            <a:r>
              <a:rPr lang="en-US" sz="1400" dirty="0" err="1">
                <a:solidFill>
                  <a:srgbClr val="000000"/>
                </a:solidFill>
                <a:latin typeface="Consolas" panose="020B0609020204030204" pitchFamily="49" charset="0"/>
              </a:rPr>
              <a:t>Zanr</a:t>
            </a:r>
            <a:r>
              <a:rPr lang="en-US" sz="1400" dirty="0">
                <a:solidFill>
                  <a:srgbClr val="000000"/>
                </a:solidFill>
                <a:latin typeface="Consolas" panose="020B0609020204030204" pitchFamily="49" charset="0"/>
              </a:rPr>
              <a:t> </a:t>
            </a:r>
            <a:r>
              <a:rPr lang="en-US" sz="1400" dirty="0" err="1">
                <a:solidFill>
                  <a:srgbClr val="6A3E3E"/>
                </a:solidFill>
                <a:latin typeface="Consolas" panose="020B0609020204030204" pitchFamily="49" charset="0"/>
              </a:rPr>
              <a:t>zanr</a:t>
            </a:r>
            <a:r>
              <a:rPr lang="en-US" sz="1400" dirty="0">
                <a:solidFill>
                  <a:srgbClr val="000000"/>
                </a:solidFill>
                <a:latin typeface="Consolas" panose="020B0609020204030204" pitchFamily="49" charset="0"/>
              </a:rPr>
              <a:t>) {</a:t>
            </a:r>
          </a:p>
          <a:p>
            <a:r>
              <a:rPr lang="en-US" sz="1400" dirty="0">
                <a:solidFill>
                  <a:srgbClr val="000000"/>
                </a:solidFill>
                <a:latin typeface="Consolas" panose="020B0609020204030204" pitchFamily="49" charset="0"/>
              </a:rPr>
              <a:t>        String </a:t>
            </a:r>
            <a:r>
              <a:rPr lang="en-US" sz="1400" dirty="0" err="1">
                <a:solidFill>
                  <a:srgbClr val="6A3E3E"/>
                </a:solidFill>
                <a:latin typeface="Consolas" panose="020B0609020204030204" pitchFamily="49" charset="0"/>
              </a:rPr>
              <a:t>sql</a:t>
            </a:r>
            <a:r>
              <a:rPr lang="en-US" sz="1400" dirty="0">
                <a:solidFill>
                  <a:srgbClr val="000000"/>
                </a:solidFill>
                <a:latin typeface="Consolas" panose="020B0609020204030204" pitchFamily="49" charset="0"/>
              </a:rPr>
              <a:t> = </a:t>
            </a:r>
            <a:r>
              <a:rPr lang="en-US" sz="1400" dirty="0">
                <a:solidFill>
                  <a:srgbClr val="2A00FF"/>
                </a:solidFill>
                <a:latin typeface="Consolas" panose="020B0609020204030204" pitchFamily="49" charset="0"/>
              </a:rPr>
              <a:t>"INSERT INTO </a:t>
            </a:r>
            <a:r>
              <a:rPr lang="en-US" sz="1400" dirty="0" err="1">
                <a:solidFill>
                  <a:srgbClr val="2A00FF"/>
                </a:solidFill>
                <a:latin typeface="Consolas" panose="020B0609020204030204" pitchFamily="49" charset="0"/>
              </a:rPr>
              <a:t>zanrovi</a:t>
            </a:r>
            <a:r>
              <a:rPr lang="en-US" sz="1400" dirty="0">
                <a:solidFill>
                  <a:srgbClr val="2A00FF"/>
                </a:solidFill>
                <a:latin typeface="Consolas" panose="020B0609020204030204" pitchFamily="49" charset="0"/>
              </a:rPr>
              <a:t> (</a:t>
            </a:r>
            <a:r>
              <a:rPr lang="en-US" sz="1400" dirty="0" err="1">
                <a:solidFill>
                  <a:srgbClr val="2A00FF"/>
                </a:solidFill>
                <a:latin typeface="Consolas" panose="020B0609020204030204" pitchFamily="49" charset="0"/>
              </a:rPr>
              <a:t>naziv</a:t>
            </a:r>
            <a:r>
              <a:rPr lang="en-US" sz="1400" dirty="0">
                <a:solidFill>
                  <a:srgbClr val="2A00FF"/>
                </a:solidFill>
                <a:latin typeface="Consolas" panose="020B0609020204030204" pitchFamily="49" charset="0"/>
              </a:rPr>
              <a:t>) VALUES (?)"</a:t>
            </a:r>
            <a:r>
              <a:rPr lang="en-US" sz="1400" dirty="0">
                <a:solidFill>
                  <a:srgbClr val="000000"/>
                </a:solidFill>
                <a:latin typeface="Consolas" panose="020B0609020204030204" pitchFamily="49" charset="0"/>
              </a:rPr>
              <a:t>;</a:t>
            </a:r>
          </a:p>
          <a:p>
            <a:r>
              <a:rPr lang="en-US" sz="1400" dirty="0">
                <a:solidFill>
                  <a:srgbClr val="0000C0"/>
                </a:solidFill>
                <a:latin typeface="Consolas" panose="020B0609020204030204" pitchFamily="49" charset="0"/>
              </a:rPr>
              <a:t>        </a:t>
            </a:r>
            <a:r>
              <a:rPr lang="sr-Latn-RS" sz="1400" b="1" dirty="0" err="1">
                <a:solidFill>
                  <a:srgbClr val="7F0055"/>
                </a:solidFill>
                <a:latin typeface="Consolas" panose="020B0609020204030204" pitchFamily="49" charset="0"/>
              </a:rPr>
              <a:t>return</a:t>
            </a:r>
            <a:r>
              <a:rPr lang="sr-Latn-RS" sz="1400" dirty="0">
                <a:solidFill>
                  <a:srgbClr val="0000C0"/>
                </a:solidFill>
                <a:latin typeface="Consolas" panose="020B0609020204030204" pitchFamily="49" charset="0"/>
              </a:rPr>
              <a:t> </a:t>
            </a:r>
            <a:r>
              <a:rPr lang="en-US" sz="1400" dirty="0" err="1">
                <a:solidFill>
                  <a:srgbClr val="0000C0"/>
                </a:solidFill>
                <a:latin typeface="Consolas" panose="020B0609020204030204" pitchFamily="49" charset="0"/>
              </a:rPr>
              <a:t>jdbcTemplate</a:t>
            </a:r>
            <a:r>
              <a:rPr lang="en-US" sz="1400" dirty="0" err="1">
                <a:solidFill>
                  <a:srgbClr val="000000"/>
                </a:solidFill>
                <a:latin typeface="Consolas" panose="020B0609020204030204" pitchFamily="49" charset="0"/>
              </a:rPr>
              <a:t>.update</a:t>
            </a:r>
            <a:r>
              <a:rPr lang="en-US" sz="1400" dirty="0">
                <a:solidFill>
                  <a:srgbClr val="000000"/>
                </a:solidFill>
                <a:latin typeface="Consolas" panose="020B0609020204030204" pitchFamily="49" charset="0"/>
              </a:rPr>
              <a:t>(</a:t>
            </a:r>
            <a:r>
              <a:rPr lang="en-US" sz="1400" dirty="0" err="1">
                <a:solidFill>
                  <a:srgbClr val="6A3E3E"/>
                </a:solidFill>
                <a:latin typeface="Consolas" panose="020B0609020204030204" pitchFamily="49" charset="0"/>
              </a:rPr>
              <a:t>sql</a:t>
            </a:r>
            <a:r>
              <a:rPr lang="en-US" sz="1400" dirty="0">
                <a:solidFill>
                  <a:srgbClr val="000000"/>
                </a:solidFill>
                <a:latin typeface="Consolas" panose="020B0609020204030204" pitchFamily="49" charset="0"/>
              </a:rPr>
              <a:t>, </a:t>
            </a:r>
            <a:r>
              <a:rPr lang="en-US" sz="1400" dirty="0" err="1">
                <a:solidFill>
                  <a:srgbClr val="6A3E3E"/>
                </a:solidFill>
                <a:latin typeface="Consolas" panose="020B0609020204030204" pitchFamily="49" charset="0"/>
              </a:rPr>
              <a:t>zanr</a:t>
            </a:r>
            <a:r>
              <a:rPr lang="en-US" sz="1400" dirty="0" err="1">
                <a:solidFill>
                  <a:srgbClr val="000000"/>
                </a:solidFill>
                <a:latin typeface="Consolas" panose="020B0609020204030204" pitchFamily="49" charset="0"/>
              </a:rPr>
              <a:t>.getNaziv</a:t>
            </a:r>
            <a:r>
              <a:rPr lang="en-US" sz="1400" dirty="0">
                <a:solidFill>
                  <a:srgbClr val="000000"/>
                </a:solidFill>
                <a:latin typeface="Consolas" panose="020B0609020204030204" pitchFamily="49" charset="0"/>
              </a:rPr>
              <a:t>());</a:t>
            </a:r>
          </a:p>
          <a:p>
            <a:r>
              <a:rPr lang="en-US" sz="1400" dirty="0">
                <a:solidFill>
                  <a:srgbClr val="000000"/>
                </a:solidFill>
                <a:latin typeface="Consolas" panose="020B0609020204030204" pitchFamily="49" charset="0"/>
              </a:rPr>
              <a:t>    }</a:t>
            </a:r>
          </a:p>
          <a:p>
            <a:endParaRPr lang="en-US" sz="1400" dirty="0">
              <a:latin typeface="Consolas" panose="020B0609020204030204" pitchFamily="49" charset="0"/>
            </a:endParaRPr>
          </a:p>
          <a:p>
            <a:r>
              <a:rPr lang="en-US" sz="1400" b="1" dirty="0">
                <a:solidFill>
                  <a:srgbClr val="7F0055"/>
                </a:solidFill>
                <a:latin typeface="Consolas" panose="020B0609020204030204" pitchFamily="49" charset="0"/>
              </a:rPr>
              <a:t>    public</a:t>
            </a:r>
            <a:r>
              <a:rPr lang="en-US" sz="1400" b="1" dirty="0">
                <a:solidFill>
                  <a:srgbClr val="000000"/>
                </a:solidFill>
                <a:latin typeface="Consolas" panose="020B0609020204030204" pitchFamily="49" charset="0"/>
              </a:rPr>
              <a:t> </a:t>
            </a:r>
            <a:r>
              <a:rPr lang="sr-Latn-RS" sz="1400" b="1" dirty="0" err="1">
                <a:solidFill>
                  <a:srgbClr val="7F0055"/>
                </a:solidFill>
                <a:latin typeface="Consolas" panose="020B0609020204030204" pitchFamily="49" charset="0"/>
              </a:rPr>
              <a:t>int</a:t>
            </a:r>
            <a:r>
              <a:rPr lang="sr-Latn-RS" sz="1400" b="1" dirty="0">
                <a:solidFill>
                  <a:srgbClr val="7F0055"/>
                </a:solidFill>
                <a:latin typeface="Consolas" panose="020B0609020204030204" pitchFamily="49" charset="0"/>
              </a:rPr>
              <a:t> </a:t>
            </a:r>
            <a:r>
              <a:rPr lang="en-US" sz="1400" dirty="0">
                <a:solidFill>
                  <a:srgbClr val="000000"/>
                </a:solidFill>
                <a:latin typeface="Consolas" panose="020B0609020204030204" pitchFamily="49" charset="0"/>
              </a:rPr>
              <a:t>update(</a:t>
            </a:r>
            <a:r>
              <a:rPr lang="en-US" sz="1400" dirty="0" err="1">
                <a:solidFill>
                  <a:srgbClr val="000000"/>
                </a:solidFill>
                <a:latin typeface="Consolas" panose="020B0609020204030204" pitchFamily="49" charset="0"/>
              </a:rPr>
              <a:t>Zanr</a:t>
            </a:r>
            <a:r>
              <a:rPr lang="en-US" sz="1400" dirty="0">
                <a:solidFill>
                  <a:srgbClr val="000000"/>
                </a:solidFill>
                <a:latin typeface="Consolas" panose="020B0609020204030204" pitchFamily="49" charset="0"/>
              </a:rPr>
              <a:t> </a:t>
            </a:r>
            <a:r>
              <a:rPr lang="en-US" sz="1400" dirty="0" err="1">
                <a:solidFill>
                  <a:srgbClr val="6A3E3E"/>
                </a:solidFill>
                <a:latin typeface="Consolas" panose="020B0609020204030204" pitchFamily="49" charset="0"/>
              </a:rPr>
              <a:t>zanr</a:t>
            </a:r>
            <a:r>
              <a:rPr lang="en-US" sz="1400" dirty="0">
                <a:solidFill>
                  <a:srgbClr val="000000"/>
                </a:solidFill>
                <a:latin typeface="Consolas" panose="020B0609020204030204" pitchFamily="49" charset="0"/>
              </a:rPr>
              <a:t>) {</a:t>
            </a:r>
          </a:p>
          <a:p>
            <a:r>
              <a:rPr lang="en-US" sz="1400" dirty="0">
                <a:solidFill>
                  <a:srgbClr val="000000"/>
                </a:solidFill>
                <a:latin typeface="Consolas" panose="020B0609020204030204" pitchFamily="49" charset="0"/>
              </a:rPr>
              <a:t>        String </a:t>
            </a:r>
            <a:r>
              <a:rPr lang="en-US" sz="1400" dirty="0" err="1">
                <a:solidFill>
                  <a:srgbClr val="6A3E3E"/>
                </a:solidFill>
                <a:latin typeface="Consolas" panose="020B0609020204030204" pitchFamily="49" charset="0"/>
              </a:rPr>
              <a:t>sql</a:t>
            </a:r>
            <a:r>
              <a:rPr lang="en-US" sz="1400" dirty="0">
                <a:solidFill>
                  <a:srgbClr val="000000"/>
                </a:solidFill>
                <a:latin typeface="Consolas" panose="020B0609020204030204" pitchFamily="49" charset="0"/>
              </a:rPr>
              <a:t> = </a:t>
            </a:r>
            <a:r>
              <a:rPr lang="en-US" sz="1400" dirty="0">
                <a:solidFill>
                  <a:srgbClr val="2A00FF"/>
                </a:solidFill>
                <a:latin typeface="Consolas" panose="020B0609020204030204" pitchFamily="49" charset="0"/>
              </a:rPr>
              <a:t>"UPDATE </a:t>
            </a:r>
            <a:r>
              <a:rPr lang="en-US" sz="1400" dirty="0" err="1">
                <a:solidFill>
                  <a:srgbClr val="2A00FF"/>
                </a:solidFill>
                <a:latin typeface="Consolas" panose="020B0609020204030204" pitchFamily="49" charset="0"/>
              </a:rPr>
              <a:t>zanrovi</a:t>
            </a:r>
            <a:r>
              <a:rPr lang="en-US" sz="1400" dirty="0">
                <a:solidFill>
                  <a:srgbClr val="2A00FF"/>
                </a:solidFill>
                <a:latin typeface="Consolas" panose="020B0609020204030204" pitchFamily="49" charset="0"/>
              </a:rPr>
              <a:t> SET </a:t>
            </a:r>
            <a:r>
              <a:rPr lang="en-US" sz="1400" dirty="0" err="1">
                <a:solidFill>
                  <a:srgbClr val="2A00FF"/>
                </a:solidFill>
                <a:latin typeface="Consolas" panose="020B0609020204030204" pitchFamily="49" charset="0"/>
              </a:rPr>
              <a:t>naziv</a:t>
            </a:r>
            <a:r>
              <a:rPr lang="en-US" sz="1400" dirty="0">
                <a:solidFill>
                  <a:srgbClr val="2A00FF"/>
                </a:solidFill>
                <a:latin typeface="Consolas" panose="020B0609020204030204" pitchFamily="49" charset="0"/>
              </a:rPr>
              <a:t> = ? WHERE id = ?"</a:t>
            </a:r>
            <a:r>
              <a:rPr lang="en-US" sz="1400" dirty="0">
                <a:solidFill>
                  <a:srgbClr val="000000"/>
                </a:solidFill>
                <a:latin typeface="Consolas" panose="020B0609020204030204" pitchFamily="49" charset="0"/>
              </a:rPr>
              <a:t>;</a:t>
            </a:r>
          </a:p>
          <a:p>
            <a:r>
              <a:rPr lang="en-US" sz="1400" dirty="0">
                <a:solidFill>
                  <a:srgbClr val="0000C0"/>
                </a:solidFill>
                <a:latin typeface="Consolas" panose="020B0609020204030204" pitchFamily="49" charset="0"/>
              </a:rPr>
              <a:t> </a:t>
            </a:r>
            <a:r>
              <a:rPr lang="sr-Latn-RS" sz="1400" dirty="0">
                <a:solidFill>
                  <a:srgbClr val="0000C0"/>
                </a:solidFill>
                <a:latin typeface="Consolas" panose="020B0609020204030204" pitchFamily="49" charset="0"/>
              </a:rPr>
              <a:t>       </a:t>
            </a:r>
            <a:r>
              <a:rPr lang="sr-Latn-RS" sz="1400" b="1" dirty="0" err="1">
                <a:solidFill>
                  <a:srgbClr val="7F0055"/>
                </a:solidFill>
                <a:latin typeface="Consolas" panose="020B0609020204030204" pitchFamily="49" charset="0"/>
              </a:rPr>
              <a:t>return</a:t>
            </a:r>
            <a:r>
              <a:rPr lang="sr-Latn-RS" sz="1400" dirty="0">
                <a:solidFill>
                  <a:srgbClr val="0000C0"/>
                </a:solidFill>
                <a:latin typeface="Consolas" panose="020B0609020204030204" pitchFamily="49" charset="0"/>
              </a:rPr>
              <a:t> </a:t>
            </a:r>
            <a:r>
              <a:rPr lang="en-US" sz="1400" dirty="0" err="1">
                <a:solidFill>
                  <a:srgbClr val="0000C0"/>
                </a:solidFill>
                <a:latin typeface="Consolas" panose="020B0609020204030204" pitchFamily="49" charset="0"/>
              </a:rPr>
              <a:t>jdbcTemplate</a:t>
            </a:r>
            <a:r>
              <a:rPr lang="en-US" sz="1400" dirty="0" err="1">
                <a:solidFill>
                  <a:srgbClr val="000000"/>
                </a:solidFill>
                <a:latin typeface="Consolas" panose="020B0609020204030204" pitchFamily="49" charset="0"/>
              </a:rPr>
              <a:t>.update</a:t>
            </a:r>
            <a:r>
              <a:rPr lang="en-US" sz="1400" dirty="0">
                <a:solidFill>
                  <a:srgbClr val="000000"/>
                </a:solidFill>
                <a:latin typeface="Consolas" panose="020B0609020204030204" pitchFamily="49" charset="0"/>
              </a:rPr>
              <a:t>(</a:t>
            </a:r>
            <a:r>
              <a:rPr lang="en-US" sz="1400" dirty="0" err="1">
                <a:solidFill>
                  <a:srgbClr val="6A3E3E"/>
                </a:solidFill>
                <a:latin typeface="Consolas" panose="020B0609020204030204" pitchFamily="49" charset="0"/>
              </a:rPr>
              <a:t>sql</a:t>
            </a:r>
            <a:r>
              <a:rPr lang="en-US" sz="1400" dirty="0">
                <a:solidFill>
                  <a:srgbClr val="000000"/>
                </a:solidFill>
                <a:latin typeface="Consolas" panose="020B0609020204030204" pitchFamily="49" charset="0"/>
              </a:rPr>
              <a:t>, </a:t>
            </a:r>
            <a:r>
              <a:rPr lang="en-US" sz="1400" dirty="0" err="1">
                <a:solidFill>
                  <a:srgbClr val="6A3E3E"/>
                </a:solidFill>
                <a:latin typeface="Consolas" panose="020B0609020204030204" pitchFamily="49" charset="0"/>
              </a:rPr>
              <a:t>zanr</a:t>
            </a:r>
            <a:r>
              <a:rPr lang="en-US" sz="1400" dirty="0" err="1">
                <a:solidFill>
                  <a:srgbClr val="000000"/>
                </a:solidFill>
                <a:latin typeface="Consolas" panose="020B0609020204030204" pitchFamily="49" charset="0"/>
              </a:rPr>
              <a:t>.getNaziv</a:t>
            </a:r>
            <a:r>
              <a:rPr lang="en-US" sz="1400" dirty="0">
                <a:solidFill>
                  <a:srgbClr val="000000"/>
                </a:solidFill>
                <a:latin typeface="Consolas" panose="020B0609020204030204" pitchFamily="49" charset="0"/>
              </a:rPr>
              <a:t>(), </a:t>
            </a:r>
            <a:r>
              <a:rPr lang="en-US" sz="1400" dirty="0" err="1">
                <a:solidFill>
                  <a:srgbClr val="6A3E3E"/>
                </a:solidFill>
                <a:latin typeface="Consolas" panose="020B0609020204030204" pitchFamily="49" charset="0"/>
              </a:rPr>
              <a:t>zanr</a:t>
            </a:r>
            <a:r>
              <a:rPr lang="en-US" sz="1400" dirty="0" err="1">
                <a:solidFill>
                  <a:srgbClr val="000000"/>
                </a:solidFill>
                <a:latin typeface="Consolas" panose="020B0609020204030204" pitchFamily="49" charset="0"/>
              </a:rPr>
              <a:t>.getId</a:t>
            </a:r>
            <a:r>
              <a:rPr lang="en-US" sz="1400" dirty="0">
                <a:solidFill>
                  <a:srgbClr val="000000"/>
                </a:solidFill>
                <a:latin typeface="Consolas" panose="020B0609020204030204" pitchFamily="49" charset="0"/>
              </a:rPr>
              <a:t>());</a:t>
            </a:r>
          </a:p>
          <a:p>
            <a:r>
              <a:rPr lang="en-US" sz="1400" dirty="0">
                <a:solidFill>
                  <a:srgbClr val="000000"/>
                </a:solidFill>
                <a:latin typeface="Consolas" panose="020B0609020204030204" pitchFamily="49" charset="0"/>
              </a:rPr>
              <a:t>    }</a:t>
            </a:r>
          </a:p>
          <a:p>
            <a:endParaRPr lang="en-US" sz="1400" dirty="0">
              <a:latin typeface="Consolas" panose="020B0609020204030204" pitchFamily="49" charset="0"/>
            </a:endParaRPr>
          </a:p>
          <a:p>
            <a:r>
              <a:rPr lang="en-US" sz="1400" b="1" dirty="0">
                <a:solidFill>
                  <a:srgbClr val="7F0055"/>
                </a:solidFill>
                <a:latin typeface="Consolas" panose="020B0609020204030204" pitchFamily="49" charset="0"/>
              </a:rPr>
              <a:t>    public</a:t>
            </a:r>
            <a:r>
              <a:rPr lang="en-US" sz="1400" b="1" dirty="0">
                <a:solidFill>
                  <a:srgbClr val="000000"/>
                </a:solidFill>
                <a:latin typeface="Consolas" panose="020B0609020204030204" pitchFamily="49" charset="0"/>
              </a:rPr>
              <a:t> </a:t>
            </a:r>
            <a:r>
              <a:rPr lang="sr-Latn-RS" sz="1400" b="1" dirty="0" err="1">
                <a:solidFill>
                  <a:srgbClr val="7F0055"/>
                </a:solidFill>
                <a:latin typeface="Consolas" panose="020B0609020204030204" pitchFamily="49" charset="0"/>
              </a:rPr>
              <a:t>int</a:t>
            </a:r>
            <a:r>
              <a:rPr lang="sr-Latn-RS" sz="1400" b="1" dirty="0">
                <a:solidFill>
                  <a:srgbClr val="7F0055"/>
                </a:solidFill>
                <a:latin typeface="Consolas" panose="020B0609020204030204" pitchFamily="49" charset="0"/>
              </a:rPr>
              <a:t> </a:t>
            </a:r>
            <a:r>
              <a:rPr lang="en-US" sz="1400" dirty="0">
                <a:solidFill>
                  <a:srgbClr val="000000"/>
                </a:solidFill>
                <a:latin typeface="Consolas" panose="020B0609020204030204" pitchFamily="49" charset="0"/>
              </a:rPr>
              <a:t>delete(Long </a:t>
            </a:r>
            <a:r>
              <a:rPr lang="en-US" sz="1400" dirty="0">
                <a:solidFill>
                  <a:srgbClr val="6A3E3E"/>
                </a:solidFill>
                <a:latin typeface="Consolas" panose="020B0609020204030204" pitchFamily="49" charset="0"/>
              </a:rPr>
              <a:t>id</a:t>
            </a:r>
            <a:r>
              <a:rPr lang="en-US" sz="1400" dirty="0">
                <a:solidFill>
                  <a:srgbClr val="000000"/>
                </a:solidFill>
                <a:latin typeface="Consolas" panose="020B0609020204030204" pitchFamily="49" charset="0"/>
              </a:rPr>
              <a:t>) {</a:t>
            </a:r>
          </a:p>
          <a:p>
            <a:r>
              <a:rPr lang="en-US" sz="1400" dirty="0">
                <a:solidFill>
                  <a:srgbClr val="000000"/>
                </a:solidFill>
                <a:latin typeface="Consolas" panose="020B0609020204030204" pitchFamily="49" charset="0"/>
              </a:rPr>
              <a:t>        String </a:t>
            </a:r>
            <a:r>
              <a:rPr lang="en-US" sz="1400" dirty="0" err="1">
                <a:solidFill>
                  <a:srgbClr val="6A3E3E"/>
                </a:solidFill>
                <a:latin typeface="Consolas" panose="020B0609020204030204" pitchFamily="49" charset="0"/>
              </a:rPr>
              <a:t>sql</a:t>
            </a:r>
            <a:r>
              <a:rPr lang="en-US" sz="1400" dirty="0">
                <a:solidFill>
                  <a:srgbClr val="000000"/>
                </a:solidFill>
                <a:latin typeface="Consolas" panose="020B0609020204030204" pitchFamily="49" charset="0"/>
              </a:rPr>
              <a:t> = </a:t>
            </a:r>
            <a:r>
              <a:rPr lang="en-US" sz="1400" dirty="0">
                <a:solidFill>
                  <a:srgbClr val="2A00FF"/>
                </a:solidFill>
                <a:latin typeface="Consolas" panose="020B0609020204030204" pitchFamily="49" charset="0"/>
              </a:rPr>
              <a:t>"DELETE FROM </a:t>
            </a:r>
            <a:r>
              <a:rPr lang="en-US" sz="1400" dirty="0" err="1">
                <a:solidFill>
                  <a:srgbClr val="2A00FF"/>
                </a:solidFill>
                <a:latin typeface="Consolas" panose="020B0609020204030204" pitchFamily="49" charset="0"/>
              </a:rPr>
              <a:t>zanrov</a:t>
            </a:r>
            <a:r>
              <a:rPr lang="sr-Latn-RS" sz="1400" dirty="0">
                <a:solidFill>
                  <a:srgbClr val="2A00FF"/>
                </a:solidFill>
                <a:latin typeface="Consolas" panose="020B0609020204030204" pitchFamily="49" charset="0"/>
              </a:rPr>
              <a:t>i</a:t>
            </a:r>
            <a:r>
              <a:rPr lang="en-US" sz="1400" dirty="0">
                <a:solidFill>
                  <a:srgbClr val="2A00FF"/>
                </a:solidFill>
                <a:latin typeface="Consolas" panose="020B0609020204030204" pitchFamily="49" charset="0"/>
              </a:rPr>
              <a:t> WHERE id = ?"</a:t>
            </a:r>
            <a:r>
              <a:rPr lang="en-US" sz="1400" dirty="0">
                <a:solidFill>
                  <a:srgbClr val="000000"/>
                </a:solidFill>
                <a:latin typeface="Consolas" panose="020B0609020204030204" pitchFamily="49" charset="0"/>
              </a:rPr>
              <a:t>;</a:t>
            </a:r>
          </a:p>
          <a:p>
            <a:r>
              <a:rPr lang="en-US" sz="1400" dirty="0">
                <a:solidFill>
                  <a:srgbClr val="0000C0"/>
                </a:solidFill>
                <a:latin typeface="Consolas" panose="020B0609020204030204" pitchFamily="49" charset="0"/>
              </a:rPr>
              <a:t> </a:t>
            </a:r>
            <a:r>
              <a:rPr lang="sr-Latn-RS" sz="1400" dirty="0">
                <a:solidFill>
                  <a:srgbClr val="0000C0"/>
                </a:solidFill>
                <a:latin typeface="Consolas" panose="020B0609020204030204" pitchFamily="49" charset="0"/>
              </a:rPr>
              <a:t>       </a:t>
            </a:r>
            <a:r>
              <a:rPr lang="sr-Latn-RS" sz="1400" b="1" dirty="0" err="1">
                <a:solidFill>
                  <a:srgbClr val="7F0055"/>
                </a:solidFill>
                <a:latin typeface="Consolas" panose="020B0609020204030204" pitchFamily="49" charset="0"/>
              </a:rPr>
              <a:t>return</a:t>
            </a:r>
            <a:r>
              <a:rPr lang="sr-Latn-RS" sz="1400" dirty="0">
                <a:solidFill>
                  <a:srgbClr val="0000C0"/>
                </a:solidFill>
                <a:latin typeface="Consolas" panose="020B0609020204030204" pitchFamily="49" charset="0"/>
              </a:rPr>
              <a:t> </a:t>
            </a:r>
            <a:r>
              <a:rPr lang="en-US" sz="1400" dirty="0" err="1">
                <a:solidFill>
                  <a:srgbClr val="0000C0"/>
                </a:solidFill>
                <a:latin typeface="Consolas" panose="020B0609020204030204" pitchFamily="49" charset="0"/>
              </a:rPr>
              <a:t>jdbcTemplate</a:t>
            </a:r>
            <a:r>
              <a:rPr lang="en-US" sz="1400" dirty="0" err="1">
                <a:solidFill>
                  <a:srgbClr val="000000"/>
                </a:solidFill>
                <a:latin typeface="Consolas" panose="020B0609020204030204" pitchFamily="49" charset="0"/>
              </a:rPr>
              <a:t>.update</a:t>
            </a:r>
            <a:r>
              <a:rPr lang="en-US" sz="1400" dirty="0">
                <a:solidFill>
                  <a:srgbClr val="000000"/>
                </a:solidFill>
                <a:latin typeface="Consolas" panose="020B0609020204030204" pitchFamily="49" charset="0"/>
              </a:rPr>
              <a:t>(</a:t>
            </a:r>
            <a:r>
              <a:rPr lang="en-US" sz="1400" dirty="0" err="1">
                <a:solidFill>
                  <a:srgbClr val="6A3E3E"/>
                </a:solidFill>
                <a:latin typeface="Consolas" panose="020B0609020204030204" pitchFamily="49" charset="0"/>
              </a:rPr>
              <a:t>sql</a:t>
            </a:r>
            <a:r>
              <a:rPr lang="en-US" sz="1400" dirty="0">
                <a:solidFill>
                  <a:srgbClr val="000000"/>
                </a:solidFill>
                <a:latin typeface="Consolas" panose="020B0609020204030204" pitchFamily="49" charset="0"/>
              </a:rPr>
              <a:t>, </a:t>
            </a:r>
            <a:r>
              <a:rPr lang="en-US" sz="1400" dirty="0">
                <a:solidFill>
                  <a:srgbClr val="6A3E3E"/>
                </a:solidFill>
                <a:latin typeface="Consolas" panose="020B0609020204030204" pitchFamily="49" charset="0"/>
              </a:rPr>
              <a:t>id</a:t>
            </a:r>
            <a:r>
              <a:rPr lang="en-US" sz="1400" dirty="0">
                <a:solidFill>
                  <a:srgbClr val="000000"/>
                </a:solidFill>
                <a:latin typeface="Consolas" panose="020B0609020204030204" pitchFamily="49" charset="0"/>
              </a:rPr>
              <a:t>);</a:t>
            </a:r>
          </a:p>
          <a:p>
            <a:r>
              <a:rPr lang="en-US" sz="1400" dirty="0">
                <a:solidFill>
                  <a:srgbClr val="000000"/>
                </a:solidFill>
                <a:latin typeface="Consolas" panose="020B0609020204030204" pitchFamily="49" charset="0"/>
              </a:rPr>
              <a:t>    }</a:t>
            </a:r>
          </a:p>
          <a:p>
            <a:endParaRPr lang="en-US" sz="1400" dirty="0">
              <a:latin typeface="Consolas" panose="020B0609020204030204" pitchFamily="49" charset="0"/>
            </a:endParaRPr>
          </a:p>
          <a:p>
            <a:r>
              <a:rPr lang="en-US" sz="1400" dirty="0">
                <a:solidFill>
                  <a:srgbClr val="000000"/>
                </a:solidFill>
                <a:latin typeface="Consolas" panose="020B0609020204030204" pitchFamily="49" charset="0"/>
              </a:rPr>
              <a:t>}</a:t>
            </a:r>
            <a:endParaRPr lang="en-US" sz="1400" dirty="0"/>
          </a:p>
        </p:txBody>
      </p:sp>
      <p:cxnSp>
        <p:nvCxnSpPr>
          <p:cNvPr id="20" name="Elbow Connector 19"/>
          <p:cNvCxnSpPr/>
          <p:nvPr/>
        </p:nvCxnSpPr>
        <p:spPr>
          <a:xfrm flipV="1">
            <a:off x="6827694" y="3463637"/>
            <a:ext cx="1734415" cy="302482"/>
          </a:xfrm>
          <a:prstGeom prst="bentConnector3">
            <a:avLst>
              <a:gd name="adj1" fmla="val 99975"/>
            </a:avLst>
          </a:prstGeom>
          <a:ln w="50800">
            <a:solidFill>
              <a:srgbClr val="F16726"/>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6830869" y="3614877"/>
            <a:ext cx="0" cy="151242"/>
          </a:xfrm>
          <a:prstGeom prst="line">
            <a:avLst/>
          </a:prstGeom>
          <a:ln w="50800">
            <a:solidFill>
              <a:srgbClr val="F16726"/>
            </a:solidFill>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6655809" y="3766119"/>
            <a:ext cx="2078184" cy="369332"/>
          </a:xfrm>
          <a:prstGeom prst="rect">
            <a:avLst/>
          </a:prstGeom>
          <a:noFill/>
        </p:spPr>
        <p:txBody>
          <a:bodyPr wrap="square" rtlCol="0">
            <a:spAutoFit/>
          </a:bodyPr>
          <a:lstStyle/>
          <a:p>
            <a:pPr algn="ctr"/>
            <a:r>
              <a:rPr lang="sr-Latn-RS" i="1" dirty="0">
                <a:solidFill>
                  <a:srgbClr val="F16726"/>
                </a:solidFill>
              </a:rPr>
              <a:t>PreparedStatement</a:t>
            </a:r>
            <a:endParaRPr lang="en-US" i="1" dirty="0">
              <a:solidFill>
                <a:srgbClr val="F16726"/>
              </a:solidFill>
            </a:endParaRPr>
          </a:p>
        </p:txBody>
      </p:sp>
      <p:sp>
        <p:nvSpPr>
          <p:cNvPr id="35" name="TextBox 34"/>
          <p:cNvSpPr txBox="1"/>
          <p:nvPr/>
        </p:nvSpPr>
        <p:spPr>
          <a:xfrm>
            <a:off x="373207" y="4144675"/>
            <a:ext cx="2189018" cy="923330"/>
          </a:xfrm>
          <a:prstGeom prst="rect">
            <a:avLst/>
          </a:prstGeom>
          <a:noFill/>
        </p:spPr>
        <p:txBody>
          <a:bodyPr wrap="square" rtlCol="0">
            <a:spAutoFit/>
          </a:bodyPr>
          <a:lstStyle/>
          <a:p>
            <a:pPr algn="ctr"/>
            <a:r>
              <a:rPr lang="sr-Latn-RS" dirty="0">
                <a:solidFill>
                  <a:srgbClr val="F16726"/>
                </a:solidFill>
              </a:rPr>
              <a:t>vrši upis/izmenu/brisanje u bazi</a:t>
            </a:r>
            <a:endParaRPr lang="en-US" dirty="0">
              <a:solidFill>
                <a:srgbClr val="F16726"/>
              </a:solidFill>
            </a:endParaRPr>
          </a:p>
        </p:txBody>
      </p:sp>
      <p:cxnSp>
        <p:nvCxnSpPr>
          <p:cNvPr id="26" name="Straight Arrow Connector 25"/>
          <p:cNvCxnSpPr>
            <a:stCxn id="35" idx="3"/>
          </p:cNvCxnSpPr>
          <p:nvPr/>
        </p:nvCxnSpPr>
        <p:spPr>
          <a:xfrm flipV="1">
            <a:off x="2562225" y="3614877"/>
            <a:ext cx="942975" cy="991463"/>
          </a:xfrm>
          <a:prstGeom prst="straightConnector1">
            <a:avLst/>
          </a:prstGeom>
          <a:ln w="50800">
            <a:solidFill>
              <a:srgbClr val="F16726"/>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a:stCxn id="35" idx="3"/>
          </p:cNvCxnSpPr>
          <p:nvPr/>
        </p:nvCxnSpPr>
        <p:spPr>
          <a:xfrm>
            <a:off x="2562225" y="4606340"/>
            <a:ext cx="942975" cy="0"/>
          </a:xfrm>
          <a:prstGeom prst="straightConnector1">
            <a:avLst/>
          </a:prstGeom>
          <a:ln w="50800">
            <a:solidFill>
              <a:srgbClr val="F16726"/>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a:stCxn id="35" idx="3"/>
          </p:cNvCxnSpPr>
          <p:nvPr/>
        </p:nvCxnSpPr>
        <p:spPr>
          <a:xfrm>
            <a:off x="2562225" y="4606340"/>
            <a:ext cx="942975" cy="937210"/>
          </a:xfrm>
          <a:prstGeom prst="straightConnector1">
            <a:avLst/>
          </a:prstGeom>
          <a:ln w="50800">
            <a:solidFill>
              <a:srgbClr val="F16726"/>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34718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924425" y="25115"/>
            <a:ext cx="7343776" cy="6924973"/>
          </a:xfrm>
          <a:prstGeom prst="rect">
            <a:avLst/>
          </a:prstGeom>
        </p:spPr>
        <p:txBody>
          <a:bodyPr wrap="square">
            <a:spAutoFit/>
          </a:bodyPr>
          <a:lstStyle/>
          <a:p>
            <a:r>
              <a:rPr lang="en-US" sz="1200" b="1" dirty="0">
                <a:solidFill>
                  <a:srgbClr val="7F0055"/>
                </a:solidFill>
                <a:latin typeface="Consolas" panose="020B0609020204030204" pitchFamily="49" charset="0"/>
              </a:rPr>
              <a:t>private</a:t>
            </a:r>
            <a:r>
              <a:rPr lang="en-US" sz="1200" b="1" dirty="0">
                <a:solidFill>
                  <a:srgbClr val="000000"/>
                </a:solidFill>
                <a:latin typeface="Consolas" panose="020B0609020204030204" pitchFamily="49" charset="0"/>
              </a:rPr>
              <a:t> </a:t>
            </a:r>
            <a:r>
              <a:rPr lang="en-US" sz="1200" b="1" dirty="0">
                <a:solidFill>
                  <a:srgbClr val="7F0055"/>
                </a:solidFill>
                <a:latin typeface="Consolas" panose="020B0609020204030204" pitchFamily="49" charset="0"/>
              </a:rPr>
              <a:t>static</a:t>
            </a:r>
            <a:r>
              <a:rPr lang="en-US" sz="1200" b="1" dirty="0">
                <a:solidFill>
                  <a:srgbClr val="000000"/>
                </a:solidFill>
                <a:latin typeface="Consolas" panose="020B0609020204030204" pitchFamily="49" charset="0"/>
              </a:rPr>
              <a:t> </a:t>
            </a:r>
            <a:r>
              <a:rPr lang="en-US" sz="1200" b="1" dirty="0">
                <a:solidFill>
                  <a:srgbClr val="7F0055"/>
                </a:solidFill>
                <a:latin typeface="Consolas" panose="020B0609020204030204" pitchFamily="49" charset="0"/>
              </a:rPr>
              <a:t>class</a:t>
            </a:r>
            <a:r>
              <a:rPr lang="en-US" sz="1200" b="1"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FilmZanrRowCallBackHandler</a:t>
            </a:r>
            <a:r>
              <a:rPr lang="en-US" sz="1200" dirty="0">
                <a:solidFill>
                  <a:srgbClr val="000000"/>
                </a:solidFill>
                <a:latin typeface="Consolas" panose="020B0609020204030204" pitchFamily="49" charset="0"/>
              </a:rPr>
              <a:t> </a:t>
            </a:r>
            <a:r>
              <a:rPr lang="en-US" sz="1200" b="1" dirty="0">
                <a:solidFill>
                  <a:srgbClr val="7F0055"/>
                </a:solidFill>
                <a:latin typeface="Consolas" panose="020B0609020204030204" pitchFamily="49" charset="0"/>
              </a:rPr>
              <a:t>implements</a:t>
            </a:r>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RowCallbackHandler</a:t>
            </a:r>
            <a:r>
              <a:rPr lang="en-US" sz="1200" dirty="0">
                <a:solidFill>
                  <a:srgbClr val="000000"/>
                </a:solidFill>
                <a:latin typeface="Consolas" panose="020B0609020204030204" pitchFamily="49" charset="0"/>
              </a:rPr>
              <a:t> {</a:t>
            </a:r>
            <a:endParaRPr lang="en-US" sz="1200" dirty="0">
              <a:latin typeface="Consolas" panose="020B0609020204030204" pitchFamily="49" charset="0"/>
            </a:endParaRPr>
          </a:p>
          <a:p>
            <a:r>
              <a:rPr lang="en-US" sz="1200" dirty="0">
                <a:solidFill>
                  <a:srgbClr val="7F0055"/>
                </a:solidFill>
                <a:latin typeface="Consolas" panose="020B0609020204030204" pitchFamily="49" charset="0"/>
              </a:rPr>
              <a:t>    </a:t>
            </a:r>
            <a:r>
              <a:rPr lang="en-US" sz="1200" b="1" dirty="0">
                <a:solidFill>
                  <a:srgbClr val="7F0055"/>
                </a:solidFill>
                <a:latin typeface="Consolas" panose="020B0609020204030204" pitchFamily="49" charset="0"/>
              </a:rPr>
              <a:t>private</a:t>
            </a:r>
            <a:r>
              <a:rPr lang="en-US" sz="1200" dirty="0">
                <a:solidFill>
                  <a:srgbClr val="000000"/>
                </a:solidFill>
                <a:latin typeface="Consolas" panose="020B0609020204030204" pitchFamily="49" charset="0"/>
              </a:rPr>
              <a:t> Map&lt;Long, Film&gt; </a:t>
            </a:r>
            <a:r>
              <a:rPr lang="en-US" sz="1200" dirty="0" err="1">
                <a:solidFill>
                  <a:srgbClr val="0000C0"/>
                </a:solidFill>
                <a:latin typeface="Consolas" panose="020B0609020204030204" pitchFamily="49" charset="0"/>
              </a:rPr>
              <a:t>filmovi</a:t>
            </a:r>
            <a:r>
              <a:rPr lang="en-US" sz="1200" dirty="0">
                <a:solidFill>
                  <a:srgbClr val="000000"/>
                </a:solidFill>
                <a:latin typeface="Consolas" panose="020B0609020204030204" pitchFamily="49" charset="0"/>
              </a:rPr>
              <a:t> = </a:t>
            </a:r>
            <a:r>
              <a:rPr lang="en-US" sz="1200" b="1" dirty="0">
                <a:solidFill>
                  <a:srgbClr val="7F0055"/>
                </a:solidFill>
                <a:latin typeface="Consolas" panose="020B0609020204030204" pitchFamily="49" charset="0"/>
              </a:rPr>
              <a:t>new</a:t>
            </a:r>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LinkedHashMap</a:t>
            </a:r>
            <a:r>
              <a:rPr lang="en-US" sz="1200" dirty="0">
                <a:solidFill>
                  <a:srgbClr val="000000"/>
                </a:solidFill>
                <a:latin typeface="Consolas" panose="020B0609020204030204" pitchFamily="49" charset="0"/>
              </a:rPr>
              <a:t>&lt;&gt;();</a:t>
            </a:r>
          </a:p>
          <a:p>
            <a:endParaRPr lang="en-US" sz="1200" dirty="0">
              <a:latin typeface="Consolas" panose="020B0609020204030204" pitchFamily="49" charset="0"/>
            </a:endParaRPr>
          </a:p>
          <a:p>
            <a:r>
              <a:rPr lang="en-US" sz="1200" dirty="0">
                <a:solidFill>
                  <a:srgbClr val="646464"/>
                </a:solidFill>
                <a:latin typeface="Consolas" panose="020B0609020204030204" pitchFamily="49" charset="0"/>
              </a:rPr>
              <a:t>    @Override</a:t>
            </a:r>
          </a:p>
          <a:p>
            <a:r>
              <a:rPr lang="en-US" sz="1200" dirty="0">
                <a:solidFill>
                  <a:srgbClr val="7F0055"/>
                </a:solidFill>
                <a:latin typeface="Consolas" panose="020B0609020204030204" pitchFamily="49" charset="0"/>
              </a:rPr>
              <a:t>    </a:t>
            </a:r>
            <a:r>
              <a:rPr lang="en-US" sz="1200" b="1" dirty="0">
                <a:solidFill>
                  <a:srgbClr val="7F0055"/>
                </a:solidFill>
                <a:latin typeface="Consolas" panose="020B0609020204030204" pitchFamily="49" charset="0"/>
              </a:rPr>
              <a:t>public</a:t>
            </a:r>
            <a:r>
              <a:rPr lang="en-US" sz="1200" b="1" dirty="0">
                <a:solidFill>
                  <a:srgbClr val="000000"/>
                </a:solidFill>
                <a:latin typeface="Consolas" panose="020B0609020204030204" pitchFamily="49" charset="0"/>
              </a:rPr>
              <a:t> </a:t>
            </a:r>
            <a:r>
              <a:rPr lang="en-US" sz="1200" b="1" dirty="0">
                <a:solidFill>
                  <a:srgbClr val="7F0055"/>
                </a:solidFill>
                <a:latin typeface="Consolas" panose="020B0609020204030204" pitchFamily="49" charset="0"/>
              </a:rPr>
              <a:t>void</a:t>
            </a:r>
            <a:r>
              <a:rPr lang="en-US" sz="1200" b="1"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processRow</a:t>
            </a:r>
            <a:r>
              <a:rPr lang="en-US" sz="1200" dirty="0">
                <a:solidFill>
                  <a:srgbClr val="000000"/>
                </a:solidFill>
                <a:latin typeface="Consolas" panose="020B0609020204030204" pitchFamily="49" charset="0"/>
              </a:rPr>
              <a:t>(</a:t>
            </a:r>
            <a:r>
              <a:rPr lang="en-US" sz="1200" dirty="0" err="1">
                <a:solidFill>
                  <a:srgbClr val="000000"/>
                </a:solidFill>
                <a:latin typeface="Consolas" panose="020B0609020204030204" pitchFamily="49" charset="0"/>
              </a:rPr>
              <a:t>ResultSet</a:t>
            </a:r>
            <a:r>
              <a:rPr lang="en-US" sz="1200" dirty="0">
                <a:solidFill>
                  <a:srgbClr val="000000"/>
                </a:solidFill>
                <a:latin typeface="Consolas" panose="020B0609020204030204" pitchFamily="49" charset="0"/>
              </a:rPr>
              <a:t> </a:t>
            </a:r>
            <a:r>
              <a:rPr lang="en-US" sz="1200" dirty="0" err="1">
                <a:solidFill>
                  <a:srgbClr val="6A3E3E"/>
                </a:solidFill>
                <a:latin typeface="Consolas" panose="020B0609020204030204" pitchFamily="49" charset="0"/>
              </a:rPr>
              <a:t>resultSet</a:t>
            </a:r>
            <a:r>
              <a:rPr lang="en-US" sz="1200" dirty="0">
                <a:solidFill>
                  <a:srgbClr val="000000"/>
                </a:solidFill>
                <a:latin typeface="Consolas" panose="020B0609020204030204" pitchFamily="49" charset="0"/>
              </a:rPr>
              <a:t>) </a:t>
            </a:r>
            <a:r>
              <a:rPr lang="en-US" sz="1200" b="1" dirty="0">
                <a:solidFill>
                  <a:srgbClr val="7F0055"/>
                </a:solidFill>
                <a:latin typeface="Consolas" panose="020B0609020204030204" pitchFamily="49" charset="0"/>
              </a:rPr>
              <a:t>throws</a:t>
            </a:r>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SQLException</a:t>
            </a:r>
            <a:r>
              <a:rPr lang="en-US" sz="1200" dirty="0">
                <a:solidFill>
                  <a:srgbClr val="000000"/>
                </a:solidFill>
                <a:latin typeface="Consolas" panose="020B0609020204030204" pitchFamily="49" charset="0"/>
              </a:rPr>
              <a:t> {</a:t>
            </a:r>
          </a:p>
          <a:p>
            <a:r>
              <a:rPr lang="en-US" sz="1200" dirty="0">
                <a:solidFill>
                  <a:srgbClr val="7F0055"/>
                </a:solidFill>
                <a:latin typeface="Consolas" panose="020B0609020204030204" pitchFamily="49" charset="0"/>
              </a:rPr>
              <a:t>        </a:t>
            </a:r>
            <a:r>
              <a:rPr lang="en-US" sz="1200" b="1" dirty="0" err="1">
                <a:solidFill>
                  <a:srgbClr val="7F0055"/>
                </a:solidFill>
                <a:latin typeface="Consolas" panose="020B0609020204030204" pitchFamily="49" charset="0"/>
              </a:rPr>
              <a:t>int</a:t>
            </a:r>
            <a:r>
              <a:rPr lang="en-US" sz="1200" dirty="0">
                <a:solidFill>
                  <a:srgbClr val="000000"/>
                </a:solidFill>
                <a:latin typeface="Consolas" panose="020B0609020204030204" pitchFamily="49" charset="0"/>
              </a:rPr>
              <a:t> </a:t>
            </a:r>
            <a:r>
              <a:rPr lang="en-US" sz="1200" dirty="0">
                <a:solidFill>
                  <a:srgbClr val="6A3E3E"/>
                </a:solidFill>
                <a:latin typeface="Consolas" panose="020B0609020204030204" pitchFamily="49" charset="0"/>
              </a:rPr>
              <a:t>index</a:t>
            </a:r>
            <a:r>
              <a:rPr lang="en-US" sz="1200" dirty="0">
                <a:solidFill>
                  <a:srgbClr val="000000"/>
                </a:solidFill>
                <a:latin typeface="Consolas" panose="020B0609020204030204" pitchFamily="49" charset="0"/>
              </a:rPr>
              <a:t> = 1;</a:t>
            </a:r>
          </a:p>
          <a:p>
            <a:r>
              <a:rPr lang="en-US" sz="1200" dirty="0">
                <a:solidFill>
                  <a:srgbClr val="000000"/>
                </a:solidFill>
                <a:latin typeface="Consolas" panose="020B0609020204030204" pitchFamily="49" charset="0"/>
              </a:rPr>
              <a:t>        Long </a:t>
            </a:r>
            <a:r>
              <a:rPr lang="en-US" sz="1200" dirty="0" err="1">
                <a:solidFill>
                  <a:srgbClr val="6A3E3E"/>
                </a:solidFill>
                <a:latin typeface="Consolas" panose="020B0609020204030204" pitchFamily="49" charset="0"/>
              </a:rPr>
              <a:t>filmId</a:t>
            </a:r>
            <a:r>
              <a:rPr lang="en-US" sz="1200" dirty="0">
                <a:solidFill>
                  <a:srgbClr val="000000"/>
                </a:solidFill>
                <a:latin typeface="Consolas" panose="020B0609020204030204" pitchFamily="49" charset="0"/>
              </a:rPr>
              <a:t> = </a:t>
            </a:r>
            <a:r>
              <a:rPr lang="en-US" sz="1200" dirty="0" err="1">
                <a:solidFill>
                  <a:srgbClr val="6A3E3E"/>
                </a:solidFill>
                <a:latin typeface="Consolas" panose="020B0609020204030204" pitchFamily="49" charset="0"/>
              </a:rPr>
              <a:t>resultSet</a:t>
            </a:r>
            <a:r>
              <a:rPr lang="en-US" sz="1200" dirty="0" err="1">
                <a:solidFill>
                  <a:srgbClr val="000000"/>
                </a:solidFill>
                <a:latin typeface="Consolas" panose="020B0609020204030204" pitchFamily="49" charset="0"/>
              </a:rPr>
              <a:t>.getLong</a:t>
            </a:r>
            <a:r>
              <a:rPr lang="en-US" sz="1200" dirty="0">
                <a:solidFill>
                  <a:srgbClr val="000000"/>
                </a:solidFill>
                <a:latin typeface="Consolas" panose="020B0609020204030204" pitchFamily="49" charset="0"/>
              </a:rPr>
              <a:t>(</a:t>
            </a:r>
            <a:r>
              <a:rPr lang="en-US" sz="1200" dirty="0">
                <a:solidFill>
                  <a:srgbClr val="6A3E3E"/>
                </a:solidFill>
                <a:latin typeface="Consolas" panose="020B0609020204030204" pitchFamily="49" charset="0"/>
              </a:rPr>
              <a:t>index</a:t>
            </a:r>
            <a:r>
              <a:rPr lang="en-US" sz="1200" dirty="0">
                <a:solidFill>
                  <a:srgbClr val="000000"/>
                </a:solidFill>
                <a:latin typeface="Consolas" panose="020B0609020204030204" pitchFamily="49" charset="0"/>
              </a:rPr>
              <a:t>++);</a:t>
            </a:r>
          </a:p>
          <a:p>
            <a:r>
              <a:rPr lang="en-US" sz="1200" dirty="0">
                <a:solidFill>
                  <a:srgbClr val="000000"/>
                </a:solidFill>
                <a:latin typeface="Consolas" panose="020B0609020204030204" pitchFamily="49" charset="0"/>
              </a:rPr>
              <a:t>        String </a:t>
            </a:r>
            <a:r>
              <a:rPr lang="en-US" sz="1200" dirty="0" err="1">
                <a:solidFill>
                  <a:srgbClr val="6A3E3E"/>
                </a:solidFill>
                <a:latin typeface="Consolas" panose="020B0609020204030204" pitchFamily="49" charset="0"/>
              </a:rPr>
              <a:t>filmNaziv</a:t>
            </a:r>
            <a:r>
              <a:rPr lang="en-US" sz="1200" dirty="0">
                <a:solidFill>
                  <a:srgbClr val="000000"/>
                </a:solidFill>
                <a:latin typeface="Consolas" panose="020B0609020204030204" pitchFamily="49" charset="0"/>
              </a:rPr>
              <a:t> = </a:t>
            </a:r>
            <a:r>
              <a:rPr lang="en-US" sz="1200" dirty="0" err="1">
                <a:solidFill>
                  <a:srgbClr val="6A3E3E"/>
                </a:solidFill>
                <a:latin typeface="Consolas" panose="020B0609020204030204" pitchFamily="49" charset="0"/>
              </a:rPr>
              <a:t>resultSet</a:t>
            </a:r>
            <a:r>
              <a:rPr lang="en-US" sz="1200" dirty="0" err="1">
                <a:solidFill>
                  <a:srgbClr val="000000"/>
                </a:solidFill>
                <a:latin typeface="Consolas" panose="020B0609020204030204" pitchFamily="49" charset="0"/>
              </a:rPr>
              <a:t>.getString</a:t>
            </a:r>
            <a:r>
              <a:rPr lang="en-US" sz="1200" dirty="0">
                <a:solidFill>
                  <a:srgbClr val="000000"/>
                </a:solidFill>
                <a:latin typeface="Consolas" panose="020B0609020204030204" pitchFamily="49" charset="0"/>
              </a:rPr>
              <a:t>(</a:t>
            </a:r>
            <a:r>
              <a:rPr lang="en-US" sz="1200" dirty="0">
                <a:solidFill>
                  <a:srgbClr val="6A3E3E"/>
                </a:solidFill>
                <a:latin typeface="Consolas" panose="020B0609020204030204" pitchFamily="49" charset="0"/>
              </a:rPr>
              <a:t>index</a:t>
            </a:r>
            <a:r>
              <a:rPr lang="en-US" sz="1200" dirty="0">
                <a:solidFill>
                  <a:srgbClr val="000000"/>
                </a:solidFill>
                <a:latin typeface="Consolas" panose="020B0609020204030204" pitchFamily="49" charset="0"/>
              </a:rPr>
              <a:t>++);</a:t>
            </a:r>
          </a:p>
          <a:p>
            <a:r>
              <a:rPr lang="en-US" sz="1200" dirty="0">
                <a:solidFill>
                  <a:srgbClr val="000000"/>
                </a:solidFill>
                <a:latin typeface="Consolas" panose="020B0609020204030204" pitchFamily="49" charset="0"/>
              </a:rPr>
              <a:t>        Integer </a:t>
            </a:r>
            <a:r>
              <a:rPr lang="en-US" sz="1200" dirty="0" err="1">
                <a:solidFill>
                  <a:srgbClr val="6A3E3E"/>
                </a:solidFill>
                <a:latin typeface="Consolas" panose="020B0609020204030204" pitchFamily="49" charset="0"/>
              </a:rPr>
              <a:t>filmTrajanje</a:t>
            </a:r>
            <a:r>
              <a:rPr lang="en-US" sz="1200" dirty="0">
                <a:solidFill>
                  <a:srgbClr val="000000"/>
                </a:solidFill>
                <a:latin typeface="Consolas" panose="020B0609020204030204" pitchFamily="49" charset="0"/>
              </a:rPr>
              <a:t> = </a:t>
            </a:r>
            <a:r>
              <a:rPr lang="en-US" sz="1200" dirty="0" err="1">
                <a:solidFill>
                  <a:srgbClr val="6A3E3E"/>
                </a:solidFill>
                <a:latin typeface="Consolas" panose="020B0609020204030204" pitchFamily="49" charset="0"/>
              </a:rPr>
              <a:t>resultSet</a:t>
            </a:r>
            <a:r>
              <a:rPr lang="en-US" sz="1200" dirty="0" err="1">
                <a:solidFill>
                  <a:srgbClr val="000000"/>
                </a:solidFill>
                <a:latin typeface="Consolas" panose="020B0609020204030204" pitchFamily="49" charset="0"/>
              </a:rPr>
              <a:t>.getInt</a:t>
            </a:r>
            <a:r>
              <a:rPr lang="en-US" sz="1200" dirty="0">
                <a:solidFill>
                  <a:srgbClr val="000000"/>
                </a:solidFill>
                <a:latin typeface="Consolas" panose="020B0609020204030204" pitchFamily="49" charset="0"/>
              </a:rPr>
              <a:t>(</a:t>
            </a:r>
            <a:r>
              <a:rPr lang="en-US" sz="1200" dirty="0">
                <a:solidFill>
                  <a:srgbClr val="6A3E3E"/>
                </a:solidFill>
                <a:latin typeface="Consolas" panose="020B0609020204030204" pitchFamily="49" charset="0"/>
              </a:rPr>
              <a:t>index</a:t>
            </a:r>
            <a:r>
              <a:rPr lang="en-US" sz="1200" dirty="0">
                <a:solidFill>
                  <a:srgbClr val="000000"/>
                </a:solidFill>
                <a:latin typeface="Consolas" panose="020B0609020204030204" pitchFamily="49" charset="0"/>
              </a:rPr>
              <a:t>++);</a:t>
            </a:r>
          </a:p>
          <a:p>
            <a:endParaRPr lang="en-US" sz="1200" dirty="0">
              <a:latin typeface="Consolas" panose="020B0609020204030204" pitchFamily="49" charset="0"/>
            </a:endParaRPr>
          </a:p>
          <a:p>
            <a:r>
              <a:rPr lang="en-US" sz="1200" dirty="0">
                <a:solidFill>
                  <a:srgbClr val="000000"/>
                </a:solidFill>
                <a:latin typeface="Consolas" panose="020B0609020204030204" pitchFamily="49" charset="0"/>
              </a:rPr>
              <a:t>        Film </a:t>
            </a:r>
            <a:r>
              <a:rPr lang="en-US" sz="1200" dirty="0" err="1">
                <a:solidFill>
                  <a:srgbClr val="6A3E3E"/>
                </a:solidFill>
                <a:latin typeface="Consolas" panose="020B0609020204030204" pitchFamily="49" charset="0"/>
              </a:rPr>
              <a:t>film</a:t>
            </a:r>
            <a:r>
              <a:rPr lang="en-US" sz="1200" dirty="0">
                <a:solidFill>
                  <a:srgbClr val="000000"/>
                </a:solidFill>
                <a:latin typeface="Consolas" panose="020B0609020204030204" pitchFamily="49" charset="0"/>
              </a:rPr>
              <a:t> = </a:t>
            </a:r>
            <a:r>
              <a:rPr lang="en-US" sz="1200" dirty="0" err="1">
                <a:solidFill>
                  <a:srgbClr val="0000C0"/>
                </a:solidFill>
                <a:latin typeface="Consolas" panose="020B0609020204030204" pitchFamily="49" charset="0"/>
              </a:rPr>
              <a:t>filmovi</a:t>
            </a:r>
            <a:r>
              <a:rPr lang="en-US" sz="1200" dirty="0" err="1">
                <a:solidFill>
                  <a:srgbClr val="000000"/>
                </a:solidFill>
                <a:latin typeface="Consolas" panose="020B0609020204030204" pitchFamily="49" charset="0"/>
              </a:rPr>
              <a:t>.get</a:t>
            </a:r>
            <a:r>
              <a:rPr lang="en-US" sz="1200" dirty="0">
                <a:solidFill>
                  <a:srgbClr val="000000"/>
                </a:solidFill>
                <a:latin typeface="Consolas" panose="020B0609020204030204" pitchFamily="49" charset="0"/>
              </a:rPr>
              <a:t>(</a:t>
            </a:r>
            <a:r>
              <a:rPr lang="en-US" sz="1200" dirty="0" err="1">
                <a:solidFill>
                  <a:srgbClr val="6A3E3E"/>
                </a:solidFill>
                <a:latin typeface="Consolas" panose="020B0609020204030204" pitchFamily="49" charset="0"/>
              </a:rPr>
              <a:t>filmId</a:t>
            </a:r>
            <a:r>
              <a:rPr lang="en-US" sz="1200" dirty="0">
                <a:solidFill>
                  <a:srgbClr val="000000"/>
                </a:solidFill>
                <a:latin typeface="Consolas" panose="020B0609020204030204" pitchFamily="49" charset="0"/>
              </a:rPr>
              <a:t>);</a:t>
            </a:r>
          </a:p>
          <a:p>
            <a:r>
              <a:rPr lang="en-US" sz="1200" dirty="0">
                <a:solidFill>
                  <a:srgbClr val="7F0055"/>
                </a:solidFill>
                <a:latin typeface="Consolas" panose="020B0609020204030204" pitchFamily="49" charset="0"/>
              </a:rPr>
              <a:t>        if</a:t>
            </a:r>
            <a:r>
              <a:rPr lang="en-US" sz="1200" dirty="0">
                <a:solidFill>
                  <a:srgbClr val="000000"/>
                </a:solidFill>
                <a:latin typeface="Consolas" panose="020B0609020204030204" pitchFamily="49" charset="0"/>
              </a:rPr>
              <a:t> (</a:t>
            </a:r>
            <a:r>
              <a:rPr lang="en-US" sz="1200" dirty="0">
                <a:solidFill>
                  <a:srgbClr val="6A3E3E"/>
                </a:solidFill>
                <a:latin typeface="Consolas" panose="020B0609020204030204" pitchFamily="49" charset="0"/>
              </a:rPr>
              <a:t>film</a:t>
            </a:r>
            <a:r>
              <a:rPr lang="en-US" sz="1200" dirty="0">
                <a:solidFill>
                  <a:srgbClr val="000000"/>
                </a:solidFill>
                <a:latin typeface="Consolas" panose="020B0609020204030204" pitchFamily="49" charset="0"/>
              </a:rPr>
              <a:t> == </a:t>
            </a:r>
            <a:r>
              <a:rPr lang="en-US" sz="1200" b="1" dirty="0">
                <a:solidFill>
                  <a:srgbClr val="7F0055"/>
                </a:solidFill>
                <a:latin typeface="Consolas" panose="020B0609020204030204" pitchFamily="49" charset="0"/>
              </a:rPr>
              <a:t>null</a:t>
            </a:r>
            <a:r>
              <a:rPr lang="en-US" sz="1200" dirty="0">
                <a:solidFill>
                  <a:srgbClr val="000000"/>
                </a:solidFill>
                <a:latin typeface="Consolas" panose="020B0609020204030204" pitchFamily="49" charset="0"/>
              </a:rPr>
              <a:t>) {</a:t>
            </a:r>
          </a:p>
          <a:p>
            <a:r>
              <a:rPr lang="nn-NO" sz="1200" dirty="0">
                <a:solidFill>
                  <a:srgbClr val="6A3E3E"/>
                </a:solidFill>
                <a:latin typeface="Consolas" panose="020B0609020204030204" pitchFamily="49" charset="0"/>
              </a:rPr>
              <a:t>            film</a:t>
            </a:r>
            <a:r>
              <a:rPr lang="nn-NO" sz="1200" dirty="0">
                <a:solidFill>
                  <a:srgbClr val="000000"/>
                </a:solidFill>
                <a:latin typeface="Consolas" panose="020B0609020204030204" pitchFamily="49" charset="0"/>
              </a:rPr>
              <a:t> = </a:t>
            </a:r>
            <a:r>
              <a:rPr lang="nn-NO" sz="1200" b="1" dirty="0">
                <a:solidFill>
                  <a:srgbClr val="7F0055"/>
                </a:solidFill>
                <a:latin typeface="Consolas" panose="020B0609020204030204" pitchFamily="49" charset="0"/>
              </a:rPr>
              <a:t>new</a:t>
            </a:r>
            <a:r>
              <a:rPr lang="nn-NO" sz="1200" dirty="0">
                <a:solidFill>
                  <a:srgbClr val="000000"/>
                </a:solidFill>
                <a:latin typeface="Consolas" panose="020B0609020204030204" pitchFamily="49" charset="0"/>
              </a:rPr>
              <a:t> Film(</a:t>
            </a:r>
            <a:r>
              <a:rPr lang="nn-NO" sz="1200" dirty="0">
                <a:solidFill>
                  <a:srgbClr val="6A3E3E"/>
                </a:solidFill>
                <a:latin typeface="Consolas" panose="020B0609020204030204" pitchFamily="49" charset="0"/>
              </a:rPr>
              <a:t>filmId</a:t>
            </a:r>
            <a:r>
              <a:rPr lang="nn-NO" sz="1200" dirty="0">
                <a:solidFill>
                  <a:srgbClr val="000000"/>
                </a:solidFill>
                <a:latin typeface="Consolas" panose="020B0609020204030204" pitchFamily="49" charset="0"/>
              </a:rPr>
              <a:t>, </a:t>
            </a:r>
            <a:r>
              <a:rPr lang="nn-NO" sz="1200" dirty="0">
                <a:solidFill>
                  <a:srgbClr val="6A3E3E"/>
                </a:solidFill>
                <a:latin typeface="Consolas" panose="020B0609020204030204" pitchFamily="49" charset="0"/>
              </a:rPr>
              <a:t>filmNaziv</a:t>
            </a:r>
            <a:r>
              <a:rPr lang="nn-NO" sz="1200" dirty="0">
                <a:solidFill>
                  <a:srgbClr val="000000"/>
                </a:solidFill>
                <a:latin typeface="Consolas" panose="020B0609020204030204" pitchFamily="49" charset="0"/>
              </a:rPr>
              <a:t>, </a:t>
            </a:r>
            <a:r>
              <a:rPr lang="nn-NO" sz="1200" dirty="0">
                <a:solidFill>
                  <a:srgbClr val="6A3E3E"/>
                </a:solidFill>
                <a:latin typeface="Consolas" panose="020B0609020204030204" pitchFamily="49" charset="0"/>
              </a:rPr>
              <a:t>filmTrajanje</a:t>
            </a:r>
            <a:r>
              <a:rPr lang="nn-NO" sz="1200" dirty="0">
                <a:solidFill>
                  <a:srgbClr val="000000"/>
                </a:solidFill>
                <a:latin typeface="Consolas" panose="020B0609020204030204" pitchFamily="49" charset="0"/>
              </a:rPr>
              <a:t>);</a:t>
            </a:r>
          </a:p>
          <a:p>
            <a:r>
              <a:rPr lang="en-US" sz="1200" dirty="0">
                <a:solidFill>
                  <a:srgbClr val="0000C0"/>
                </a:solidFill>
                <a:latin typeface="Consolas" panose="020B0609020204030204" pitchFamily="49" charset="0"/>
              </a:rPr>
              <a:t>            </a:t>
            </a:r>
            <a:r>
              <a:rPr lang="en-US" sz="1200" dirty="0" err="1">
                <a:solidFill>
                  <a:srgbClr val="0000C0"/>
                </a:solidFill>
                <a:latin typeface="Consolas" panose="020B0609020204030204" pitchFamily="49" charset="0"/>
              </a:rPr>
              <a:t>filmovi</a:t>
            </a:r>
            <a:r>
              <a:rPr lang="en-US" sz="1200" dirty="0" err="1">
                <a:solidFill>
                  <a:srgbClr val="000000"/>
                </a:solidFill>
                <a:latin typeface="Consolas" panose="020B0609020204030204" pitchFamily="49" charset="0"/>
              </a:rPr>
              <a:t>.put</a:t>
            </a:r>
            <a:r>
              <a:rPr lang="en-US" sz="1200" dirty="0">
                <a:solidFill>
                  <a:srgbClr val="000000"/>
                </a:solidFill>
                <a:latin typeface="Consolas" panose="020B0609020204030204" pitchFamily="49" charset="0"/>
              </a:rPr>
              <a:t>(</a:t>
            </a:r>
            <a:r>
              <a:rPr lang="en-US" sz="1200" dirty="0" err="1">
                <a:solidFill>
                  <a:srgbClr val="6A3E3E"/>
                </a:solidFill>
                <a:latin typeface="Consolas" panose="020B0609020204030204" pitchFamily="49" charset="0"/>
              </a:rPr>
              <a:t>film</a:t>
            </a:r>
            <a:r>
              <a:rPr lang="en-US" sz="1200" dirty="0" err="1">
                <a:solidFill>
                  <a:srgbClr val="000000"/>
                </a:solidFill>
                <a:latin typeface="Consolas" panose="020B0609020204030204" pitchFamily="49" charset="0"/>
              </a:rPr>
              <a:t>.getId</a:t>
            </a:r>
            <a:r>
              <a:rPr lang="en-US" sz="1200" dirty="0">
                <a:solidFill>
                  <a:srgbClr val="000000"/>
                </a:solidFill>
                <a:latin typeface="Consolas" panose="020B0609020204030204" pitchFamily="49" charset="0"/>
              </a:rPr>
              <a:t>(), </a:t>
            </a:r>
            <a:r>
              <a:rPr lang="en-US" sz="1200" dirty="0">
                <a:solidFill>
                  <a:srgbClr val="6A3E3E"/>
                </a:solidFill>
                <a:latin typeface="Consolas" panose="020B0609020204030204" pitchFamily="49" charset="0"/>
              </a:rPr>
              <a:t>film</a:t>
            </a:r>
            <a:r>
              <a:rPr lang="en-US" sz="1200" dirty="0">
                <a:solidFill>
                  <a:srgbClr val="000000"/>
                </a:solidFill>
                <a:latin typeface="Consolas" panose="020B0609020204030204" pitchFamily="49" charset="0"/>
              </a:rPr>
              <a:t>);</a:t>
            </a:r>
          </a:p>
          <a:p>
            <a:r>
              <a:rPr lang="en-US" sz="1200" dirty="0">
                <a:solidFill>
                  <a:srgbClr val="000000"/>
                </a:solidFill>
                <a:latin typeface="Consolas" panose="020B0609020204030204" pitchFamily="49" charset="0"/>
              </a:rPr>
              <a:t>        }</a:t>
            </a:r>
          </a:p>
          <a:p>
            <a:endParaRPr lang="en-US" sz="1200" dirty="0">
              <a:latin typeface="Consolas" panose="020B0609020204030204" pitchFamily="49" charset="0"/>
            </a:endParaRPr>
          </a:p>
          <a:p>
            <a:r>
              <a:rPr lang="en-US" sz="1200" dirty="0">
                <a:solidFill>
                  <a:srgbClr val="000000"/>
                </a:solidFill>
                <a:latin typeface="Consolas" panose="020B0609020204030204" pitchFamily="49" charset="0"/>
              </a:rPr>
              <a:t>        Long </a:t>
            </a:r>
            <a:r>
              <a:rPr lang="en-US" sz="1200" dirty="0" err="1">
                <a:solidFill>
                  <a:srgbClr val="6A3E3E"/>
                </a:solidFill>
                <a:latin typeface="Consolas" panose="020B0609020204030204" pitchFamily="49" charset="0"/>
              </a:rPr>
              <a:t>zanrId</a:t>
            </a:r>
            <a:r>
              <a:rPr lang="en-US" sz="1200" dirty="0">
                <a:solidFill>
                  <a:srgbClr val="000000"/>
                </a:solidFill>
                <a:latin typeface="Consolas" panose="020B0609020204030204" pitchFamily="49" charset="0"/>
              </a:rPr>
              <a:t> = </a:t>
            </a:r>
            <a:r>
              <a:rPr lang="en-US" sz="1200" dirty="0" err="1">
                <a:solidFill>
                  <a:srgbClr val="6A3E3E"/>
                </a:solidFill>
                <a:latin typeface="Consolas" panose="020B0609020204030204" pitchFamily="49" charset="0"/>
              </a:rPr>
              <a:t>resultSet</a:t>
            </a:r>
            <a:r>
              <a:rPr lang="en-US" sz="1200" dirty="0" err="1">
                <a:solidFill>
                  <a:srgbClr val="000000"/>
                </a:solidFill>
                <a:latin typeface="Consolas" panose="020B0609020204030204" pitchFamily="49" charset="0"/>
              </a:rPr>
              <a:t>.getLong</a:t>
            </a:r>
            <a:r>
              <a:rPr lang="en-US" sz="1200" dirty="0">
                <a:solidFill>
                  <a:srgbClr val="000000"/>
                </a:solidFill>
                <a:latin typeface="Consolas" panose="020B0609020204030204" pitchFamily="49" charset="0"/>
              </a:rPr>
              <a:t>(</a:t>
            </a:r>
            <a:r>
              <a:rPr lang="en-US" sz="1200" dirty="0">
                <a:solidFill>
                  <a:srgbClr val="6A3E3E"/>
                </a:solidFill>
                <a:latin typeface="Consolas" panose="020B0609020204030204" pitchFamily="49" charset="0"/>
              </a:rPr>
              <a:t>index</a:t>
            </a:r>
            <a:r>
              <a:rPr lang="en-US" sz="1200" dirty="0">
                <a:solidFill>
                  <a:srgbClr val="000000"/>
                </a:solidFill>
                <a:latin typeface="Consolas" panose="020B0609020204030204" pitchFamily="49" charset="0"/>
              </a:rPr>
              <a:t>++);</a:t>
            </a:r>
          </a:p>
          <a:p>
            <a:r>
              <a:rPr lang="en-US" sz="1200" dirty="0">
                <a:solidFill>
                  <a:srgbClr val="000000"/>
                </a:solidFill>
                <a:latin typeface="Consolas" panose="020B0609020204030204" pitchFamily="49" charset="0"/>
              </a:rPr>
              <a:t>        String </a:t>
            </a:r>
            <a:r>
              <a:rPr lang="en-US" sz="1200" dirty="0" err="1">
                <a:solidFill>
                  <a:srgbClr val="6A3E3E"/>
                </a:solidFill>
                <a:latin typeface="Consolas" panose="020B0609020204030204" pitchFamily="49" charset="0"/>
              </a:rPr>
              <a:t>zanrNaziv</a:t>
            </a:r>
            <a:r>
              <a:rPr lang="en-US" sz="1200" dirty="0">
                <a:solidFill>
                  <a:srgbClr val="000000"/>
                </a:solidFill>
                <a:latin typeface="Consolas" panose="020B0609020204030204" pitchFamily="49" charset="0"/>
              </a:rPr>
              <a:t> = </a:t>
            </a:r>
            <a:r>
              <a:rPr lang="en-US" sz="1200" dirty="0" err="1">
                <a:solidFill>
                  <a:srgbClr val="6A3E3E"/>
                </a:solidFill>
                <a:latin typeface="Consolas" panose="020B0609020204030204" pitchFamily="49" charset="0"/>
              </a:rPr>
              <a:t>resultSet</a:t>
            </a:r>
            <a:r>
              <a:rPr lang="en-US" sz="1200" dirty="0" err="1">
                <a:solidFill>
                  <a:srgbClr val="000000"/>
                </a:solidFill>
                <a:latin typeface="Consolas" panose="020B0609020204030204" pitchFamily="49" charset="0"/>
              </a:rPr>
              <a:t>.getString</a:t>
            </a:r>
            <a:r>
              <a:rPr lang="en-US" sz="1200" dirty="0">
                <a:solidFill>
                  <a:srgbClr val="000000"/>
                </a:solidFill>
                <a:latin typeface="Consolas" panose="020B0609020204030204" pitchFamily="49" charset="0"/>
              </a:rPr>
              <a:t>(</a:t>
            </a:r>
            <a:r>
              <a:rPr lang="en-US" sz="1200" dirty="0">
                <a:solidFill>
                  <a:srgbClr val="6A3E3E"/>
                </a:solidFill>
                <a:latin typeface="Consolas" panose="020B0609020204030204" pitchFamily="49" charset="0"/>
              </a:rPr>
              <a:t>index</a:t>
            </a:r>
            <a:r>
              <a:rPr lang="en-US" sz="1200" dirty="0">
                <a:solidFill>
                  <a:srgbClr val="000000"/>
                </a:solidFill>
                <a:latin typeface="Consolas" panose="020B0609020204030204" pitchFamily="49" charset="0"/>
              </a:rPr>
              <a:t>++);</a:t>
            </a:r>
          </a:p>
          <a:p>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Zanr</a:t>
            </a:r>
            <a:r>
              <a:rPr lang="en-US" sz="1200" dirty="0">
                <a:solidFill>
                  <a:srgbClr val="000000"/>
                </a:solidFill>
                <a:latin typeface="Consolas" panose="020B0609020204030204" pitchFamily="49" charset="0"/>
              </a:rPr>
              <a:t> </a:t>
            </a:r>
            <a:r>
              <a:rPr lang="en-US" sz="1200" dirty="0" err="1">
                <a:solidFill>
                  <a:srgbClr val="6A3E3E"/>
                </a:solidFill>
                <a:latin typeface="Consolas" panose="020B0609020204030204" pitchFamily="49" charset="0"/>
              </a:rPr>
              <a:t>zanr</a:t>
            </a:r>
            <a:r>
              <a:rPr lang="en-US" sz="1200" dirty="0">
                <a:solidFill>
                  <a:srgbClr val="000000"/>
                </a:solidFill>
                <a:latin typeface="Consolas" panose="020B0609020204030204" pitchFamily="49" charset="0"/>
              </a:rPr>
              <a:t> = </a:t>
            </a:r>
            <a:r>
              <a:rPr lang="en-US" sz="1200" b="1" dirty="0">
                <a:solidFill>
                  <a:srgbClr val="7F0055"/>
                </a:solidFill>
                <a:latin typeface="Consolas" panose="020B0609020204030204" pitchFamily="49" charset="0"/>
              </a:rPr>
              <a:t>new</a:t>
            </a:r>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Zanr</a:t>
            </a:r>
            <a:r>
              <a:rPr lang="en-US" sz="1200" dirty="0">
                <a:solidFill>
                  <a:srgbClr val="000000"/>
                </a:solidFill>
                <a:latin typeface="Consolas" panose="020B0609020204030204" pitchFamily="49" charset="0"/>
              </a:rPr>
              <a:t>(</a:t>
            </a:r>
            <a:r>
              <a:rPr lang="en-US" sz="1200" dirty="0" err="1">
                <a:solidFill>
                  <a:srgbClr val="6A3E3E"/>
                </a:solidFill>
                <a:latin typeface="Consolas" panose="020B0609020204030204" pitchFamily="49" charset="0"/>
              </a:rPr>
              <a:t>zanrId</a:t>
            </a:r>
            <a:r>
              <a:rPr lang="en-US" sz="1200" dirty="0">
                <a:solidFill>
                  <a:srgbClr val="000000"/>
                </a:solidFill>
                <a:latin typeface="Consolas" panose="020B0609020204030204" pitchFamily="49" charset="0"/>
              </a:rPr>
              <a:t>, </a:t>
            </a:r>
            <a:r>
              <a:rPr lang="en-US" sz="1200" dirty="0" err="1">
                <a:solidFill>
                  <a:srgbClr val="6A3E3E"/>
                </a:solidFill>
                <a:latin typeface="Consolas" panose="020B0609020204030204" pitchFamily="49" charset="0"/>
              </a:rPr>
              <a:t>zanrNaziv</a:t>
            </a:r>
            <a:r>
              <a:rPr lang="en-US" sz="1200" dirty="0">
                <a:solidFill>
                  <a:srgbClr val="000000"/>
                </a:solidFill>
                <a:latin typeface="Consolas" panose="020B0609020204030204" pitchFamily="49" charset="0"/>
              </a:rPr>
              <a:t>);</a:t>
            </a:r>
          </a:p>
          <a:p>
            <a:r>
              <a:rPr lang="en-US" sz="1200" dirty="0">
                <a:solidFill>
                  <a:srgbClr val="6A3E3E"/>
                </a:solidFill>
                <a:latin typeface="Consolas" panose="020B0609020204030204" pitchFamily="49" charset="0"/>
              </a:rPr>
              <a:t>        </a:t>
            </a:r>
            <a:r>
              <a:rPr lang="en-US" sz="1200" dirty="0" err="1">
                <a:solidFill>
                  <a:srgbClr val="6A3E3E"/>
                </a:solidFill>
                <a:latin typeface="Consolas" panose="020B0609020204030204" pitchFamily="49" charset="0"/>
              </a:rPr>
              <a:t>film</a:t>
            </a:r>
            <a:r>
              <a:rPr lang="en-US" sz="1200" dirty="0" err="1">
                <a:solidFill>
                  <a:srgbClr val="000000"/>
                </a:solidFill>
                <a:latin typeface="Consolas" panose="020B0609020204030204" pitchFamily="49" charset="0"/>
              </a:rPr>
              <a:t>.getZanrovi</a:t>
            </a:r>
            <a:r>
              <a:rPr lang="en-US" sz="1200" dirty="0">
                <a:solidFill>
                  <a:srgbClr val="000000"/>
                </a:solidFill>
                <a:latin typeface="Consolas" panose="020B0609020204030204" pitchFamily="49" charset="0"/>
              </a:rPr>
              <a:t>().add(</a:t>
            </a:r>
            <a:r>
              <a:rPr lang="en-US" sz="1200" dirty="0" err="1">
                <a:solidFill>
                  <a:srgbClr val="6A3E3E"/>
                </a:solidFill>
                <a:latin typeface="Consolas" panose="020B0609020204030204" pitchFamily="49" charset="0"/>
              </a:rPr>
              <a:t>zanr</a:t>
            </a:r>
            <a:r>
              <a:rPr lang="en-US" sz="1200" dirty="0">
                <a:solidFill>
                  <a:srgbClr val="000000"/>
                </a:solidFill>
                <a:latin typeface="Consolas" panose="020B0609020204030204" pitchFamily="49" charset="0"/>
              </a:rPr>
              <a:t>);</a:t>
            </a:r>
          </a:p>
          <a:p>
            <a:r>
              <a:rPr lang="en-US" sz="1200" dirty="0">
                <a:solidFill>
                  <a:srgbClr val="000000"/>
                </a:solidFill>
                <a:latin typeface="Consolas" panose="020B0609020204030204" pitchFamily="49" charset="0"/>
              </a:rPr>
              <a:t>    }</a:t>
            </a:r>
          </a:p>
          <a:p>
            <a:endParaRPr lang="en-US" sz="1200" dirty="0">
              <a:latin typeface="Consolas" panose="020B0609020204030204" pitchFamily="49" charset="0"/>
            </a:endParaRPr>
          </a:p>
          <a:p>
            <a:r>
              <a:rPr lang="en-US" sz="1200" dirty="0">
                <a:solidFill>
                  <a:srgbClr val="7F0055"/>
                </a:solidFill>
                <a:latin typeface="Consolas" panose="020B0609020204030204" pitchFamily="49" charset="0"/>
              </a:rPr>
              <a:t>    </a:t>
            </a:r>
            <a:r>
              <a:rPr lang="en-US" sz="1200" b="1" dirty="0">
                <a:solidFill>
                  <a:srgbClr val="7F0055"/>
                </a:solidFill>
                <a:latin typeface="Consolas" panose="020B0609020204030204" pitchFamily="49" charset="0"/>
              </a:rPr>
              <a:t>public</a:t>
            </a:r>
            <a:r>
              <a:rPr lang="en-US" sz="1200" dirty="0">
                <a:solidFill>
                  <a:srgbClr val="000000"/>
                </a:solidFill>
                <a:latin typeface="Consolas" panose="020B0609020204030204" pitchFamily="49" charset="0"/>
              </a:rPr>
              <a:t> List&lt;Film&gt; </a:t>
            </a:r>
            <a:r>
              <a:rPr lang="en-US" sz="1200" dirty="0" err="1">
                <a:solidFill>
                  <a:srgbClr val="000000"/>
                </a:solidFill>
                <a:latin typeface="Consolas" panose="020B0609020204030204" pitchFamily="49" charset="0"/>
              </a:rPr>
              <a:t>getFilmovi</a:t>
            </a:r>
            <a:r>
              <a:rPr lang="en-US" sz="1200" dirty="0">
                <a:solidFill>
                  <a:srgbClr val="000000"/>
                </a:solidFill>
                <a:latin typeface="Consolas" panose="020B0609020204030204" pitchFamily="49" charset="0"/>
              </a:rPr>
              <a:t>() {</a:t>
            </a:r>
            <a:r>
              <a:rPr lang="en-US" sz="1200" b="1" dirty="0">
                <a:solidFill>
                  <a:srgbClr val="7F0055"/>
                </a:solidFill>
                <a:latin typeface="Consolas" panose="020B0609020204030204" pitchFamily="49" charset="0"/>
              </a:rPr>
              <a:t>return</a:t>
            </a:r>
            <a:r>
              <a:rPr lang="en-US" sz="1200" b="1" dirty="0">
                <a:solidFill>
                  <a:srgbClr val="000000"/>
                </a:solidFill>
                <a:latin typeface="Consolas" panose="020B0609020204030204" pitchFamily="49" charset="0"/>
              </a:rPr>
              <a:t> </a:t>
            </a:r>
            <a:r>
              <a:rPr lang="en-US" sz="1200" b="1" dirty="0">
                <a:solidFill>
                  <a:srgbClr val="7F0055"/>
                </a:solidFill>
                <a:latin typeface="Consolas" panose="020B0609020204030204" pitchFamily="49" charset="0"/>
              </a:rPr>
              <a:t>new</a:t>
            </a:r>
            <a:r>
              <a:rPr lang="en-US" sz="1200" b="1"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ArrayList</a:t>
            </a:r>
            <a:r>
              <a:rPr lang="en-US" sz="1200" dirty="0">
                <a:solidFill>
                  <a:srgbClr val="000000"/>
                </a:solidFill>
                <a:latin typeface="Consolas" panose="020B0609020204030204" pitchFamily="49" charset="0"/>
              </a:rPr>
              <a:t>&lt;&gt;(</a:t>
            </a:r>
            <a:r>
              <a:rPr lang="en-US" sz="1200" dirty="0" err="1">
                <a:solidFill>
                  <a:srgbClr val="0000C0"/>
                </a:solidFill>
                <a:latin typeface="Consolas" panose="020B0609020204030204" pitchFamily="49" charset="0"/>
              </a:rPr>
              <a:t>filmovi</a:t>
            </a:r>
            <a:r>
              <a:rPr lang="en-US" sz="1200" dirty="0" err="1">
                <a:solidFill>
                  <a:srgbClr val="000000"/>
                </a:solidFill>
                <a:latin typeface="Consolas" panose="020B0609020204030204" pitchFamily="49" charset="0"/>
              </a:rPr>
              <a:t>.values</a:t>
            </a:r>
            <a:r>
              <a:rPr lang="en-US" sz="1200" dirty="0">
                <a:solidFill>
                  <a:srgbClr val="000000"/>
                </a:solidFill>
                <a:latin typeface="Consolas" panose="020B0609020204030204" pitchFamily="49" charset="0"/>
              </a:rPr>
              <a:t>());}</a:t>
            </a:r>
            <a:endParaRPr lang="en-US" sz="1200" dirty="0">
              <a:latin typeface="Consolas" panose="020B0609020204030204" pitchFamily="49" charset="0"/>
            </a:endParaRPr>
          </a:p>
          <a:p>
            <a:r>
              <a:rPr lang="en-US" sz="1200" dirty="0">
                <a:solidFill>
                  <a:srgbClr val="000000"/>
                </a:solidFill>
                <a:latin typeface="Consolas" panose="020B0609020204030204" pitchFamily="49" charset="0"/>
              </a:rPr>
              <a:t>}</a:t>
            </a:r>
          </a:p>
          <a:p>
            <a:endParaRPr lang="en-US" sz="1200" dirty="0">
              <a:latin typeface="Consolas" panose="020B0609020204030204" pitchFamily="49" charset="0"/>
            </a:endParaRPr>
          </a:p>
          <a:p>
            <a:r>
              <a:rPr lang="en-US" sz="1200" b="1" dirty="0">
                <a:solidFill>
                  <a:srgbClr val="7F0055"/>
                </a:solidFill>
                <a:latin typeface="Consolas" panose="020B0609020204030204" pitchFamily="49" charset="0"/>
              </a:rPr>
              <a:t>public</a:t>
            </a:r>
            <a:r>
              <a:rPr lang="en-US" sz="1200" dirty="0">
                <a:solidFill>
                  <a:srgbClr val="000000"/>
                </a:solidFill>
                <a:latin typeface="Consolas" panose="020B0609020204030204" pitchFamily="49" charset="0"/>
              </a:rPr>
              <a:t> List&lt;Film&gt; </a:t>
            </a:r>
            <a:r>
              <a:rPr lang="en-US" sz="1200" dirty="0" err="1">
                <a:solidFill>
                  <a:srgbClr val="000000"/>
                </a:solidFill>
                <a:latin typeface="Consolas" panose="020B0609020204030204" pitchFamily="49" charset="0"/>
              </a:rPr>
              <a:t>findAll</a:t>
            </a:r>
            <a:r>
              <a:rPr lang="en-US" sz="1200" dirty="0">
                <a:solidFill>
                  <a:srgbClr val="000000"/>
                </a:solidFill>
                <a:latin typeface="Consolas" panose="020B0609020204030204" pitchFamily="49" charset="0"/>
              </a:rPr>
              <a:t>() {</a:t>
            </a:r>
          </a:p>
          <a:p>
            <a:r>
              <a:rPr lang="en-US" sz="1200" dirty="0">
                <a:solidFill>
                  <a:srgbClr val="000000"/>
                </a:solidFill>
                <a:latin typeface="Consolas" panose="020B0609020204030204" pitchFamily="49" charset="0"/>
              </a:rPr>
              <a:t>    String </a:t>
            </a:r>
            <a:r>
              <a:rPr lang="en-US" sz="1200" dirty="0" err="1">
                <a:solidFill>
                  <a:srgbClr val="6A3E3E"/>
                </a:solidFill>
                <a:latin typeface="Consolas" panose="020B0609020204030204" pitchFamily="49" charset="0"/>
              </a:rPr>
              <a:t>sql</a:t>
            </a:r>
            <a:r>
              <a:rPr lang="en-US" sz="1200" dirty="0">
                <a:solidFill>
                  <a:srgbClr val="000000"/>
                </a:solidFill>
                <a:latin typeface="Consolas" panose="020B0609020204030204" pitchFamily="49" charset="0"/>
              </a:rPr>
              <a:t> = </a:t>
            </a:r>
          </a:p>
          <a:p>
            <a:r>
              <a:rPr lang="en-US" sz="1200" dirty="0">
                <a:solidFill>
                  <a:srgbClr val="2A00FF"/>
                </a:solidFill>
                <a:latin typeface="Consolas" panose="020B0609020204030204" pitchFamily="49" charset="0"/>
              </a:rPr>
              <a:t>        "SELECT f.id, </a:t>
            </a:r>
            <a:r>
              <a:rPr lang="en-US" sz="1200" dirty="0" err="1">
                <a:solidFill>
                  <a:srgbClr val="2A00FF"/>
                </a:solidFill>
                <a:latin typeface="Consolas" panose="020B0609020204030204" pitchFamily="49" charset="0"/>
              </a:rPr>
              <a:t>f.naziv</a:t>
            </a:r>
            <a:r>
              <a:rPr lang="en-US" sz="1200" dirty="0">
                <a:solidFill>
                  <a:srgbClr val="2A00FF"/>
                </a:solidFill>
                <a:latin typeface="Consolas" panose="020B0609020204030204" pitchFamily="49" charset="0"/>
              </a:rPr>
              <a:t>, </a:t>
            </a:r>
            <a:r>
              <a:rPr lang="en-US" sz="1200" dirty="0" err="1">
                <a:solidFill>
                  <a:srgbClr val="2A00FF"/>
                </a:solidFill>
                <a:latin typeface="Consolas" panose="020B0609020204030204" pitchFamily="49" charset="0"/>
              </a:rPr>
              <a:t>f.trajanje</a:t>
            </a:r>
            <a:r>
              <a:rPr lang="en-US" sz="1200" dirty="0">
                <a:solidFill>
                  <a:srgbClr val="2A00FF"/>
                </a:solidFill>
                <a:latin typeface="Consolas" panose="020B0609020204030204" pitchFamily="49" charset="0"/>
              </a:rPr>
              <a:t>, z.id, </a:t>
            </a:r>
            <a:r>
              <a:rPr lang="en-US" sz="1200" dirty="0" err="1">
                <a:solidFill>
                  <a:srgbClr val="2A00FF"/>
                </a:solidFill>
                <a:latin typeface="Consolas" panose="020B0609020204030204" pitchFamily="49" charset="0"/>
              </a:rPr>
              <a:t>z.naziv</a:t>
            </a:r>
            <a:r>
              <a:rPr lang="en-US" sz="1200" dirty="0">
                <a:solidFill>
                  <a:srgbClr val="2A00FF"/>
                </a:solidFill>
                <a:latin typeface="Consolas" panose="020B0609020204030204" pitchFamily="49" charset="0"/>
              </a:rPr>
              <a:t> FROM </a:t>
            </a:r>
            <a:r>
              <a:rPr lang="en-US" sz="1200" dirty="0" err="1">
                <a:solidFill>
                  <a:srgbClr val="2A00FF"/>
                </a:solidFill>
                <a:latin typeface="Consolas" panose="020B0609020204030204" pitchFamily="49" charset="0"/>
              </a:rPr>
              <a:t>filmovi</a:t>
            </a:r>
            <a:r>
              <a:rPr lang="en-US" sz="1200" dirty="0">
                <a:solidFill>
                  <a:srgbClr val="2A00FF"/>
                </a:solidFill>
                <a:latin typeface="Consolas" panose="020B0609020204030204" pitchFamily="49" charset="0"/>
              </a:rPr>
              <a:t> f "</a:t>
            </a:r>
            <a:r>
              <a:rPr lang="en-US" sz="1200" dirty="0">
                <a:solidFill>
                  <a:srgbClr val="000000"/>
                </a:solidFill>
                <a:latin typeface="Consolas" panose="020B0609020204030204" pitchFamily="49" charset="0"/>
              </a:rPr>
              <a:t> + </a:t>
            </a:r>
          </a:p>
          <a:p>
            <a:r>
              <a:rPr lang="en-US" sz="1200" dirty="0">
                <a:solidFill>
                  <a:srgbClr val="2A00FF"/>
                </a:solidFill>
                <a:latin typeface="Consolas" panose="020B0609020204030204" pitchFamily="49" charset="0"/>
              </a:rPr>
              <a:t>        "LEFT JOIN </a:t>
            </a:r>
            <a:r>
              <a:rPr lang="en-US" sz="1200" dirty="0" err="1">
                <a:solidFill>
                  <a:srgbClr val="2A00FF"/>
                </a:solidFill>
                <a:latin typeface="Consolas" panose="020B0609020204030204" pitchFamily="49" charset="0"/>
              </a:rPr>
              <a:t>filmZanr</a:t>
            </a:r>
            <a:r>
              <a:rPr lang="en-US" sz="1200" dirty="0">
                <a:solidFill>
                  <a:srgbClr val="2A00FF"/>
                </a:solidFill>
                <a:latin typeface="Consolas" panose="020B0609020204030204" pitchFamily="49" charset="0"/>
              </a:rPr>
              <a:t> </a:t>
            </a:r>
            <a:r>
              <a:rPr lang="en-US" sz="1200" dirty="0" err="1">
                <a:solidFill>
                  <a:srgbClr val="2A00FF"/>
                </a:solidFill>
                <a:latin typeface="Consolas" panose="020B0609020204030204" pitchFamily="49" charset="0"/>
              </a:rPr>
              <a:t>fz</a:t>
            </a:r>
            <a:r>
              <a:rPr lang="en-US" sz="1200" dirty="0">
                <a:solidFill>
                  <a:srgbClr val="2A00FF"/>
                </a:solidFill>
                <a:latin typeface="Consolas" panose="020B0609020204030204" pitchFamily="49" charset="0"/>
              </a:rPr>
              <a:t> ON </a:t>
            </a:r>
            <a:r>
              <a:rPr lang="en-US" sz="1200" dirty="0" err="1">
                <a:solidFill>
                  <a:srgbClr val="2A00FF"/>
                </a:solidFill>
                <a:latin typeface="Consolas" panose="020B0609020204030204" pitchFamily="49" charset="0"/>
              </a:rPr>
              <a:t>fz.filmId</a:t>
            </a:r>
            <a:r>
              <a:rPr lang="en-US" sz="1200" dirty="0">
                <a:solidFill>
                  <a:srgbClr val="2A00FF"/>
                </a:solidFill>
                <a:latin typeface="Consolas" panose="020B0609020204030204" pitchFamily="49" charset="0"/>
              </a:rPr>
              <a:t> = f.id "</a:t>
            </a:r>
            <a:r>
              <a:rPr lang="en-US" sz="1200" dirty="0">
                <a:solidFill>
                  <a:srgbClr val="000000"/>
                </a:solidFill>
                <a:latin typeface="Consolas" panose="020B0609020204030204" pitchFamily="49" charset="0"/>
              </a:rPr>
              <a:t> + </a:t>
            </a:r>
          </a:p>
          <a:p>
            <a:r>
              <a:rPr lang="en-US" sz="1200" dirty="0">
                <a:solidFill>
                  <a:srgbClr val="2A00FF"/>
                </a:solidFill>
                <a:latin typeface="Consolas" panose="020B0609020204030204" pitchFamily="49" charset="0"/>
              </a:rPr>
              <a:t>        "LEFT JOIN </a:t>
            </a:r>
            <a:r>
              <a:rPr lang="en-US" sz="1200" dirty="0" err="1">
                <a:solidFill>
                  <a:srgbClr val="2A00FF"/>
                </a:solidFill>
                <a:latin typeface="Consolas" panose="020B0609020204030204" pitchFamily="49" charset="0"/>
              </a:rPr>
              <a:t>zanrovi</a:t>
            </a:r>
            <a:r>
              <a:rPr lang="en-US" sz="1200" dirty="0">
                <a:solidFill>
                  <a:srgbClr val="2A00FF"/>
                </a:solidFill>
                <a:latin typeface="Consolas" panose="020B0609020204030204" pitchFamily="49" charset="0"/>
              </a:rPr>
              <a:t> z ON </a:t>
            </a:r>
            <a:r>
              <a:rPr lang="en-US" sz="1200" dirty="0" err="1">
                <a:solidFill>
                  <a:srgbClr val="2A00FF"/>
                </a:solidFill>
                <a:latin typeface="Consolas" panose="020B0609020204030204" pitchFamily="49" charset="0"/>
              </a:rPr>
              <a:t>fz.zanrId</a:t>
            </a:r>
            <a:r>
              <a:rPr lang="en-US" sz="1200" dirty="0">
                <a:solidFill>
                  <a:srgbClr val="2A00FF"/>
                </a:solidFill>
                <a:latin typeface="Consolas" panose="020B0609020204030204" pitchFamily="49" charset="0"/>
              </a:rPr>
              <a:t> = z.id "</a:t>
            </a:r>
            <a:r>
              <a:rPr lang="en-US" sz="1200" dirty="0">
                <a:solidFill>
                  <a:srgbClr val="000000"/>
                </a:solidFill>
                <a:latin typeface="Consolas" panose="020B0609020204030204" pitchFamily="49" charset="0"/>
              </a:rPr>
              <a:t> + </a:t>
            </a:r>
          </a:p>
          <a:p>
            <a:r>
              <a:rPr lang="en-US" sz="1200" dirty="0">
                <a:solidFill>
                  <a:srgbClr val="2A00FF"/>
                </a:solidFill>
                <a:latin typeface="Consolas" panose="020B0609020204030204" pitchFamily="49" charset="0"/>
              </a:rPr>
              <a:t>        "ORDER BY f.id"</a:t>
            </a:r>
            <a:r>
              <a:rPr lang="en-US" sz="1200" dirty="0">
                <a:solidFill>
                  <a:srgbClr val="000000"/>
                </a:solidFill>
                <a:latin typeface="Consolas" panose="020B0609020204030204" pitchFamily="49" charset="0"/>
              </a:rPr>
              <a:t>;</a:t>
            </a:r>
          </a:p>
          <a:p>
            <a:endParaRPr lang="en-US" sz="1200" dirty="0">
              <a:latin typeface="Consolas" panose="020B0609020204030204" pitchFamily="49" charset="0"/>
            </a:endParaRPr>
          </a:p>
          <a:p>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FilmZanrRowCallBackHandler</a:t>
            </a:r>
            <a:r>
              <a:rPr lang="en-US" sz="1200" dirty="0">
                <a:solidFill>
                  <a:srgbClr val="000000"/>
                </a:solidFill>
                <a:latin typeface="Consolas" panose="020B0609020204030204" pitchFamily="49" charset="0"/>
              </a:rPr>
              <a:t> </a:t>
            </a:r>
            <a:r>
              <a:rPr lang="en-US" sz="1200" dirty="0" err="1">
                <a:solidFill>
                  <a:srgbClr val="6A3E3E"/>
                </a:solidFill>
                <a:latin typeface="Consolas" panose="020B0609020204030204" pitchFamily="49" charset="0"/>
              </a:rPr>
              <a:t>rowCallbackHandler</a:t>
            </a:r>
            <a:r>
              <a:rPr lang="en-US" sz="1200" dirty="0">
                <a:solidFill>
                  <a:srgbClr val="000000"/>
                </a:solidFill>
                <a:latin typeface="Consolas" panose="020B0609020204030204" pitchFamily="49" charset="0"/>
              </a:rPr>
              <a:t> = </a:t>
            </a:r>
            <a:r>
              <a:rPr lang="en-US" sz="1200" b="1" dirty="0">
                <a:solidFill>
                  <a:srgbClr val="7F0055"/>
                </a:solidFill>
                <a:latin typeface="Consolas" panose="020B0609020204030204" pitchFamily="49" charset="0"/>
              </a:rPr>
              <a:t>new</a:t>
            </a:r>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FilmZanrRowCallBackHandler</a:t>
            </a:r>
            <a:r>
              <a:rPr lang="en-US" sz="1200" dirty="0">
                <a:solidFill>
                  <a:srgbClr val="000000"/>
                </a:solidFill>
                <a:latin typeface="Consolas" panose="020B0609020204030204" pitchFamily="49" charset="0"/>
              </a:rPr>
              <a:t>();</a:t>
            </a:r>
          </a:p>
          <a:p>
            <a:r>
              <a:rPr lang="en-US" sz="1200" dirty="0">
                <a:solidFill>
                  <a:srgbClr val="0000C0"/>
                </a:solidFill>
                <a:latin typeface="Consolas" panose="020B0609020204030204" pitchFamily="49" charset="0"/>
              </a:rPr>
              <a:t>    </a:t>
            </a:r>
            <a:r>
              <a:rPr lang="en-US" sz="1200" dirty="0" err="1">
                <a:solidFill>
                  <a:srgbClr val="0000C0"/>
                </a:solidFill>
                <a:latin typeface="Consolas" panose="020B0609020204030204" pitchFamily="49" charset="0"/>
              </a:rPr>
              <a:t>jdbcTemplate</a:t>
            </a:r>
            <a:r>
              <a:rPr lang="en-US" sz="1200" dirty="0" err="1">
                <a:solidFill>
                  <a:srgbClr val="000000"/>
                </a:solidFill>
                <a:latin typeface="Consolas" panose="020B0609020204030204" pitchFamily="49" charset="0"/>
              </a:rPr>
              <a:t>.query</a:t>
            </a:r>
            <a:r>
              <a:rPr lang="en-US" sz="1200" dirty="0">
                <a:solidFill>
                  <a:srgbClr val="000000"/>
                </a:solidFill>
                <a:latin typeface="Consolas" panose="020B0609020204030204" pitchFamily="49" charset="0"/>
              </a:rPr>
              <a:t>(</a:t>
            </a:r>
            <a:r>
              <a:rPr lang="en-US" sz="1200" dirty="0" err="1">
                <a:solidFill>
                  <a:srgbClr val="6A3E3E"/>
                </a:solidFill>
                <a:latin typeface="Consolas" panose="020B0609020204030204" pitchFamily="49" charset="0"/>
              </a:rPr>
              <a:t>sql</a:t>
            </a:r>
            <a:r>
              <a:rPr lang="en-US" sz="1200" dirty="0">
                <a:solidFill>
                  <a:srgbClr val="000000"/>
                </a:solidFill>
                <a:latin typeface="Consolas" panose="020B0609020204030204" pitchFamily="49" charset="0"/>
              </a:rPr>
              <a:t>, </a:t>
            </a:r>
            <a:r>
              <a:rPr lang="en-US" sz="1200" dirty="0" err="1">
                <a:solidFill>
                  <a:srgbClr val="6A3E3E"/>
                </a:solidFill>
                <a:latin typeface="Consolas" panose="020B0609020204030204" pitchFamily="49" charset="0"/>
              </a:rPr>
              <a:t>rowCallbackHandler</a:t>
            </a:r>
            <a:r>
              <a:rPr lang="en-US" sz="1200" dirty="0">
                <a:solidFill>
                  <a:srgbClr val="000000"/>
                </a:solidFill>
                <a:latin typeface="Consolas" panose="020B0609020204030204" pitchFamily="49" charset="0"/>
              </a:rPr>
              <a:t>);</a:t>
            </a:r>
          </a:p>
          <a:p>
            <a:endParaRPr lang="en-US" sz="1200" dirty="0">
              <a:latin typeface="Consolas" panose="020B0609020204030204" pitchFamily="49" charset="0"/>
            </a:endParaRPr>
          </a:p>
          <a:p>
            <a:r>
              <a:rPr lang="en-US" sz="1200" dirty="0">
                <a:solidFill>
                  <a:srgbClr val="7F0055"/>
                </a:solidFill>
                <a:latin typeface="Consolas" panose="020B0609020204030204" pitchFamily="49" charset="0"/>
              </a:rPr>
              <a:t>    </a:t>
            </a:r>
            <a:r>
              <a:rPr lang="en-US" sz="1200" b="1" dirty="0">
                <a:solidFill>
                  <a:srgbClr val="7F0055"/>
                </a:solidFill>
                <a:latin typeface="Consolas" panose="020B0609020204030204" pitchFamily="49" charset="0"/>
              </a:rPr>
              <a:t>return</a:t>
            </a:r>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rowCallbackHandler.getFilmovi</a:t>
            </a:r>
            <a:r>
              <a:rPr lang="en-US" sz="1200" dirty="0">
                <a:solidFill>
                  <a:srgbClr val="000000"/>
                </a:solidFill>
                <a:latin typeface="Consolas" panose="020B0609020204030204" pitchFamily="49" charset="0"/>
              </a:rPr>
              <a:t>();</a:t>
            </a:r>
          </a:p>
          <a:p>
            <a:r>
              <a:rPr lang="en-US" sz="1200" dirty="0">
                <a:solidFill>
                  <a:srgbClr val="000000"/>
                </a:solidFill>
                <a:latin typeface="Consolas" panose="020B0609020204030204" pitchFamily="49" charset="0"/>
              </a:rPr>
              <a:t>}</a:t>
            </a:r>
            <a:endParaRPr lang="en-US" sz="1200" dirty="0"/>
          </a:p>
        </p:txBody>
      </p:sp>
      <p:sp>
        <p:nvSpPr>
          <p:cNvPr id="28" name="Oval 27"/>
          <p:cNvSpPr/>
          <p:nvPr/>
        </p:nvSpPr>
        <p:spPr>
          <a:xfrm>
            <a:off x="7305675" y="253714"/>
            <a:ext cx="723900" cy="198587"/>
          </a:xfrm>
          <a:prstGeom prst="ellipse">
            <a:avLst/>
          </a:prstGeom>
          <a:noFill/>
          <a:ln w="25400">
            <a:solidFill>
              <a:srgbClr val="BF24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49383" y="272765"/>
            <a:ext cx="4675042" cy="595453"/>
          </a:xfrm>
          <a:solidFill>
            <a:schemeClr val="tx1">
              <a:lumMod val="65000"/>
              <a:lumOff val="35000"/>
            </a:schemeClr>
          </a:solidFill>
        </p:spPr>
        <p:txBody>
          <a:bodyPr>
            <a:noAutofit/>
          </a:bodyPr>
          <a:lstStyle/>
          <a:p>
            <a:r>
              <a:rPr lang="en-US" dirty="0" err="1">
                <a:solidFill>
                  <a:schemeClr val="bg1"/>
                </a:solidFill>
                <a:latin typeface="+mn-lt"/>
              </a:rPr>
              <a:t>Implementacija</a:t>
            </a:r>
            <a:endParaRPr lang="en-US" dirty="0">
              <a:solidFill>
                <a:schemeClr val="bg1"/>
              </a:solidFill>
              <a:latin typeface="+mn-lt"/>
            </a:endParaRPr>
          </a:p>
        </p:txBody>
      </p:sp>
      <p:sp>
        <p:nvSpPr>
          <p:cNvPr id="4" name="Title 1"/>
          <p:cNvSpPr txBox="1">
            <a:spLocks/>
          </p:cNvSpPr>
          <p:nvPr/>
        </p:nvSpPr>
        <p:spPr>
          <a:xfrm>
            <a:off x="249382" y="960577"/>
            <a:ext cx="4760767" cy="103014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latin typeface="+mn-lt"/>
              </a:rPr>
              <a:t>DAL</a:t>
            </a:r>
            <a:r>
              <a:rPr lang="sr-Latn-RS" sz="4000" dirty="0">
                <a:latin typeface="+mn-lt"/>
              </a:rPr>
              <a:t> (SELECT upiti</a:t>
            </a:r>
            <a:r>
              <a:rPr lang="en-US" sz="4000" dirty="0">
                <a:latin typeface="+mn-lt"/>
              </a:rPr>
              <a:t>, </a:t>
            </a:r>
            <a:r>
              <a:rPr lang="en-US" sz="4000" dirty="0" err="1">
                <a:latin typeface="+mn-lt"/>
              </a:rPr>
              <a:t>povezani</a:t>
            </a:r>
            <a:r>
              <a:rPr lang="en-US" sz="4000" dirty="0">
                <a:latin typeface="+mn-lt"/>
              </a:rPr>
              <a:t> </a:t>
            </a:r>
            <a:r>
              <a:rPr lang="en-US" sz="4000" dirty="0" err="1">
                <a:latin typeface="+mn-lt"/>
              </a:rPr>
              <a:t>entiteti</a:t>
            </a:r>
            <a:r>
              <a:rPr lang="sr-Latn-RS" sz="4000" dirty="0">
                <a:latin typeface="+mn-lt"/>
              </a:rPr>
              <a:t>)</a:t>
            </a:r>
            <a:endParaRPr lang="en-US" sz="4000" dirty="0">
              <a:latin typeface="+mn-lt"/>
            </a:endParaRPr>
          </a:p>
        </p:txBody>
      </p:sp>
      <p:sp>
        <p:nvSpPr>
          <p:cNvPr id="16" name="Content Placeholder 2"/>
          <p:cNvSpPr>
            <a:spLocks noGrp="1"/>
          </p:cNvSpPr>
          <p:nvPr>
            <p:ph idx="1"/>
          </p:nvPr>
        </p:nvSpPr>
        <p:spPr>
          <a:xfrm>
            <a:off x="249382" y="2083084"/>
            <a:ext cx="4675043" cy="4774916"/>
          </a:xfrm>
          <a:ln w="38100">
            <a:solidFill>
              <a:schemeClr val="tx1">
                <a:lumMod val="65000"/>
                <a:lumOff val="35000"/>
              </a:schemeClr>
            </a:solidFill>
            <a:prstDash val="solid"/>
            <a:round/>
          </a:ln>
        </p:spPr>
        <p:txBody>
          <a:bodyPr>
            <a:noAutofit/>
          </a:bodyPr>
          <a:lstStyle/>
          <a:p>
            <a:pPr>
              <a:buClr>
                <a:schemeClr val="tx1"/>
              </a:buClr>
            </a:pPr>
            <a:r>
              <a:rPr lang="en-US" sz="2400" i="1" dirty="0" err="1">
                <a:solidFill>
                  <a:srgbClr val="0878BE"/>
                </a:solidFill>
                <a:latin typeface="Consolas" panose="020B0609020204030204" pitchFamily="49" charset="0"/>
              </a:rPr>
              <a:t>RowCallbackHandler</a:t>
            </a:r>
            <a:r>
              <a:rPr lang="sr-Latn-RS" sz="2400" dirty="0"/>
              <a:t> je interfejs čija implementacija služi za mapiranje jednog reda </a:t>
            </a:r>
            <a:r>
              <a:rPr lang="sr-Latn-RS" sz="2400" i="1" dirty="0"/>
              <a:t>ResultSet</a:t>
            </a:r>
            <a:r>
              <a:rPr lang="sr-Latn-RS" sz="2400" dirty="0"/>
              <a:t>-a na objekat klase modela koji je potrebno kreirati</a:t>
            </a:r>
            <a:r>
              <a:rPr lang="en-US" sz="2400" dirty="0"/>
              <a:t>, </a:t>
            </a:r>
            <a:r>
              <a:rPr lang="en-US" sz="2400" dirty="0" err="1"/>
              <a:t>ali</a:t>
            </a:r>
            <a:r>
              <a:rPr lang="en-US" sz="2400" dirty="0"/>
              <a:t> </a:t>
            </a:r>
            <a:r>
              <a:rPr lang="en-US" sz="2400" dirty="0" err="1"/>
              <a:t>tako</a:t>
            </a:r>
            <a:r>
              <a:rPr lang="en-US" sz="2400" dirty="0"/>
              <a:t> da je </a:t>
            </a:r>
            <a:r>
              <a:rPr lang="en-US" sz="2400" dirty="0">
                <a:solidFill>
                  <a:srgbClr val="BF247D"/>
                </a:solidFill>
              </a:rPr>
              <a:t>programmer u </a:t>
            </a:r>
            <a:r>
              <a:rPr lang="en-US" sz="2400" dirty="0" err="1">
                <a:solidFill>
                  <a:srgbClr val="BF247D"/>
                </a:solidFill>
              </a:rPr>
              <a:t>kontroli</a:t>
            </a:r>
            <a:r>
              <a:rPr lang="en-US" sz="2400" dirty="0">
                <a:solidFill>
                  <a:srgbClr val="BF247D"/>
                </a:solidFill>
              </a:rPr>
              <a:t> </a:t>
            </a:r>
            <a:r>
              <a:rPr lang="en-US" sz="2400" dirty="0" err="1">
                <a:solidFill>
                  <a:srgbClr val="BF247D"/>
                </a:solidFill>
              </a:rPr>
              <a:t>kreiranja</a:t>
            </a:r>
            <a:r>
              <a:rPr lang="en-US" sz="2400" dirty="0">
                <a:solidFill>
                  <a:srgbClr val="BF247D"/>
                </a:solidFill>
              </a:rPr>
              <a:t> </a:t>
            </a:r>
            <a:r>
              <a:rPr lang="en-US" sz="2400" dirty="0" err="1">
                <a:solidFill>
                  <a:srgbClr val="BF247D"/>
                </a:solidFill>
              </a:rPr>
              <a:t>rezultata</a:t>
            </a:r>
            <a:endParaRPr lang="sr-Latn-RS" sz="2400" dirty="0">
              <a:solidFill>
                <a:srgbClr val="BF247D"/>
              </a:solidFill>
            </a:endParaRPr>
          </a:p>
          <a:p>
            <a:r>
              <a:rPr lang="sr-Latn-RS" sz="2400" dirty="0"/>
              <a:t>metoda </a:t>
            </a:r>
            <a:r>
              <a:rPr lang="en-US" sz="2400" i="1" dirty="0">
                <a:solidFill>
                  <a:srgbClr val="31AC4A"/>
                </a:solidFill>
              </a:rPr>
              <a:t>process</a:t>
            </a:r>
            <a:r>
              <a:rPr lang="sr-Latn-RS" sz="2400" i="1" dirty="0">
                <a:solidFill>
                  <a:srgbClr val="31AC4A"/>
                </a:solidFill>
              </a:rPr>
              <a:t>Row</a:t>
            </a:r>
            <a:r>
              <a:rPr lang="sr-Latn-RS" sz="2400" dirty="0"/>
              <a:t> se poziva za svaki red </a:t>
            </a:r>
            <a:r>
              <a:rPr lang="sr-Latn-RS" sz="2400" i="1" dirty="0"/>
              <a:t>ResultSet</a:t>
            </a:r>
            <a:r>
              <a:rPr lang="sr-Latn-RS" sz="2400" dirty="0"/>
              <a:t>-a, a njena implementacija čita kolonu po kolonu za </a:t>
            </a:r>
            <a:r>
              <a:rPr lang="sr-Latn-RS" sz="2400"/>
              <a:t>dati red i na osnovu pročitanih vrednosti </a:t>
            </a:r>
            <a:r>
              <a:rPr lang="sr-Latn-RS" sz="2400" b="1">
                <a:solidFill>
                  <a:srgbClr val="BF247D"/>
                </a:solidFill>
              </a:rPr>
              <a:t>kreira</a:t>
            </a:r>
            <a:r>
              <a:rPr lang="en-US" sz="2400" b="1">
                <a:solidFill>
                  <a:srgbClr val="BF247D"/>
                </a:solidFill>
              </a:rPr>
              <a:t>/pruzima</a:t>
            </a:r>
            <a:r>
              <a:rPr lang="sr-Latn-RS" sz="2400" b="1">
                <a:solidFill>
                  <a:srgbClr val="BF247D"/>
                </a:solidFill>
              </a:rPr>
              <a:t> jedan objekat</a:t>
            </a:r>
            <a:r>
              <a:rPr lang="sr-Latn-RS" sz="2400" b="1">
                <a:solidFill>
                  <a:srgbClr val="0878BE"/>
                </a:solidFill>
              </a:rPr>
              <a:t> </a:t>
            </a:r>
            <a:r>
              <a:rPr lang="sr-Latn-RS" sz="2400"/>
              <a:t>i </a:t>
            </a:r>
            <a:r>
              <a:rPr lang="sr-Latn-RS" sz="2400" b="1">
                <a:solidFill>
                  <a:srgbClr val="FF0000"/>
                </a:solidFill>
              </a:rPr>
              <a:t>ne vraća nijedan objekat</a:t>
            </a:r>
          </a:p>
        </p:txBody>
      </p:sp>
      <p:sp>
        <p:nvSpPr>
          <p:cNvPr id="20" name="Oval 19"/>
          <p:cNvSpPr/>
          <p:nvPr/>
        </p:nvSpPr>
        <p:spPr>
          <a:xfrm>
            <a:off x="6715275" y="19051"/>
            <a:ext cx="2276325" cy="272764"/>
          </a:xfrm>
          <a:prstGeom prst="ellipse">
            <a:avLst/>
          </a:prstGeom>
          <a:noFill/>
          <a:ln w="25400">
            <a:solidFill>
              <a:srgbClr val="0878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9363075" y="5867401"/>
            <a:ext cx="2743199" cy="272764"/>
          </a:xfrm>
          <a:prstGeom prst="ellipse">
            <a:avLst/>
          </a:prstGeom>
          <a:noFill/>
          <a:ln w="25400">
            <a:solidFill>
              <a:srgbClr val="0878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6272219" y="762001"/>
            <a:ext cx="2719382" cy="266700"/>
          </a:xfrm>
          <a:prstGeom prst="ellipse">
            <a:avLst/>
          </a:prstGeom>
          <a:noFill/>
          <a:ln w="25400">
            <a:solidFill>
              <a:srgbClr val="31AC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p:nvSpPr>
        <p:spPr>
          <a:xfrm>
            <a:off x="6796094" y="4048126"/>
            <a:ext cx="1119181" cy="266700"/>
          </a:xfrm>
          <a:prstGeom prst="ellipse">
            <a:avLst/>
          </a:prstGeom>
          <a:noFill/>
          <a:ln w="25400">
            <a:solidFill>
              <a:srgbClr val="F167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p:nvSpPr>
        <p:spPr>
          <a:xfrm>
            <a:off x="7477131" y="6426199"/>
            <a:ext cx="1119181" cy="266700"/>
          </a:xfrm>
          <a:prstGeom prst="ellipse">
            <a:avLst/>
          </a:prstGeom>
          <a:noFill/>
          <a:ln w="25400">
            <a:solidFill>
              <a:srgbClr val="F167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5972325" y="2450085"/>
            <a:ext cx="723900" cy="198587"/>
          </a:xfrm>
          <a:prstGeom prst="ellipse">
            <a:avLst/>
          </a:prstGeom>
          <a:noFill/>
          <a:ln w="25400">
            <a:solidFill>
              <a:srgbClr val="BF24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a:off x="6629550" y="1885800"/>
            <a:ext cx="723900" cy="198587"/>
          </a:xfrm>
          <a:prstGeom prst="ellipse">
            <a:avLst/>
          </a:prstGeom>
          <a:noFill/>
          <a:ln w="25400">
            <a:solidFill>
              <a:srgbClr val="BF24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9906150" y="4082182"/>
            <a:ext cx="723900" cy="198587"/>
          </a:xfrm>
          <a:prstGeom prst="ellipse">
            <a:avLst/>
          </a:prstGeom>
          <a:noFill/>
          <a:ln w="25400">
            <a:solidFill>
              <a:srgbClr val="BF24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p:cNvSpPr txBox="1"/>
          <p:nvPr/>
        </p:nvSpPr>
        <p:spPr>
          <a:xfrm>
            <a:off x="9077325" y="6384408"/>
            <a:ext cx="1711466" cy="369332"/>
          </a:xfrm>
          <a:prstGeom prst="rect">
            <a:avLst/>
          </a:prstGeom>
          <a:noFill/>
        </p:spPr>
        <p:txBody>
          <a:bodyPr wrap="square" rtlCol="0">
            <a:spAutoFit/>
          </a:bodyPr>
          <a:lstStyle/>
          <a:p>
            <a:pPr algn="ctr"/>
            <a:r>
              <a:rPr lang="sr-Latn-RS" dirty="0">
                <a:solidFill>
                  <a:srgbClr val="F16726"/>
                </a:solidFill>
              </a:rPr>
              <a:t>čitanje rezultata</a:t>
            </a:r>
            <a:endParaRPr lang="en-US" dirty="0">
              <a:solidFill>
                <a:srgbClr val="F16726"/>
              </a:solidFill>
            </a:endParaRPr>
          </a:p>
        </p:txBody>
      </p:sp>
      <p:cxnSp>
        <p:nvCxnSpPr>
          <p:cNvPr id="8" name="Straight Arrow Connector 7"/>
          <p:cNvCxnSpPr/>
          <p:nvPr/>
        </p:nvCxnSpPr>
        <p:spPr>
          <a:xfrm flipH="1">
            <a:off x="8772525" y="6569074"/>
            <a:ext cx="304800" cy="0"/>
          </a:xfrm>
          <a:prstGeom prst="straightConnector1">
            <a:avLst/>
          </a:prstGeom>
          <a:ln w="50800">
            <a:solidFill>
              <a:srgbClr val="F16726"/>
            </a:solidFill>
            <a:tailEnd type="triangle"/>
          </a:ln>
        </p:spPr>
        <p:style>
          <a:lnRef idx="1">
            <a:schemeClr val="accent1"/>
          </a:lnRef>
          <a:fillRef idx="0">
            <a:schemeClr val="accent1"/>
          </a:fillRef>
          <a:effectRef idx="0">
            <a:schemeClr val="accent1"/>
          </a:effectRef>
          <a:fontRef idx="minor">
            <a:schemeClr val="tx1"/>
          </a:fontRef>
        </p:style>
      </p:cxnSp>
      <p:sp>
        <p:nvSpPr>
          <p:cNvPr id="17" name="Oval 16"/>
          <p:cNvSpPr/>
          <p:nvPr/>
        </p:nvSpPr>
        <p:spPr>
          <a:xfrm>
            <a:off x="5843009" y="757136"/>
            <a:ext cx="626716" cy="377054"/>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515311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924425" y="25115"/>
            <a:ext cx="7343776" cy="6924973"/>
          </a:xfrm>
          <a:prstGeom prst="rect">
            <a:avLst/>
          </a:prstGeom>
        </p:spPr>
        <p:txBody>
          <a:bodyPr wrap="square">
            <a:spAutoFit/>
          </a:bodyPr>
          <a:lstStyle/>
          <a:p>
            <a:r>
              <a:rPr lang="en-US" sz="1200" b="1" dirty="0">
                <a:solidFill>
                  <a:srgbClr val="7F0055"/>
                </a:solidFill>
                <a:latin typeface="Consolas" panose="020B0609020204030204" pitchFamily="49" charset="0"/>
              </a:rPr>
              <a:t>private</a:t>
            </a:r>
            <a:r>
              <a:rPr lang="en-US" sz="1200" b="1" dirty="0">
                <a:solidFill>
                  <a:srgbClr val="000000"/>
                </a:solidFill>
                <a:latin typeface="Consolas" panose="020B0609020204030204" pitchFamily="49" charset="0"/>
              </a:rPr>
              <a:t> </a:t>
            </a:r>
            <a:r>
              <a:rPr lang="en-US" sz="1200" b="1" dirty="0">
                <a:solidFill>
                  <a:srgbClr val="7F0055"/>
                </a:solidFill>
                <a:latin typeface="Consolas" panose="020B0609020204030204" pitchFamily="49" charset="0"/>
              </a:rPr>
              <a:t>static</a:t>
            </a:r>
            <a:r>
              <a:rPr lang="en-US" sz="1200" b="1" dirty="0">
                <a:solidFill>
                  <a:srgbClr val="000000"/>
                </a:solidFill>
                <a:latin typeface="Consolas" panose="020B0609020204030204" pitchFamily="49" charset="0"/>
              </a:rPr>
              <a:t> </a:t>
            </a:r>
            <a:r>
              <a:rPr lang="en-US" sz="1200" b="1" dirty="0">
                <a:solidFill>
                  <a:srgbClr val="7F0055"/>
                </a:solidFill>
                <a:latin typeface="Consolas" panose="020B0609020204030204" pitchFamily="49" charset="0"/>
              </a:rPr>
              <a:t>class</a:t>
            </a:r>
            <a:r>
              <a:rPr lang="en-US" sz="1200" b="1"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FilmZanrRowCallBackHandler</a:t>
            </a:r>
            <a:r>
              <a:rPr lang="en-US" sz="1200" dirty="0">
                <a:solidFill>
                  <a:srgbClr val="000000"/>
                </a:solidFill>
                <a:latin typeface="Consolas" panose="020B0609020204030204" pitchFamily="49" charset="0"/>
              </a:rPr>
              <a:t> </a:t>
            </a:r>
            <a:r>
              <a:rPr lang="en-US" sz="1200" b="1" dirty="0">
                <a:solidFill>
                  <a:srgbClr val="7F0055"/>
                </a:solidFill>
                <a:latin typeface="Consolas" panose="020B0609020204030204" pitchFamily="49" charset="0"/>
              </a:rPr>
              <a:t>implements</a:t>
            </a:r>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RowCallbackHandler</a:t>
            </a:r>
            <a:r>
              <a:rPr lang="en-US" sz="1200" dirty="0">
                <a:solidFill>
                  <a:srgbClr val="000000"/>
                </a:solidFill>
                <a:latin typeface="Consolas" panose="020B0609020204030204" pitchFamily="49" charset="0"/>
              </a:rPr>
              <a:t> {</a:t>
            </a:r>
            <a:endParaRPr lang="en-US" sz="1200" dirty="0">
              <a:latin typeface="Consolas" panose="020B0609020204030204" pitchFamily="49" charset="0"/>
            </a:endParaRPr>
          </a:p>
          <a:p>
            <a:r>
              <a:rPr lang="en-US" sz="1200" dirty="0">
                <a:solidFill>
                  <a:srgbClr val="7F0055"/>
                </a:solidFill>
                <a:latin typeface="Consolas" panose="020B0609020204030204" pitchFamily="49" charset="0"/>
              </a:rPr>
              <a:t>    </a:t>
            </a:r>
            <a:r>
              <a:rPr lang="en-US" sz="1200" b="1" dirty="0">
                <a:solidFill>
                  <a:srgbClr val="7F0055"/>
                </a:solidFill>
                <a:latin typeface="Consolas" panose="020B0609020204030204" pitchFamily="49" charset="0"/>
              </a:rPr>
              <a:t>private</a:t>
            </a:r>
            <a:r>
              <a:rPr lang="en-US" sz="1200" dirty="0">
                <a:solidFill>
                  <a:srgbClr val="000000"/>
                </a:solidFill>
                <a:latin typeface="Consolas" panose="020B0609020204030204" pitchFamily="49" charset="0"/>
              </a:rPr>
              <a:t> Map&lt;Long, Film&gt; </a:t>
            </a:r>
            <a:r>
              <a:rPr lang="en-US" sz="1200" dirty="0" err="1">
                <a:solidFill>
                  <a:srgbClr val="0000C0"/>
                </a:solidFill>
                <a:latin typeface="Consolas" panose="020B0609020204030204" pitchFamily="49" charset="0"/>
              </a:rPr>
              <a:t>filmovi</a:t>
            </a:r>
            <a:r>
              <a:rPr lang="en-US" sz="1200" dirty="0">
                <a:solidFill>
                  <a:srgbClr val="000000"/>
                </a:solidFill>
                <a:latin typeface="Consolas" panose="020B0609020204030204" pitchFamily="49" charset="0"/>
              </a:rPr>
              <a:t> = </a:t>
            </a:r>
            <a:r>
              <a:rPr lang="en-US" sz="1200" b="1" dirty="0">
                <a:solidFill>
                  <a:srgbClr val="7F0055"/>
                </a:solidFill>
                <a:latin typeface="Consolas" panose="020B0609020204030204" pitchFamily="49" charset="0"/>
              </a:rPr>
              <a:t>new</a:t>
            </a:r>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LinkedHashMap</a:t>
            </a:r>
            <a:r>
              <a:rPr lang="en-US" sz="1200" dirty="0">
                <a:solidFill>
                  <a:srgbClr val="000000"/>
                </a:solidFill>
                <a:latin typeface="Consolas" panose="020B0609020204030204" pitchFamily="49" charset="0"/>
              </a:rPr>
              <a:t>&lt;&gt;();</a:t>
            </a:r>
          </a:p>
          <a:p>
            <a:endParaRPr lang="en-US" sz="1200" dirty="0">
              <a:latin typeface="Consolas" panose="020B0609020204030204" pitchFamily="49" charset="0"/>
            </a:endParaRPr>
          </a:p>
          <a:p>
            <a:r>
              <a:rPr lang="en-US" sz="1200" dirty="0">
                <a:solidFill>
                  <a:srgbClr val="646464"/>
                </a:solidFill>
                <a:latin typeface="Consolas" panose="020B0609020204030204" pitchFamily="49" charset="0"/>
              </a:rPr>
              <a:t>    @Override</a:t>
            </a:r>
          </a:p>
          <a:p>
            <a:r>
              <a:rPr lang="en-US" sz="1200" dirty="0">
                <a:solidFill>
                  <a:srgbClr val="7F0055"/>
                </a:solidFill>
                <a:latin typeface="Consolas" panose="020B0609020204030204" pitchFamily="49" charset="0"/>
              </a:rPr>
              <a:t>    </a:t>
            </a:r>
            <a:r>
              <a:rPr lang="en-US" sz="1200" b="1" dirty="0">
                <a:solidFill>
                  <a:srgbClr val="7F0055"/>
                </a:solidFill>
                <a:latin typeface="Consolas" panose="020B0609020204030204" pitchFamily="49" charset="0"/>
              </a:rPr>
              <a:t>public</a:t>
            </a:r>
            <a:r>
              <a:rPr lang="en-US" sz="1200" b="1" dirty="0">
                <a:solidFill>
                  <a:srgbClr val="000000"/>
                </a:solidFill>
                <a:latin typeface="Consolas" panose="020B0609020204030204" pitchFamily="49" charset="0"/>
              </a:rPr>
              <a:t> </a:t>
            </a:r>
            <a:r>
              <a:rPr lang="en-US" sz="1200" b="1" dirty="0">
                <a:solidFill>
                  <a:srgbClr val="7F0055"/>
                </a:solidFill>
                <a:latin typeface="Consolas" panose="020B0609020204030204" pitchFamily="49" charset="0"/>
              </a:rPr>
              <a:t>void</a:t>
            </a:r>
            <a:r>
              <a:rPr lang="en-US" sz="1200" b="1"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processRow</a:t>
            </a:r>
            <a:r>
              <a:rPr lang="en-US" sz="1200" dirty="0">
                <a:solidFill>
                  <a:srgbClr val="000000"/>
                </a:solidFill>
                <a:latin typeface="Consolas" panose="020B0609020204030204" pitchFamily="49" charset="0"/>
              </a:rPr>
              <a:t>(</a:t>
            </a:r>
            <a:r>
              <a:rPr lang="en-US" sz="1200" dirty="0" err="1">
                <a:solidFill>
                  <a:srgbClr val="000000"/>
                </a:solidFill>
                <a:latin typeface="Consolas" panose="020B0609020204030204" pitchFamily="49" charset="0"/>
              </a:rPr>
              <a:t>ResultSet</a:t>
            </a:r>
            <a:r>
              <a:rPr lang="en-US" sz="1200" dirty="0">
                <a:solidFill>
                  <a:srgbClr val="000000"/>
                </a:solidFill>
                <a:latin typeface="Consolas" panose="020B0609020204030204" pitchFamily="49" charset="0"/>
              </a:rPr>
              <a:t> </a:t>
            </a:r>
            <a:r>
              <a:rPr lang="en-US" sz="1200" dirty="0" err="1">
                <a:solidFill>
                  <a:srgbClr val="6A3E3E"/>
                </a:solidFill>
                <a:latin typeface="Consolas" panose="020B0609020204030204" pitchFamily="49" charset="0"/>
              </a:rPr>
              <a:t>resultSet</a:t>
            </a:r>
            <a:r>
              <a:rPr lang="en-US" sz="1200" dirty="0">
                <a:solidFill>
                  <a:srgbClr val="000000"/>
                </a:solidFill>
                <a:latin typeface="Consolas" panose="020B0609020204030204" pitchFamily="49" charset="0"/>
              </a:rPr>
              <a:t>) </a:t>
            </a:r>
            <a:r>
              <a:rPr lang="en-US" sz="1200" b="1" dirty="0">
                <a:solidFill>
                  <a:srgbClr val="7F0055"/>
                </a:solidFill>
                <a:latin typeface="Consolas" panose="020B0609020204030204" pitchFamily="49" charset="0"/>
              </a:rPr>
              <a:t>throws</a:t>
            </a:r>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SQLException</a:t>
            </a:r>
            <a:r>
              <a:rPr lang="en-US" sz="1200" dirty="0">
                <a:solidFill>
                  <a:srgbClr val="000000"/>
                </a:solidFill>
                <a:latin typeface="Consolas" panose="020B0609020204030204" pitchFamily="49" charset="0"/>
              </a:rPr>
              <a:t> {</a:t>
            </a:r>
          </a:p>
          <a:p>
            <a:r>
              <a:rPr lang="en-US" sz="1200" dirty="0">
                <a:solidFill>
                  <a:srgbClr val="7F0055"/>
                </a:solidFill>
                <a:latin typeface="Consolas" panose="020B0609020204030204" pitchFamily="49" charset="0"/>
              </a:rPr>
              <a:t>        </a:t>
            </a:r>
            <a:r>
              <a:rPr lang="en-US" sz="1200" b="1" dirty="0" err="1">
                <a:solidFill>
                  <a:srgbClr val="7F0055"/>
                </a:solidFill>
                <a:latin typeface="Consolas" panose="020B0609020204030204" pitchFamily="49" charset="0"/>
              </a:rPr>
              <a:t>int</a:t>
            </a:r>
            <a:r>
              <a:rPr lang="en-US" sz="1200" dirty="0">
                <a:solidFill>
                  <a:srgbClr val="000000"/>
                </a:solidFill>
                <a:latin typeface="Consolas" panose="020B0609020204030204" pitchFamily="49" charset="0"/>
              </a:rPr>
              <a:t> </a:t>
            </a:r>
            <a:r>
              <a:rPr lang="en-US" sz="1200" dirty="0">
                <a:solidFill>
                  <a:srgbClr val="6A3E3E"/>
                </a:solidFill>
                <a:latin typeface="Consolas" panose="020B0609020204030204" pitchFamily="49" charset="0"/>
              </a:rPr>
              <a:t>index</a:t>
            </a:r>
            <a:r>
              <a:rPr lang="en-US" sz="1200" dirty="0">
                <a:solidFill>
                  <a:srgbClr val="000000"/>
                </a:solidFill>
                <a:latin typeface="Consolas" panose="020B0609020204030204" pitchFamily="49" charset="0"/>
              </a:rPr>
              <a:t> = 1;</a:t>
            </a:r>
          </a:p>
          <a:p>
            <a:r>
              <a:rPr lang="en-US" sz="1200" dirty="0">
                <a:solidFill>
                  <a:srgbClr val="000000"/>
                </a:solidFill>
                <a:latin typeface="Consolas" panose="020B0609020204030204" pitchFamily="49" charset="0"/>
              </a:rPr>
              <a:t>        Long </a:t>
            </a:r>
            <a:r>
              <a:rPr lang="en-US" sz="1200" dirty="0" err="1">
                <a:solidFill>
                  <a:srgbClr val="6A3E3E"/>
                </a:solidFill>
                <a:latin typeface="Consolas" panose="020B0609020204030204" pitchFamily="49" charset="0"/>
              </a:rPr>
              <a:t>filmId</a:t>
            </a:r>
            <a:r>
              <a:rPr lang="en-US" sz="1200" dirty="0">
                <a:solidFill>
                  <a:srgbClr val="000000"/>
                </a:solidFill>
                <a:latin typeface="Consolas" panose="020B0609020204030204" pitchFamily="49" charset="0"/>
              </a:rPr>
              <a:t> = </a:t>
            </a:r>
            <a:r>
              <a:rPr lang="en-US" sz="1200" dirty="0" err="1">
                <a:solidFill>
                  <a:srgbClr val="6A3E3E"/>
                </a:solidFill>
                <a:latin typeface="Consolas" panose="020B0609020204030204" pitchFamily="49" charset="0"/>
              </a:rPr>
              <a:t>resultSet</a:t>
            </a:r>
            <a:r>
              <a:rPr lang="en-US" sz="1200" dirty="0" err="1">
                <a:solidFill>
                  <a:srgbClr val="000000"/>
                </a:solidFill>
                <a:latin typeface="Consolas" panose="020B0609020204030204" pitchFamily="49" charset="0"/>
              </a:rPr>
              <a:t>.getLong</a:t>
            </a:r>
            <a:r>
              <a:rPr lang="en-US" sz="1200" dirty="0">
                <a:solidFill>
                  <a:srgbClr val="000000"/>
                </a:solidFill>
                <a:latin typeface="Consolas" panose="020B0609020204030204" pitchFamily="49" charset="0"/>
              </a:rPr>
              <a:t>(</a:t>
            </a:r>
            <a:r>
              <a:rPr lang="en-US" sz="1200" dirty="0">
                <a:solidFill>
                  <a:srgbClr val="6A3E3E"/>
                </a:solidFill>
                <a:latin typeface="Consolas" panose="020B0609020204030204" pitchFamily="49" charset="0"/>
              </a:rPr>
              <a:t>index</a:t>
            </a:r>
            <a:r>
              <a:rPr lang="en-US" sz="1200" dirty="0">
                <a:solidFill>
                  <a:srgbClr val="000000"/>
                </a:solidFill>
                <a:latin typeface="Consolas" panose="020B0609020204030204" pitchFamily="49" charset="0"/>
              </a:rPr>
              <a:t>++);</a:t>
            </a:r>
          </a:p>
          <a:p>
            <a:r>
              <a:rPr lang="en-US" sz="1200" dirty="0">
                <a:solidFill>
                  <a:srgbClr val="000000"/>
                </a:solidFill>
                <a:latin typeface="Consolas" panose="020B0609020204030204" pitchFamily="49" charset="0"/>
              </a:rPr>
              <a:t>        String </a:t>
            </a:r>
            <a:r>
              <a:rPr lang="en-US" sz="1200" dirty="0" err="1">
                <a:solidFill>
                  <a:srgbClr val="6A3E3E"/>
                </a:solidFill>
                <a:latin typeface="Consolas" panose="020B0609020204030204" pitchFamily="49" charset="0"/>
              </a:rPr>
              <a:t>filmNaziv</a:t>
            </a:r>
            <a:r>
              <a:rPr lang="en-US" sz="1200" dirty="0">
                <a:solidFill>
                  <a:srgbClr val="000000"/>
                </a:solidFill>
                <a:latin typeface="Consolas" panose="020B0609020204030204" pitchFamily="49" charset="0"/>
              </a:rPr>
              <a:t> = </a:t>
            </a:r>
            <a:r>
              <a:rPr lang="en-US" sz="1200" dirty="0" err="1">
                <a:solidFill>
                  <a:srgbClr val="6A3E3E"/>
                </a:solidFill>
                <a:latin typeface="Consolas" panose="020B0609020204030204" pitchFamily="49" charset="0"/>
              </a:rPr>
              <a:t>resultSet</a:t>
            </a:r>
            <a:r>
              <a:rPr lang="en-US" sz="1200" dirty="0" err="1">
                <a:solidFill>
                  <a:srgbClr val="000000"/>
                </a:solidFill>
                <a:latin typeface="Consolas" panose="020B0609020204030204" pitchFamily="49" charset="0"/>
              </a:rPr>
              <a:t>.getString</a:t>
            </a:r>
            <a:r>
              <a:rPr lang="en-US" sz="1200" dirty="0">
                <a:solidFill>
                  <a:srgbClr val="000000"/>
                </a:solidFill>
                <a:latin typeface="Consolas" panose="020B0609020204030204" pitchFamily="49" charset="0"/>
              </a:rPr>
              <a:t>(</a:t>
            </a:r>
            <a:r>
              <a:rPr lang="en-US" sz="1200" dirty="0">
                <a:solidFill>
                  <a:srgbClr val="6A3E3E"/>
                </a:solidFill>
                <a:latin typeface="Consolas" panose="020B0609020204030204" pitchFamily="49" charset="0"/>
              </a:rPr>
              <a:t>index</a:t>
            </a:r>
            <a:r>
              <a:rPr lang="en-US" sz="1200" dirty="0">
                <a:solidFill>
                  <a:srgbClr val="000000"/>
                </a:solidFill>
                <a:latin typeface="Consolas" panose="020B0609020204030204" pitchFamily="49" charset="0"/>
              </a:rPr>
              <a:t>++);</a:t>
            </a:r>
          </a:p>
          <a:p>
            <a:r>
              <a:rPr lang="en-US" sz="1200" dirty="0">
                <a:solidFill>
                  <a:srgbClr val="000000"/>
                </a:solidFill>
                <a:latin typeface="Consolas" panose="020B0609020204030204" pitchFamily="49" charset="0"/>
              </a:rPr>
              <a:t>        Integer </a:t>
            </a:r>
            <a:r>
              <a:rPr lang="en-US" sz="1200" dirty="0" err="1">
                <a:solidFill>
                  <a:srgbClr val="6A3E3E"/>
                </a:solidFill>
                <a:latin typeface="Consolas" panose="020B0609020204030204" pitchFamily="49" charset="0"/>
              </a:rPr>
              <a:t>filmTrajanje</a:t>
            </a:r>
            <a:r>
              <a:rPr lang="en-US" sz="1200" dirty="0">
                <a:solidFill>
                  <a:srgbClr val="000000"/>
                </a:solidFill>
                <a:latin typeface="Consolas" panose="020B0609020204030204" pitchFamily="49" charset="0"/>
              </a:rPr>
              <a:t> = </a:t>
            </a:r>
            <a:r>
              <a:rPr lang="en-US" sz="1200" dirty="0" err="1">
                <a:solidFill>
                  <a:srgbClr val="6A3E3E"/>
                </a:solidFill>
                <a:latin typeface="Consolas" panose="020B0609020204030204" pitchFamily="49" charset="0"/>
              </a:rPr>
              <a:t>resultSet</a:t>
            </a:r>
            <a:r>
              <a:rPr lang="en-US" sz="1200" dirty="0" err="1">
                <a:solidFill>
                  <a:srgbClr val="000000"/>
                </a:solidFill>
                <a:latin typeface="Consolas" panose="020B0609020204030204" pitchFamily="49" charset="0"/>
              </a:rPr>
              <a:t>.getInt</a:t>
            </a:r>
            <a:r>
              <a:rPr lang="en-US" sz="1200" dirty="0">
                <a:solidFill>
                  <a:srgbClr val="000000"/>
                </a:solidFill>
                <a:latin typeface="Consolas" panose="020B0609020204030204" pitchFamily="49" charset="0"/>
              </a:rPr>
              <a:t>(</a:t>
            </a:r>
            <a:r>
              <a:rPr lang="en-US" sz="1200" dirty="0">
                <a:solidFill>
                  <a:srgbClr val="6A3E3E"/>
                </a:solidFill>
                <a:latin typeface="Consolas" panose="020B0609020204030204" pitchFamily="49" charset="0"/>
              </a:rPr>
              <a:t>index</a:t>
            </a:r>
            <a:r>
              <a:rPr lang="en-US" sz="1200" dirty="0">
                <a:solidFill>
                  <a:srgbClr val="000000"/>
                </a:solidFill>
                <a:latin typeface="Consolas" panose="020B0609020204030204" pitchFamily="49" charset="0"/>
              </a:rPr>
              <a:t>++);</a:t>
            </a:r>
          </a:p>
          <a:p>
            <a:endParaRPr lang="en-US" sz="1200" dirty="0">
              <a:latin typeface="Consolas" panose="020B0609020204030204" pitchFamily="49" charset="0"/>
            </a:endParaRPr>
          </a:p>
          <a:p>
            <a:r>
              <a:rPr lang="en-US" sz="1200" dirty="0">
                <a:solidFill>
                  <a:srgbClr val="000000"/>
                </a:solidFill>
                <a:latin typeface="Consolas" panose="020B0609020204030204" pitchFamily="49" charset="0"/>
              </a:rPr>
              <a:t>        Film </a:t>
            </a:r>
            <a:r>
              <a:rPr lang="en-US" sz="1200" dirty="0" err="1">
                <a:solidFill>
                  <a:srgbClr val="6A3E3E"/>
                </a:solidFill>
                <a:latin typeface="Consolas" panose="020B0609020204030204" pitchFamily="49" charset="0"/>
              </a:rPr>
              <a:t>film</a:t>
            </a:r>
            <a:r>
              <a:rPr lang="en-US" sz="1200" dirty="0">
                <a:solidFill>
                  <a:srgbClr val="000000"/>
                </a:solidFill>
                <a:latin typeface="Consolas" panose="020B0609020204030204" pitchFamily="49" charset="0"/>
              </a:rPr>
              <a:t> = </a:t>
            </a:r>
            <a:r>
              <a:rPr lang="en-US" sz="1200" dirty="0" err="1">
                <a:solidFill>
                  <a:srgbClr val="0000C0"/>
                </a:solidFill>
                <a:latin typeface="Consolas" panose="020B0609020204030204" pitchFamily="49" charset="0"/>
              </a:rPr>
              <a:t>filmovi</a:t>
            </a:r>
            <a:r>
              <a:rPr lang="en-US" sz="1200" dirty="0" err="1">
                <a:solidFill>
                  <a:srgbClr val="000000"/>
                </a:solidFill>
                <a:latin typeface="Consolas" panose="020B0609020204030204" pitchFamily="49" charset="0"/>
              </a:rPr>
              <a:t>.get</a:t>
            </a:r>
            <a:r>
              <a:rPr lang="en-US" sz="1200" dirty="0">
                <a:solidFill>
                  <a:srgbClr val="000000"/>
                </a:solidFill>
                <a:latin typeface="Consolas" panose="020B0609020204030204" pitchFamily="49" charset="0"/>
              </a:rPr>
              <a:t>(</a:t>
            </a:r>
            <a:r>
              <a:rPr lang="en-US" sz="1200" dirty="0" err="1">
                <a:solidFill>
                  <a:srgbClr val="6A3E3E"/>
                </a:solidFill>
                <a:latin typeface="Consolas" panose="020B0609020204030204" pitchFamily="49" charset="0"/>
              </a:rPr>
              <a:t>filmId</a:t>
            </a:r>
            <a:r>
              <a:rPr lang="en-US" sz="1200" dirty="0">
                <a:solidFill>
                  <a:srgbClr val="000000"/>
                </a:solidFill>
                <a:latin typeface="Consolas" panose="020B0609020204030204" pitchFamily="49" charset="0"/>
              </a:rPr>
              <a:t>);</a:t>
            </a:r>
          </a:p>
          <a:p>
            <a:r>
              <a:rPr lang="en-US" sz="1200" dirty="0">
                <a:solidFill>
                  <a:srgbClr val="7F0055"/>
                </a:solidFill>
                <a:latin typeface="Consolas" panose="020B0609020204030204" pitchFamily="49" charset="0"/>
              </a:rPr>
              <a:t>        if</a:t>
            </a:r>
            <a:r>
              <a:rPr lang="en-US" sz="1200" dirty="0">
                <a:solidFill>
                  <a:srgbClr val="000000"/>
                </a:solidFill>
                <a:latin typeface="Consolas" panose="020B0609020204030204" pitchFamily="49" charset="0"/>
              </a:rPr>
              <a:t> (</a:t>
            </a:r>
            <a:r>
              <a:rPr lang="en-US" sz="1200" dirty="0">
                <a:solidFill>
                  <a:srgbClr val="6A3E3E"/>
                </a:solidFill>
                <a:latin typeface="Consolas" panose="020B0609020204030204" pitchFamily="49" charset="0"/>
              </a:rPr>
              <a:t>film</a:t>
            </a:r>
            <a:r>
              <a:rPr lang="en-US" sz="1200" dirty="0">
                <a:solidFill>
                  <a:srgbClr val="000000"/>
                </a:solidFill>
                <a:latin typeface="Consolas" panose="020B0609020204030204" pitchFamily="49" charset="0"/>
              </a:rPr>
              <a:t> == </a:t>
            </a:r>
            <a:r>
              <a:rPr lang="en-US" sz="1200" b="1" dirty="0">
                <a:solidFill>
                  <a:srgbClr val="7F0055"/>
                </a:solidFill>
                <a:latin typeface="Consolas" panose="020B0609020204030204" pitchFamily="49" charset="0"/>
              </a:rPr>
              <a:t>null</a:t>
            </a:r>
            <a:r>
              <a:rPr lang="en-US" sz="1200" dirty="0">
                <a:solidFill>
                  <a:srgbClr val="000000"/>
                </a:solidFill>
                <a:latin typeface="Consolas" panose="020B0609020204030204" pitchFamily="49" charset="0"/>
              </a:rPr>
              <a:t>) {</a:t>
            </a:r>
          </a:p>
          <a:p>
            <a:r>
              <a:rPr lang="nn-NO" sz="1200" dirty="0">
                <a:solidFill>
                  <a:srgbClr val="6A3E3E"/>
                </a:solidFill>
                <a:latin typeface="Consolas" panose="020B0609020204030204" pitchFamily="49" charset="0"/>
              </a:rPr>
              <a:t>            film</a:t>
            </a:r>
            <a:r>
              <a:rPr lang="nn-NO" sz="1200" dirty="0">
                <a:solidFill>
                  <a:srgbClr val="000000"/>
                </a:solidFill>
                <a:latin typeface="Consolas" panose="020B0609020204030204" pitchFamily="49" charset="0"/>
              </a:rPr>
              <a:t> = </a:t>
            </a:r>
            <a:r>
              <a:rPr lang="nn-NO" sz="1200" b="1" dirty="0">
                <a:solidFill>
                  <a:srgbClr val="7F0055"/>
                </a:solidFill>
                <a:latin typeface="Consolas" panose="020B0609020204030204" pitchFamily="49" charset="0"/>
              </a:rPr>
              <a:t>new</a:t>
            </a:r>
            <a:r>
              <a:rPr lang="nn-NO" sz="1200" dirty="0">
                <a:solidFill>
                  <a:srgbClr val="000000"/>
                </a:solidFill>
                <a:latin typeface="Consolas" panose="020B0609020204030204" pitchFamily="49" charset="0"/>
              </a:rPr>
              <a:t> Film(</a:t>
            </a:r>
            <a:r>
              <a:rPr lang="nn-NO" sz="1200" dirty="0">
                <a:solidFill>
                  <a:srgbClr val="6A3E3E"/>
                </a:solidFill>
                <a:latin typeface="Consolas" panose="020B0609020204030204" pitchFamily="49" charset="0"/>
              </a:rPr>
              <a:t>filmId</a:t>
            </a:r>
            <a:r>
              <a:rPr lang="nn-NO" sz="1200" dirty="0">
                <a:solidFill>
                  <a:srgbClr val="000000"/>
                </a:solidFill>
                <a:latin typeface="Consolas" panose="020B0609020204030204" pitchFamily="49" charset="0"/>
              </a:rPr>
              <a:t>, </a:t>
            </a:r>
            <a:r>
              <a:rPr lang="nn-NO" sz="1200" dirty="0">
                <a:solidFill>
                  <a:srgbClr val="6A3E3E"/>
                </a:solidFill>
                <a:latin typeface="Consolas" panose="020B0609020204030204" pitchFamily="49" charset="0"/>
              </a:rPr>
              <a:t>filmNaziv</a:t>
            </a:r>
            <a:r>
              <a:rPr lang="nn-NO" sz="1200" dirty="0">
                <a:solidFill>
                  <a:srgbClr val="000000"/>
                </a:solidFill>
                <a:latin typeface="Consolas" panose="020B0609020204030204" pitchFamily="49" charset="0"/>
              </a:rPr>
              <a:t>, </a:t>
            </a:r>
            <a:r>
              <a:rPr lang="nn-NO" sz="1200" dirty="0">
                <a:solidFill>
                  <a:srgbClr val="6A3E3E"/>
                </a:solidFill>
                <a:latin typeface="Consolas" panose="020B0609020204030204" pitchFamily="49" charset="0"/>
              </a:rPr>
              <a:t>filmTrajanje</a:t>
            </a:r>
            <a:r>
              <a:rPr lang="nn-NO" sz="1200" dirty="0">
                <a:solidFill>
                  <a:srgbClr val="000000"/>
                </a:solidFill>
                <a:latin typeface="Consolas" panose="020B0609020204030204" pitchFamily="49" charset="0"/>
              </a:rPr>
              <a:t>);</a:t>
            </a:r>
          </a:p>
          <a:p>
            <a:r>
              <a:rPr lang="en-US" sz="1200" dirty="0">
                <a:solidFill>
                  <a:srgbClr val="0000C0"/>
                </a:solidFill>
                <a:latin typeface="Consolas" panose="020B0609020204030204" pitchFamily="49" charset="0"/>
              </a:rPr>
              <a:t>            </a:t>
            </a:r>
            <a:r>
              <a:rPr lang="en-US" sz="1200" dirty="0" err="1">
                <a:solidFill>
                  <a:srgbClr val="0000C0"/>
                </a:solidFill>
                <a:latin typeface="Consolas" panose="020B0609020204030204" pitchFamily="49" charset="0"/>
              </a:rPr>
              <a:t>filmovi</a:t>
            </a:r>
            <a:r>
              <a:rPr lang="en-US" sz="1200" dirty="0" err="1">
                <a:solidFill>
                  <a:srgbClr val="000000"/>
                </a:solidFill>
                <a:latin typeface="Consolas" panose="020B0609020204030204" pitchFamily="49" charset="0"/>
              </a:rPr>
              <a:t>.put</a:t>
            </a:r>
            <a:r>
              <a:rPr lang="en-US" sz="1200" dirty="0">
                <a:solidFill>
                  <a:srgbClr val="000000"/>
                </a:solidFill>
                <a:latin typeface="Consolas" panose="020B0609020204030204" pitchFamily="49" charset="0"/>
              </a:rPr>
              <a:t>(</a:t>
            </a:r>
            <a:r>
              <a:rPr lang="en-US" sz="1200" dirty="0" err="1">
                <a:solidFill>
                  <a:srgbClr val="6A3E3E"/>
                </a:solidFill>
                <a:latin typeface="Consolas" panose="020B0609020204030204" pitchFamily="49" charset="0"/>
              </a:rPr>
              <a:t>film</a:t>
            </a:r>
            <a:r>
              <a:rPr lang="en-US" sz="1200" dirty="0" err="1">
                <a:solidFill>
                  <a:srgbClr val="000000"/>
                </a:solidFill>
                <a:latin typeface="Consolas" panose="020B0609020204030204" pitchFamily="49" charset="0"/>
              </a:rPr>
              <a:t>.getId</a:t>
            </a:r>
            <a:r>
              <a:rPr lang="en-US" sz="1200" dirty="0">
                <a:solidFill>
                  <a:srgbClr val="000000"/>
                </a:solidFill>
                <a:latin typeface="Consolas" panose="020B0609020204030204" pitchFamily="49" charset="0"/>
              </a:rPr>
              <a:t>(), </a:t>
            </a:r>
            <a:r>
              <a:rPr lang="en-US" sz="1200" dirty="0">
                <a:solidFill>
                  <a:srgbClr val="6A3E3E"/>
                </a:solidFill>
                <a:latin typeface="Consolas" panose="020B0609020204030204" pitchFamily="49" charset="0"/>
              </a:rPr>
              <a:t>film</a:t>
            </a:r>
            <a:r>
              <a:rPr lang="en-US" sz="1200" dirty="0">
                <a:solidFill>
                  <a:srgbClr val="000000"/>
                </a:solidFill>
                <a:latin typeface="Consolas" panose="020B0609020204030204" pitchFamily="49" charset="0"/>
              </a:rPr>
              <a:t>);</a:t>
            </a:r>
          </a:p>
          <a:p>
            <a:r>
              <a:rPr lang="en-US" sz="1200" dirty="0">
                <a:solidFill>
                  <a:srgbClr val="000000"/>
                </a:solidFill>
                <a:latin typeface="Consolas" panose="020B0609020204030204" pitchFamily="49" charset="0"/>
              </a:rPr>
              <a:t>        }</a:t>
            </a:r>
          </a:p>
          <a:p>
            <a:endParaRPr lang="en-US" sz="1200" dirty="0">
              <a:latin typeface="Consolas" panose="020B0609020204030204" pitchFamily="49" charset="0"/>
            </a:endParaRPr>
          </a:p>
          <a:p>
            <a:r>
              <a:rPr lang="en-US" sz="1200" dirty="0">
                <a:solidFill>
                  <a:srgbClr val="000000"/>
                </a:solidFill>
                <a:latin typeface="Consolas" panose="020B0609020204030204" pitchFamily="49" charset="0"/>
              </a:rPr>
              <a:t>        Long </a:t>
            </a:r>
            <a:r>
              <a:rPr lang="en-US" sz="1200" dirty="0" err="1">
                <a:solidFill>
                  <a:srgbClr val="6A3E3E"/>
                </a:solidFill>
                <a:latin typeface="Consolas" panose="020B0609020204030204" pitchFamily="49" charset="0"/>
              </a:rPr>
              <a:t>zanrId</a:t>
            </a:r>
            <a:r>
              <a:rPr lang="en-US" sz="1200" dirty="0">
                <a:solidFill>
                  <a:srgbClr val="000000"/>
                </a:solidFill>
                <a:latin typeface="Consolas" panose="020B0609020204030204" pitchFamily="49" charset="0"/>
              </a:rPr>
              <a:t> = </a:t>
            </a:r>
            <a:r>
              <a:rPr lang="en-US" sz="1200" dirty="0" err="1">
                <a:solidFill>
                  <a:srgbClr val="6A3E3E"/>
                </a:solidFill>
                <a:latin typeface="Consolas" panose="020B0609020204030204" pitchFamily="49" charset="0"/>
              </a:rPr>
              <a:t>resultSet</a:t>
            </a:r>
            <a:r>
              <a:rPr lang="en-US" sz="1200" dirty="0" err="1">
                <a:solidFill>
                  <a:srgbClr val="000000"/>
                </a:solidFill>
                <a:latin typeface="Consolas" panose="020B0609020204030204" pitchFamily="49" charset="0"/>
              </a:rPr>
              <a:t>.getLong</a:t>
            </a:r>
            <a:r>
              <a:rPr lang="en-US" sz="1200" dirty="0">
                <a:solidFill>
                  <a:srgbClr val="000000"/>
                </a:solidFill>
                <a:latin typeface="Consolas" panose="020B0609020204030204" pitchFamily="49" charset="0"/>
              </a:rPr>
              <a:t>(</a:t>
            </a:r>
            <a:r>
              <a:rPr lang="en-US" sz="1200" dirty="0">
                <a:solidFill>
                  <a:srgbClr val="6A3E3E"/>
                </a:solidFill>
                <a:latin typeface="Consolas" panose="020B0609020204030204" pitchFamily="49" charset="0"/>
              </a:rPr>
              <a:t>index</a:t>
            </a:r>
            <a:r>
              <a:rPr lang="en-US" sz="1200" dirty="0">
                <a:solidFill>
                  <a:srgbClr val="000000"/>
                </a:solidFill>
                <a:latin typeface="Consolas" panose="020B0609020204030204" pitchFamily="49" charset="0"/>
              </a:rPr>
              <a:t>++);</a:t>
            </a:r>
          </a:p>
          <a:p>
            <a:r>
              <a:rPr lang="en-US" sz="1200" dirty="0">
                <a:solidFill>
                  <a:srgbClr val="000000"/>
                </a:solidFill>
                <a:latin typeface="Consolas" panose="020B0609020204030204" pitchFamily="49" charset="0"/>
              </a:rPr>
              <a:t>        String </a:t>
            </a:r>
            <a:r>
              <a:rPr lang="en-US" sz="1200" dirty="0" err="1">
                <a:solidFill>
                  <a:srgbClr val="6A3E3E"/>
                </a:solidFill>
                <a:latin typeface="Consolas" panose="020B0609020204030204" pitchFamily="49" charset="0"/>
              </a:rPr>
              <a:t>zanrNaziv</a:t>
            </a:r>
            <a:r>
              <a:rPr lang="en-US" sz="1200" dirty="0">
                <a:solidFill>
                  <a:srgbClr val="000000"/>
                </a:solidFill>
                <a:latin typeface="Consolas" panose="020B0609020204030204" pitchFamily="49" charset="0"/>
              </a:rPr>
              <a:t> = </a:t>
            </a:r>
            <a:r>
              <a:rPr lang="en-US" sz="1200" dirty="0" err="1">
                <a:solidFill>
                  <a:srgbClr val="6A3E3E"/>
                </a:solidFill>
                <a:latin typeface="Consolas" panose="020B0609020204030204" pitchFamily="49" charset="0"/>
              </a:rPr>
              <a:t>resultSet</a:t>
            </a:r>
            <a:r>
              <a:rPr lang="en-US" sz="1200" dirty="0" err="1">
                <a:solidFill>
                  <a:srgbClr val="000000"/>
                </a:solidFill>
                <a:latin typeface="Consolas" panose="020B0609020204030204" pitchFamily="49" charset="0"/>
              </a:rPr>
              <a:t>.getString</a:t>
            </a:r>
            <a:r>
              <a:rPr lang="en-US" sz="1200" dirty="0">
                <a:solidFill>
                  <a:srgbClr val="000000"/>
                </a:solidFill>
                <a:latin typeface="Consolas" panose="020B0609020204030204" pitchFamily="49" charset="0"/>
              </a:rPr>
              <a:t>(</a:t>
            </a:r>
            <a:r>
              <a:rPr lang="en-US" sz="1200" dirty="0">
                <a:solidFill>
                  <a:srgbClr val="6A3E3E"/>
                </a:solidFill>
                <a:latin typeface="Consolas" panose="020B0609020204030204" pitchFamily="49" charset="0"/>
              </a:rPr>
              <a:t>index</a:t>
            </a:r>
            <a:r>
              <a:rPr lang="en-US" sz="1200" dirty="0">
                <a:solidFill>
                  <a:srgbClr val="000000"/>
                </a:solidFill>
                <a:latin typeface="Consolas" panose="020B0609020204030204" pitchFamily="49" charset="0"/>
              </a:rPr>
              <a:t>++);</a:t>
            </a:r>
          </a:p>
          <a:p>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Zanr</a:t>
            </a:r>
            <a:r>
              <a:rPr lang="en-US" sz="1200" dirty="0">
                <a:solidFill>
                  <a:srgbClr val="000000"/>
                </a:solidFill>
                <a:latin typeface="Consolas" panose="020B0609020204030204" pitchFamily="49" charset="0"/>
              </a:rPr>
              <a:t> </a:t>
            </a:r>
            <a:r>
              <a:rPr lang="en-US" sz="1200" dirty="0" err="1">
                <a:solidFill>
                  <a:srgbClr val="6A3E3E"/>
                </a:solidFill>
                <a:latin typeface="Consolas" panose="020B0609020204030204" pitchFamily="49" charset="0"/>
              </a:rPr>
              <a:t>zanr</a:t>
            </a:r>
            <a:r>
              <a:rPr lang="en-US" sz="1200" dirty="0">
                <a:solidFill>
                  <a:srgbClr val="000000"/>
                </a:solidFill>
                <a:latin typeface="Consolas" panose="020B0609020204030204" pitchFamily="49" charset="0"/>
              </a:rPr>
              <a:t> = </a:t>
            </a:r>
            <a:r>
              <a:rPr lang="en-US" sz="1200" b="1" dirty="0">
                <a:solidFill>
                  <a:srgbClr val="7F0055"/>
                </a:solidFill>
                <a:latin typeface="Consolas" panose="020B0609020204030204" pitchFamily="49" charset="0"/>
              </a:rPr>
              <a:t>new</a:t>
            </a:r>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Zanr</a:t>
            </a:r>
            <a:r>
              <a:rPr lang="en-US" sz="1200" dirty="0">
                <a:solidFill>
                  <a:srgbClr val="000000"/>
                </a:solidFill>
                <a:latin typeface="Consolas" panose="020B0609020204030204" pitchFamily="49" charset="0"/>
              </a:rPr>
              <a:t>(</a:t>
            </a:r>
            <a:r>
              <a:rPr lang="en-US" sz="1200" dirty="0" err="1">
                <a:solidFill>
                  <a:srgbClr val="6A3E3E"/>
                </a:solidFill>
                <a:latin typeface="Consolas" panose="020B0609020204030204" pitchFamily="49" charset="0"/>
              </a:rPr>
              <a:t>zanrId</a:t>
            </a:r>
            <a:r>
              <a:rPr lang="en-US" sz="1200" dirty="0">
                <a:solidFill>
                  <a:srgbClr val="000000"/>
                </a:solidFill>
                <a:latin typeface="Consolas" panose="020B0609020204030204" pitchFamily="49" charset="0"/>
              </a:rPr>
              <a:t>, </a:t>
            </a:r>
            <a:r>
              <a:rPr lang="en-US" sz="1200" dirty="0" err="1">
                <a:solidFill>
                  <a:srgbClr val="6A3E3E"/>
                </a:solidFill>
                <a:latin typeface="Consolas" panose="020B0609020204030204" pitchFamily="49" charset="0"/>
              </a:rPr>
              <a:t>zanrNaziv</a:t>
            </a:r>
            <a:r>
              <a:rPr lang="en-US" sz="1200" dirty="0">
                <a:solidFill>
                  <a:srgbClr val="000000"/>
                </a:solidFill>
                <a:latin typeface="Consolas" panose="020B0609020204030204" pitchFamily="49" charset="0"/>
              </a:rPr>
              <a:t>);</a:t>
            </a:r>
          </a:p>
          <a:p>
            <a:r>
              <a:rPr lang="en-US" sz="1200" dirty="0">
                <a:solidFill>
                  <a:srgbClr val="6A3E3E"/>
                </a:solidFill>
                <a:latin typeface="Consolas" panose="020B0609020204030204" pitchFamily="49" charset="0"/>
              </a:rPr>
              <a:t>        </a:t>
            </a:r>
            <a:r>
              <a:rPr lang="en-US" sz="1200" dirty="0" err="1">
                <a:solidFill>
                  <a:srgbClr val="6A3E3E"/>
                </a:solidFill>
                <a:latin typeface="Consolas" panose="020B0609020204030204" pitchFamily="49" charset="0"/>
              </a:rPr>
              <a:t>film</a:t>
            </a:r>
            <a:r>
              <a:rPr lang="en-US" sz="1200" dirty="0" err="1">
                <a:solidFill>
                  <a:srgbClr val="000000"/>
                </a:solidFill>
                <a:latin typeface="Consolas" panose="020B0609020204030204" pitchFamily="49" charset="0"/>
              </a:rPr>
              <a:t>.getZanrovi</a:t>
            </a:r>
            <a:r>
              <a:rPr lang="en-US" sz="1200" dirty="0">
                <a:solidFill>
                  <a:srgbClr val="000000"/>
                </a:solidFill>
                <a:latin typeface="Consolas" panose="020B0609020204030204" pitchFamily="49" charset="0"/>
              </a:rPr>
              <a:t>().add(</a:t>
            </a:r>
            <a:r>
              <a:rPr lang="en-US" sz="1200" dirty="0" err="1">
                <a:solidFill>
                  <a:srgbClr val="6A3E3E"/>
                </a:solidFill>
                <a:latin typeface="Consolas" panose="020B0609020204030204" pitchFamily="49" charset="0"/>
              </a:rPr>
              <a:t>zanr</a:t>
            </a:r>
            <a:r>
              <a:rPr lang="en-US" sz="1200" dirty="0">
                <a:solidFill>
                  <a:srgbClr val="000000"/>
                </a:solidFill>
                <a:latin typeface="Consolas" panose="020B0609020204030204" pitchFamily="49" charset="0"/>
              </a:rPr>
              <a:t>);</a:t>
            </a:r>
          </a:p>
          <a:p>
            <a:r>
              <a:rPr lang="en-US" sz="1200" dirty="0">
                <a:solidFill>
                  <a:srgbClr val="000000"/>
                </a:solidFill>
                <a:latin typeface="Consolas" panose="020B0609020204030204" pitchFamily="49" charset="0"/>
              </a:rPr>
              <a:t>    }</a:t>
            </a:r>
          </a:p>
          <a:p>
            <a:endParaRPr lang="en-US" sz="1200" dirty="0">
              <a:latin typeface="Consolas" panose="020B0609020204030204" pitchFamily="49" charset="0"/>
            </a:endParaRPr>
          </a:p>
          <a:p>
            <a:r>
              <a:rPr lang="en-US" sz="1200" dirty="0">
                <a:solidFill>
                  <a:srgbClr val="7F0055"/>
                </a:solidFill>
                <a:latin typeface="Consolas" panose="020B0609020204030204" pitchFamily="49" charset="0"/>
              </a:rPr>
              <a:t>    </a:t>
            </a:r>
            <a:r>
              <a:rPr lang="en-US" sz="1200" b="1" dirty="0">
                <a:solidFill>
                  <a:srgbClr val="7F0055"/>
                </a:solidFill>
                <a:latin typeface="Consolas" panose="020B0609020204030204" pitchFamily="49" charset="0"/>
              </a:rPr>
              <a:t>public</a:t>
            </a:r>
            <a:r>
              <a:rPr lang="en-US" sz="1200" dirty="0">
                <a:solidFill>
                  <a:srgbClr val="000000"/>
                </a:solidFill>
                <a:latin typeface="Consolas" panose="020B0609020204030204" pitchFamily="49" charset="0"/>
              </a:rPr>
              <a:t> List&lt;Film&gt; </a:t>
            </a:r>
            <a:r>
              <a:rPr lang="en-US" sz="1200" dirty="0" err="1">
                <a:solidFill>
                  <a:srgbClr val="000000"/>
                </a:solidFill>
                <a:latin typeface="Consolas" panose="020B0609020204030204" pitchFamily="49" charset="0"/>
              </a:rPr>
              <a:t>getFilmovi</a:t>
            </a:r>
            <a:r>
              <a:rPr lang="en-US" sz="1200" dirty="0">
                <a:solidFill>
                  <a:srgbClr val="000000"/>
                </a:solidFill>
                <a:latin typeface="Consolas" panose="020B0609020204030204" pitchFamily="49" charset="0"/>
              </a:rPr>
              <a:t>() {</a:t>
            </a:r>
            <a:r>
              <a:rPr lang="en-US" sz="1200" b="1" dirty="0">
                <a:solidFill>
                  <a:srgbClr val="7F0055"/>
                </a:solidFill>
                <a:latin typeface="Consolas" panose="020B0609020204030204" pitchFamily="49" charset="0"/>
              </a:rPr>
              <a:t>return</a:t>
            </a:r>
            <a:r>
              <a:rPr lang="en-US" sz="1200" b="1" dirty="0">
                <a:solidFill>
                  <a:srgbClr val="000000"/>
                </a:solidFill>
                <a:latin typeface="Consolas" panose="020B0609020204030204" pitchFamily="49" charset="0"/>
              </a:rPr>
              <a:t> </a:t>
            </a:r>
            <a:r>
              <a:rPr lang="en-US" sz="1200" b="1" dirty="0">
                <a:solidFill>
                  <a:srgbClr val="7F0055"/>
                </a:solidFill>
                <a:latin typeface="Consolas" panose="020B0609020204030204" pitchFamily="49" charset="0"/>
              </a:rPr>
              <a:t>new</a:t>
            </a:r>
            <a:r>
              <a:rPr lang="en-US" sz="1200" b="1"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ArrayList</a:t>
            </a:r>
            <a:r>
              <a:rPr lang="en-US" sz="1200" dirty="0">
                <a:solidFill>
                  <a:srgbClr val="000000"/>
                </a:solidFill>
                <a:latin typeface="Consolas" panose="020B0609020204030204" pitchFamily="49" charset="0"/>
              </a:rPr>
              <a:t>&lt;&gt;(</a:t>
            </a:r>
            <a:r>
              <a:rPr lang="en-US" sz="1200" dirty="0" err="1">
                <a:solidFill>
                  <a:srgbClr val="0000C0"/>
                </a:solidFill>
                <a:latin typeface="Consolas" panose="020B0609020204030204" pitchFamily="49" charset="0"/>
              </a:rPr>
              <a:t>filmovi</a:t>
            </a:r>
            <a:r>
              <a:rPr lang="en-US" sz="1200" dirty="0" err="1">
                <a:solidFill>
                  <a:srgbClr val="000000"/>
                </a:solidFill>
                <a:latin typeface="Consolas" panose="020B0609020204030204" pitchFamily="49" charset="0"/>
              </a:rPr>
              <a:t>.values</a:t>
            </a:r>
            <a:r>
              <a:rPr lang="en-US" sz="1200" dirty="0">
                <a:solidFill>
                  <a:srgbClr val="000000"/>
                </a:solidFill>
                <a:latin typeface="Consolas" panose="020B0609020204030204" pitchFamily="49" charset="0"/>
              </a:rPr>
              <a:t>());}</a:t>
            </a:r>
            <a:endParaRPr lang="en-US" sz="1200" dirty="0">
              <a:latin typeface="Consolas" panose="020B0609020204030204" pitchFamily="49" charset="0"/>
            </a:endParaRPr>
          </a:p>
          <a:p>
            <a:r>
              <a:rPr lang="en-US" sz="1200" dirty="0">
                <a:solidFill>
                  <a:srgbClr val="000000"/>
                </a:solidFill>
                <a:latin typeface="Consolas" panose="020B0609020204030204" pitchFamily="49" charset="0"/>
              </a:rPr>
              <a:t>}</a:t>
            </a:r>
          </a:p>
          <a:p>
            <a:endParaRPr lang="en-US" sz="1200" dirty="0">
              <a:latin typeface="Consolas" panose="020B0609020204030204" pitchFamily="49" charset="0"/>
            </a:endParaRPr>
          </a:p>
          <a:p>
            <a:r>
              <a:rPr lang="en-US" sz="1200" b="1" dirty="0">
                <a:solidFill>
                  <a:srgbClr val="7F0055"/>
                </a:solidFill>
                <a:latin typeface="Consolas" panose="020B0609020204030204" pitchFamily="49" charset="0"/>
              </a:rPr>
              <a:t>public</a:t>
            </a:r>
            <a:r>
              <a:rPr lang="en-US" sz="1200" dirty="0">
                <a:solidFill>
                  <a:srgbClr val="000000"/>
                </a:solidFill>
                <a:latin typeface="Consolas" panose="020B0609020204030204" pitchFamily="49" charset="0"/>
              </a:rPr>
              <a:t> List&lt;Film&gt; </a:t>
            </a:r>
            <a:r>
              <a:rPr lang="en-US" sz="1200" dirty="0" err="1">
                <a:solidFill>
                  <a:srgbClr val="000000"/>
                </a:solidFill>
                <a:latin typeface="Consolas" panose="020B0609020204030204" pitchFamily="49" charset="0"/>
              </a:rPr>
              <a:t>findAll</a:t>
            </a:r>
            <a:r>
              <a:rPr lang="en-US" sz="1200" dirty="0">
                <a:solidFill>
                  <a:srgbClr val="000000"/>
                </a:solidFill>
                <a:latin typeface="Consolas" panose="020B0609020204030204" pitchFamily="49" charset="0"/>
              </a:rPr>
              <a:t>() {</a:t>
            </a:r>
          </a:p>
          <a:p>
            <a:r>
              <a:rPr lang="en-US" sz="1200" dirty="0">
                <a:solidFill>
                  <a:srgbClr val="000000"/>
                </a:solidFill>
                <a:latin typeface="Consolas" panose="020B0609020204030204" pitchFamily="49" charset="0"/>
              </a:rPr>
              <a:t>    String </a:t>
            </a:r>
            <a:r>
              <a:rPr lang="en-US" sz="1200" dirty="0" err="1">
                <a:solidFill>
                  <a:srgbClr val="6A3E3E"/>
                </a:solidFill>
                <a:latin typeface="Consolas" panose="020B0609020204030204" pitchFamily="49" charset="0"/>
              </a:rPr>
              <a:t>sql</a:t>
            </a:r>
            <a:r>
              <a:rPr lang="en-US" sz="1200" dirty="0">
                <a:solidFill>
                  <a:srgbClr val="000000"/>
                </a:solidFill>
                <a:latin typeface="Consolas" panose="020B0609020204030204" pitchFamily="49" charset="0"/>
              </a:rPr>
              <a:t> = </a:t>
            </a:r>
          </a:p>
          <a:p>
            <a:r>
              <a:rPr lang="en-US" sz="1200" dirty="0">
                <a:solidFill>
                  <a:srgbClr val="2A00FF"/>
                </a:solidFill>
                <a:latin typeface="Consolas" panose="020B0609020204030204" pitchFamily="49" charset="0"/>
              </a:rPr>
              <a:t>        "SELECT f.id, </a:t>
            </a:r>
            <a:r>
              <a:rPr lang="en-US" sz="1200" dirty="0" err="1">
                <a:solidFill>
                  <a:srgbClr val="2A00FF"/>
                </a:solidFill>
                <a:latin typeface="Consolas" panose="020B0609020204030204" pitchFamily="49" charset="0"/>
              </a:rPr>
              <a:t>f.naziv</a:t>
            </a:r>
            <a:r>
              <a:rPr lang="en-US" sz="1200" dirty="0">
                <a:solidFill>
                  <a:srgbClr val="2A00FF"/>
                </a:solidFill>
                <a:latin typeface="Consolas" panose="020B0609020204030204" pitchFamily="49" charset="0"/>
              </a:rPr>
              <a:t>, </a:t>
            </a:r>
            <a:r>
              <a:rPr lang="en-US" sz="1200" dirty="0" err="1">
                <a:solidFill>
                  <a:srgbClr val="2A00FF"/>
                </a:solidFill>
                <a:latin typeface="Consolas" panose="020B0609020204030204" pitchFamily="49" charset="0"/>
              </a:rPr>
              <a:t>f.trajanje</a:t>
            </a:r>
            <a:r>
              <a:rPr lang="en-US" sz="1200" dirty="0">
                <a:solidFill>
                  <a:srgbClr val="2A00FF"/>
                </a:solidFill>
                <a:latin typeface="Consolas" panose="020B0609020204030204" pitchFamily="49" charset="0"/>
              </a:rPr>
              <a:t>, z.id, </a:t>
            </a:r>
            <a:r>
              <a:rPr lang="en-US" sz="1200" dirty="0" err="1">
                <a:solidFill>
                  <a:srgbClr val="2A00FF"/>
                </a:solidFill>
                <a:latin typeface="Consolas" panose="020B0609020204030204" pitchFamily="49" charset="0"/>
              </a:rPr>
              <a:t>z.naziv</a:t>
            </a:r>
            <a:r>
              <a:rPr lang="en-US" sz="1200" dirty="0">
                <a:solidFill>
                  <a:srgbClr val="2A00FF"/>
                </a:solidFill>
                <a:latin typeface="Consolas" panose="020B0609020204030204" pitchFamily="49" charset="0"/>
              </a:rPr>
              <a:t> FROM </a:t>
            </a:r>
            <a:r>
              <a:rPr lang="en-US" sz="1200" dirty="0" err="1">
                <a:solidFill>
                  <a:srgbClr val="2A00FF"/>
                </a:solidFill>
                <a:latin typeface="Consolas" panose="020B0609020204030204" pitchFamily="49" charset="0"/>
              </a:rPr>
              <a:t>filmovi</a:t>
            </a:r>
            <a:r>
              <a:rPr lang="en-US" sz="1200" dirty="0">
                <a:solidFill>
                  <a:srgbClr val="2A00FF"/>
                </a:solidFill>
                <a:latin typeface="Consolas" panose="020B0609020204030204" pitchFamily="49" charset="0"/>
              </a:rPr>
              <a:t> f "</a:t>
            </a:r>
            <a:r>
              <a:rPr lang="en-US" sz="1200" dirty="0">
                <a:solidFill>
                  <a:srgbClr val="000000"/>
                </a:solidFill>
                <a:latin typeface="Consolas" panose="020B0609020204030204" pitchFamily="49" charset="0"/>
              </a:rPr>
              <a:t> + </a:t>
            </a:r>
          </a:p>
          <a:p>
            <a:r>
              <a:rPr lang="en-US" sz="1200" dirty="0">
                <a:solidFill>
                  <a:srgbClr val="2A00FF"/>
                </a:solidFill>
                <a:latin typeface="Consolas" panose="020B0609020204030204" pitchFamily="49" charset="0"/>
              </a:rPr>
              <a:t>        "LEFT JOIN </a:t>
            </a:r>
            <a:r>
              <a:rPr lang="en-US" sz="1200" dirty="0" err="1">
                <a:solidFill>
                  <a:srgbClr val="2A00FF"/>
                </a:solidFill>
                <a:latin typeface="Consolas" panose="020B0609020204030204" pitchFamily="49" charset="0"/>
              </a:rPr>
              <a:t>filmZanr</a:t>
            </a:r>
            <a:r>
              <a:rPr lang="en-US" sz="1200" dirty="0">
                <a:solidFill>
                  <a:srgbClr val="2A00FF"/>
                </a:solidFill>
                <a:latin typeface="Consolas" panose="020B0609020204030204" pitchFamily="49" charset="0"/>
              </a:rPr>
              <a:t> </a:t>
            </a:r>
            <a:r>
              <a:rPr lang="en-US" sz="1200" dirty="0" err="1">
                <a:solidFill>
                  <a:srgbClr val="2A00FF"/>
                </a:solidFill>
                <a:latin typeface="Consolas" panose="020B0609020204030204" pitchFamily="49" charset="0"/>
              </a:rPr>
              <a:t>fz</a:t>
            </a:r>
            <a:r>
              <a:rPr lang="en-US" sz="1200" dirty="0">
                <a:solidFill>
                  <a:srgbClr val="2A00FF"/>
                </a:solidFill>
                <a:latin typeface="Consolas" panose="020B0609020204030204" pitchFamily="49" charset="0"/>
              </a:rPr>
              <a:t> ON </a:t>
            </a:r>
            <a:r>
              <a:rPr lang="en-US" sz="1200" dirty="0" err="1">
                <a:solidFill>
                  <a:srgbClr val="2A00FF"/>
                </a:solidFill>
                <a:latin typeface="Consolas" panose="020B0609020204030204" pitchFamily="49" charset="0"/>
              </a:rPr>
              <a:t>fz.filmId</a:t>
            </a:r>
            <a:r>
              <a:rPr lang="en-US" sz="1200" dirty="0">
                <a:solidFill>
                  <a:srgbClr val="2A00FF"/>
                </a:solidFill>
                <a:latin typeface="Consolas" panose="020B0609020204030204" pitchFamily="49" charset="0"/>
              </a:rPr>
              <a:t> = f.id "</a:t>
            </a:r>
            <a:r>
              <a:rPr lang="en-US" sz="1200" dirty="0">
                <a:solidFill>
                  <a:srgbClr val="000000"/>
                </a:solidFill>
                <a:latin typeface="Consolas" panose="020B0609020204030204" pitchFamily="49" charset="0"/>
              </a:rPr>
              <a:t> + </a:t>
            </a:r>
          </a:p>
          <a:p>
            <a:r>
              <a:rPr lang="en-US" sz="1200" dirty="0">
                <a:solidFill>
                  <a:srgbClr val="2A00FF"/>
                </a:solidFill>
                <a:latin typeface="Consolas" panose="020B0609020204030204" pitchFamily="49" charset="0"/>
              </a:rPr>
              <a:t>        "LEFT JOIN </a:t>
            </a:r>
            <a:r>
              <a:rPr lang="en-US" sz="1200" dirty="0" err="1">
                <a:solidFill>
                  <a:srgbClr val="2A00FF"/>
                </a:solidFill>
                <a:latin typeface="Consolas" panose="020B0609020204030204" pitchFamily="49" charset="0"/>
              </a:rPr>
              <a:t>zanrovi</a:t>
            </a:r>
            <a:r>
              <a:rPr lang="en-US" sz="1200" dirty="0">
                <a:solidFill>
                  <a:srgbClr val="2A00FF"/>
                </a:solidFill>
                <a:latin typeface="Consolas" panose="020B0609020204030204" pitchFamily="49" charset="0"/>
              </a:rPr>
              <a:t> z ON </a:t>
            </a:r>
            <a:r>
              <a:rPr lang="en-US" sz="1200" dirty="0" err="1">
                <a:solidFill>
                  <a:srgbClr val="2A00FF"/>
                </a:solidFill>
                <a:latin typeface="Consolas" panose="020B0609020204030204" pitchFamily="49" charset="0"/>
              </a:rPr>
              <a:t>fz.zanrId</a:t>
            </a:r>
            <a:r>
              <a:rPr lang="en-US" sz="1200" dirty="0">
                <a:solidFill>
                  <a:srgbClr val="2A00FF"/>
                </a:solidFill>
                <a:latin typeface="Consolas" panose="020B0609020204030204" pitchFamily="49" charset="0"/>
              </a:rPr>
              <a:t> = z.id "</a:t>
            </a:r>
            <a:r>
              <a:rPr lang="en-US" sz="1200" dirty="0">
                <a:solidFill>
                  <a:srgbClr val="000000"/>
                </a:solidFill>
                <a:latin typeface="Consolas" panose="020B0609020204030204" pitchFamily="49" charset="0"/>
              </a:rPr>
              <a:t> + </a:t>
            </a:r>
          </a:p>
          <a:p>
            <a:r>
              <a:rPr lang="en-US" sz="1200" dirty="0">
                <a:solidFill>
                  <a:srgbClr val="2A00FF"/>
                </a:solidFill>
                <a:latin typeface="Consolas" panose="020B0609020204030204" pitchFamily="49" charset="0"/>
              </a:rPr>
              <a:t>        "ORDER BY f.id"</a:t>
            </a:r>
            <a:r>
              <a:rPr lang="en-US" sz="1200" dirty="0">
                <a:solidFill>
                  <a:srgbClr val="000000"/>
                </a:solidFill>
                <a:latin typeface="Consolas" panose="020B0609020204030204" pitchFamily="49" charset="0"/>
              </a:rPr>
              <a:t>;</a:t>
            </a:r>
          </a:p>
          <a:p>
            <a:endParaRPr lang="en-US" sz="1200" dirty="0">
              <a:latin typeface="Consolas" panose="020B0609020204030204" pitchFamily="49" charset="0"/>
            </a:endParaRPr>
          </a:p>
          <a:p>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FilmZanrRowCallBackHandler</a:t>
            </a:r>
            <a:r>
              <a:rPr lang="en-US" sz="1200" dirty="0">
                <a:solidFill>
                  <a:srgbClr val="000000"/>
                </a:solidFill>
                <a:latin typeface="Consolas" panose="020B0609020204030204" pitchFamily="49" charset="0"/>
              </a:rPr>
              <a:t> </a:t>
            </a:r>
            <a:r>
              <a:rPr lang="en-US" sz="1200" dirty="0" err="1">
                <a:solidFill>
                  <a:srgbClr val="6A3E3E"/>
                </a:solidFill>
                <a:latin typeface="Consolas" panose="020B0609020204030204" pitchFamily="49" charset="0"/>
              </a:rPr>
              <a:t>rowCallbackHandler</a:t>
            </a:r>
            <a:r>
              <a:rPr lang="en-US" sz="1200" dirty="0">
                <a:solidFill>
                  <a:srgbClr val="000000"/>
                </a:solidFill>
                <a:latin typeface="Consolas" panose="020B0609020204030204" pitchFamily="49" charset="0"/>
              </a:rPr>
              <a:t> = </a:t>
            </a:r>
            <a:r>
              <a:rPr lang="en-US" sz="1200" b="1" dirty="0">
                <a:solidFill>
                  <a:srgbClr val="7F0055"/>
                </a:solidFill>
                <a:latin typeface="Consolas" panose="020B0609020204030204" pitchFamily="49" charset="0"/>
              </a:rPr>
              <a:t>new</a:t>
            </a:r>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FilmZanrRowCallBackHandler</a:t>
            </a:r>
            <a:r>
              <a:rPr lang="en-US" sz="1200" dirty="0">
                <a:solidFill>
                  <a:srgbClr val="000000"/>
                </a:solidFill>
                <a:latin typeface="Consolas" panose="020B0609020204030204" pitchFamily="49" charset="0"/>
              </a:rPr>
              <a:t>();</a:t>
            </a:r>
          </a:p>
          <a:p>
            <a:r>
              <a:rPr lang="en-US" sz="1200" dirty="0">
                <a:solidFill>
                  <a:srgbClr val="0000C0"/>
                </a:solidFill>
                <a:latin typeface="Consolas" panose="020B0609020204030204" pitchFamily="49" charset="0"/>
              </a:rPr>
              <a:t>    </a:t>
            </a:r>
            <a:r>
              <a:rPr lang="en-US" sz="1200" dirty="0" err="1">
                <a:solidFill>
                  <a:srgbClr val="0000C0"/>
                </a:solidFill>
                <a:latin typeface="Consolas" panose="020B0609020204030204" pitchFamily="49" charset="0"/>
              </a:rPr>
              <a:t>jdbcTemplate</a:t>
            </a:r>
            <a:r>
              <a:rPr lang="en-US" sz="1200" dirty="0" err="1">
                <a:solidFill>
                  <a:srgbClr val="000000"/>
                </a:solidFill>
                <a:latin typeface="Consolas" panose="020B0609020204030204" pitchFamily="49" charset="0"/>
              </a:rPr>
              <a:t>.query</a:t>
            </a:r>
            <a:r>
              <a:rPr lang="en-US" sz="1200" dirty="0">
                <a:solidFill>
                  <a:srgbClr val="000000"/>
                </a:solidFill>
                <a:latin typeface="Consolas" panose="020B0609020204030204" pitchFamily="49" charset="0"/>
              </a:rPr>
              <a:t>(</a:t>
            </a:r>
            <a:r>
              <a:rPr lang="en-US" sz="1200" dirty="0" err="1">
                <a:solidFill>
                  <a:srgbClr val="6A3E3E"/>
                </a:solidFill>
                <a:latin typeface="Consolas" panose="020B0609020204030204" pitchFamily="49" charset="0"/>
              </a:rPr>
              <a:t>sql</a:t>
            </a:r>
            <a:r>
              <a:rPr lang="en-US" sz="1200" dirty="0">
                <a:solidFill>
                  <a:srgbClr val="000000"/>
                </a:solidFill>
                <a:latin typeface="Consolas" panose="020B0609020204030204" pitchFamily="49" charset="0"/>
              </a:rPr>
              <a:t>, </a:t>
            </a:r>
            <a:r>
              <a:rPr lang="en-US" sz="1200" dirty="0" err="1">
                <a:solidFill>
                  <a:srgbClr val="6A3E3E"/>
                </a:solidFill>
                <a:latin typeface="Consolas" panose="020B0609020204030204" pitchFamily="49" charset="0"/>
              </a:rPr>
              <a:t>rowCallbackHandler</a:t>
            </a:r>
            <a:r>
              <a:rPr lang="en-US" sz="1200" dirty="0">
                <a:solidFill>
                  <a:srgbClr val="000000"/>
                </a:solidFill>
                <a:latin typeface="Consolas" panose="020B0609020204030204" pitchFamily="49" charset="0"/>
              </a:rPr>
              <a:t>);</a:t>
            </a:r>
          </a:p>
          <a:p>
            <a:endParaRPr lang="en-US" sz="1200" dirty="0">
              <a:latin typeface="Consolas" panose="020B0609020204030204" pitchFamily="49" charset="0"/>
            </a:endParaRPr>
          </a:p>
          <a:p>
            <a:r>
              <a:rPr lang="en-US" sz="1200" dirty="0">
                <a:solidFill>
                  <a:srgbClr val="7F0055"/>
                </a:solidFill>
                <a:latin typeface="Consolas" panose="020B0609020204030204" pitchFamily="49" charset="0"/>
              </a:rPr>
              <a:t>    </a:t>
            </a:r>
            <a:r>
              <a:rPr lang="en-US" sz="1200" b="1" dirty="0">
                <a:solidFill>
                  <a:srgbClr val="7F0055"/>
                </a:solidFill>
                <a:latin typeface="Consolas" panose="020B0609020204030204" pitchFamily="49" charset="0"/>
              </a:rPr>
              <a:t>return</a:t>
            </a:r>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rowCallbackHandler.getFilmovi</a:t>
            </a:r>
            <a:r>
              <a:rPr lang="en-US" sz="1200" dirty="0">
                <a:solidFill>
                  <a:srgbClr val="000000"/>
                </a:solidFill>
                <a:latin typeface="Consolas" panose="020B0609020204030204" pitchFamily="49" charset="0"/>
              </a:rPr>
              <a:t>();</a:t>
            </a:r>
          </a:p>
          <a:p>
            <a:r>
              <a:rPr lang="en-US" sz="1200" dirty="0">
                <a:solidFill>
                  <a:srgbClr val="000000"/>
                </a:solidFill>
                <a:latin typeface="Consolas" panose="020B0609020204030204" pitchFamily="49" charset="0"/>
              </a:rPr>
              <a:t>}</a:t>
            </a:r>
            <a:endParaRPr lang="en-US" sz="1200" dirty="0"/>
          </a:p>
        </p:txBody>
      </p:sp>
      <p:sp>
        <p:nvSpPr>
          <p:cNvPr id="28" name="Oval 27"/>
          <p:cNvSpPr/>
          <p:nvPr/>
        </p:nvSpPr>
        <p:spPr>
          <a:xfrm>
            <a:off x="7305675" y="253714"/>
            <a:ext cx="723900" cy="198587"/>
          </a:xfrm>
          <a:prstGeom prst="ellipse">
            <a:avLst/>
          </a:prstGeom>
          <a:noFill/>
          <a:ln w="25400">
            <a:solidFill>
              <a:srgbClr val="BF24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49383" y="272765"/>
            <a:ext cx="4675042" cy="595453"/>
          </a:xfrm>
          <a:solidFill>
            <a:schemeClr val="tx1">
              <a:lumMod val="65000"/>
              <a:lumOff val="35000"/>
            </a:schemeClr>
          </a:solidFill>
        </p:spPr>
        <p:txBody>
          <a:bodyPr>
            <a:noAutofit/>
          </a:bodyPr>
          <a:lstStyle/>
          <a:p>
            <a:r>
              <a:rPr lang="en-US" dirty="0" err="1">
                <a:solidFill>
                  <a:schemeClr val="bg1"/>
                </a:solidFill>
                <a:latin typeface="+mn-lt"/>
              </a:rPr>
              <a:t>Implementacija</a:t>
            </a:r>
            <a:endParaRPr lang="en-US" dirty="0">
              <a:solidFill>
                <a:schemeClr val="bg1"/>
              </a:solidFill>
              <a:latin typeface="+mn-lt"/>
            </a:endParaRPr>
          </a:p>
        </p:txBody>
      </p:sp>
      <p:sp>
        <p:nvSpPr>
          <p:cNvPr id="4" name="Title 1"/>
          <p:cNvSpPr txBox="1">
            <a:spLocks/>
          </p:cNvSpPr>
          <p:nvPr/>
        </p:nvSpPr>
        <p:spPr>
          <a:xfrm>
            <a:off x="249382" y="960577"/>
            <a:ext cx="4760767" cy="103014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latin typeface="+mn-lt"/>
              </a:rPr>
              <a:t>DAL</a:t>
            </a:r>
            <a:r>
              <a:rPr lang="sr-Latn-RS" sz="4000" dirty="0">
                <a:latin typeface="+mn-lt"/>
              </a:rPr>
              <a:t> (SELECT upiti</a:t>
            </a:r>
            <a:r>
              <a:rPr lang="en-US" sz="4000" dirty="0">
                <a:latin typeface="+mn-lt"/>
              </a:rPr>
              <a:t>, </a:t>
            </a:r>
            <a:r>
              <a:rPr lang="en-US" sz="4000" dirty="0" err="1">
                <a:latin typeface="+mn-lt"/>
              </a:rPr>
              <a:t>povezani</a:t>
            </a:r>
            <a:r>
              <a:rPr lang="en-US" sz="4000" dirty="0">
                <a:latin typeface="+mn-lt"/>
              </a:rPr>
              <a:t> </a:t>
            </a:r>
            <a:r>
              <a:rPr lang="en-US" sz="4000" dirty="0" err="1">
                <a:latin typeface="+mn-lt"/>
              </a:rPr>
              <a:t>entiteti</a:t>
            </a:r>
            <a:r>
              <a:rPr lang="sr-Latn-RS" sz="4000" dirty="0">
                <a:latin typeface="+mn-lt"/>
              </a:rPr>
              <a:t>)</a:t>
            </a:r>
            <a:endParaRPr lang="en-US" sz="4000" dirty="0">
              <a:latin typeface="+mn-lt"/>
            </a:endParaRPr>
          </a:p>
        </p:txBody>
      </p:sp>
      <p:sp>
        <p:nvSpPr>
          <p:cNvPr id="16" name="Content Placeholder 2"/>
          <p:cNvSpPr>
            <a:spLocks noGrp="1"/>
          </p:cNvSpPr>
          <p:nvPr>
            <p:ph idx="1"/>
          </p:nvPr>
        </p:nvSpPr>
        <p:spPr>
          <a:xfrm>
            <a:off x="249382" y="2083084"/>
            <a:ext cx="4675043" cy="4161305"/>
          </a:xfrm>
          <a:ln w="38100">
            <a:solidFill>
              <a:schemeClr val="tx1">
                <a:lumMod val="65000"/>
                <a:lumOff val="35000"/>
              </a:schemeClr>
            </a:solidFill>
            <a:prstDash val="solid"/>
            <a:round/>
          </a:ln>
        </p:spPr>
        <p:txBody>
          <a:bodyPr>
            <a:noAutofit/>
          </a:bodyPr>
          <a:lstStyle/>
          <a:p>
            <a:pPr>
              <a:buClr>
                <a:schemeClr val="tx1"/>
              </a:buClr>
            </a:pPr>
            <a:r>
              <a:rPr lang="en-US" sz="2400">
                <a:latin typeface="Arial" pitchFamily="34" charset="0"/>
                <a:cs typeface="Arial" pitchFamily="34" charset="0"/>
              </a:rPr>
              <a:t>Za </a:t>
            </a:r>
            <a:r>
              <a:rPr lang="sr-Latn-RS" sz="2400">
                <a:latin typeface="Arial" pitchFamily="34" charset="0"/>
                <a:cs typeface="Arial" pitchFamily="34" charset="0"/>
              </a:rPr>
              <a:t>č</a:t>
            </a:r>
            <a:r>
              <a:rPr lang="en-US" sz="2400">
                <a:latin typeface="Arial" pitchFamily="34" charset="0"/>
                <a:cs typeface="Arial" pitchFamily="34" charset="0"/>
              </a:rPr>
              <a:t>uvanj</a:t>
            </a:r>
            <a:r>
              <a:rPr lang="sr-Latn-RS" sz="2400">
                <a:latin typeface="Arial" pitchFamily="34" charset="0"/>
                <a:cs typeface="Arial" pitchFamily="34" charset="0"/>
              </a:rPr>
              <a:t>e pojedinačnog kreiranog kreiranog objekta i preuzimanje svih kreiranih objekata odgovoran je programer.</a:t>
            </a:r>
          </a:p>
          <a:p>
            <a:r>
              <a:rPr lang="sr-Latn-RS" sz="2400">
                <a:latin typeface="Arial" pitchFamily="34" charset="0"/>
                <a:cs typeface="Arial" pitchFamily="34" charset="0"/>
              </a:rPr>
              <a:t>Primer je prikazan za </a:t>
            </a:r>
            <a:r>
              <a:rPr lang="en-US" sz="2400" b="1">
                <a:solidFill>
                  <a:srgbClr val="000000"/>
                </a:solidFill>
                <a:latin typeface="Consolas"/>
              </a:rPr>
              <a:t>FilmDAOImpl</a:t>
            </a:r>
            <a:r>
              <a:rPr lang="sr-Latn-RS" sz="2400" b="1">
                <a:solidFill>
                  <a:srgbClr val="000000"/>
                </a:solidFill>
                <a:latin typeface="Consolas"/>
              </a:rPr>
              <a:t> </a:t>
            </a:r>
            <a:r>
              <a:rPr lang="sr-Latn-RS" sz="2400">
                <a:latin typeface="Arial" pitchFamily="34" charset="0"/>
                <a:cs typeface="Arial" pitchFamily="34" charset="0"/>
              </a:rPr>
              <a:t>u kome je neophodno da se za svaki očitani film očitaju i njegovi žanrovi što zahteva povezivanje podataka iz tabela </a:t>
            </a:r>
            <a:r>
              <a:rPr lang="sr-Latn-RS" sz="2400">
                <a:solidFill>
                  <a:srgbClr val="FF0000"/>
                </a:solidFill>
                <a:latin typeface="Arial" pitchFamily="34" charset="0"/>
                <a:cs typeface="Arial" pitchFamily="34" charset="0"/>
              </a:rPr>
              <a:t>film</a:t>
            </a:r>
            <a:r>
              <a:rPr lang="sr-Latn-RS" sz="2400">
                <a:latin typeface="Arial" pitchFamily="34" charset="0"/>
                <a:cs typeface="Arial" pitchFamily="34" charset="0"/>
              </a:rPr>
              <a:t>, </a:t>
            </a:r>
            <a:r>
              <a:rPr lang="sr-Latn-RS" sz="2400">
                <a:solidFill>
                  <a:srgbClr val="FF0000"/>
                </a:solidFill>
                <a:latin typeface="Arial" pitchFamily="34" charset="0"/>
                <a:cs typeface="Arial" pitchFamily="34" charset="0"/>
              </a:rPr>
              <a:t>filmZanr</a:t>
            </a:r>
            <a:r>
              <a:rPr lang="sr-Latn-RS" sz="2400">
                <a:latin typeface="Arial" pitchFamily="34" charset="0"/>
                <a:cs typeface="Arial" pitchFamily="34" charset="0"/>
              </a:rPr>
              <a:t> i </a:t>
            </a:r>
            <a:r>
              <a:rPr lang="sr-Latn-RS" sz="2400">
                <a:solidFill>
                  <a:srgbClr val="FF0000"/>
                </a:solidFill>
                <a:latin typeface="Arial" pitchFamily="34" charset="0"/>
                <a:cs typeface="Arial" pitchFamily="34" charset="0"/>
              </a:rPr>
              <a:t>zanr</a:t>
            </a:r>
            <a:r>
              <a:rPr lang="sr-Latn-RS" sz="2400">
                <a:latin typeface="Arial" pitchFamily="34" charset="0"/>
                <a:cs typeface="Arial" pitchFamily="34" charset="0"/>
              </a:rPr>
              <a:t>. </a:t>
            </a:r>
            <a:endParaRPr lang="en-US" sz="2400">
              <a:latin typeface="Arial" pitchFamily="34" charset="0"/>
              <a:cs typeface="Arial" pitchFamily="34" charset="0"/>
            </a:endParaRPr>
          </a:p>
          <a:p>
            <a:pPr>
              <a:buClr>
                <a:schemeClr val="tx1"/>
              </a:buClr>
            </a:pPr>
            <a:endParaRPr lang="sr-Latn-RS" sz="2400">
              <a:latin typeface="Arial" pitchFamily="34" charset="0"/>
              <a:cs typeface="Arial" pitchFamily="34" charset="0"/>
            </a:endParaRPr>
          </a:p>
        </p:txBody>
      </p:sp>
      <p:sp>
        <p:nvSpPr>
          <p:cNvPr id="20" name="Oval 19"/>
          <p:cNvSpPr/>
          <p:nvPr/>
        </p:nvSpPr>
        <p:spPr>
          <a:xfrm>
            <a:off x="6715275" y="19051"/>
            <a:ext cx="2276325" cy="272764"/>
          </a:xfrm>
          <a:prstGeom prst="ellipse">
            <a:avLst/>
          </a:prstGeom>
          <a:noFill/>
          <a:ln w="25400">
            <a:solidFill>
              <a:srgbClr val="0878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9363075" y="5867401"/>
            <a:ext cx="2743199" cy="272764"/>
          </a:xfrm>
          <a:prstGeom prst="ellipse">
            <a:avLst/>
          </a:prstGeom>
          <a:noFill/>
          <a:ln w="25400">
            <a:solidFill>
              <a:srgbClr val="0878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6272219" y="762001"/>
            <a:ext cx="2719382" cy="266700"/>
          </a:xfrm>
          <a:prstGeom prst="ellipse">
            <a:avLst/>
          </a:prstGeom>
          <a:noFill/>
          <a:ln w="25400">
            <a:solidFill>
              <a:srgbClr val="31AC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p:nvSpPr>
        <p:spPr>
          <a:xfrm>
            <a:off x="6796094" y="4048126"/>
            <a:ext cx="1119181" cy="266700"/>
          </a:xfrm>
          <a:prstGeom prst="ellipse">
            <a:avLst/>
          </a:prstGeom>
          <a:noFill/>
          <a:ln w="25400">
            <a:solidFill>
              <a:srgbClr val="F167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p:nvSpPr>
        <p:spPr>
          <a:xfrm>
            <a:off x="7355684" y="6426199"/>
            <a:ext cx="1119181" cy="266700"/>
          </a:xfrm>
          <a:prstGeom prst="ellipse">
            <a:avLst/>
          </a:prstGeom>
          <a:noFill/>
          <a:ln w="25400">
            <a:solidFill>
              <a:srgbClr val="F167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5972325" y="2450085"/>
            <a:ext cx="723900" cy="198587"/>
          </a:xfrm>
          <a:prstGeom prst="ellipse">
            <a:avLst/>
          </a:prstGeom>
          <a:noFill/>
          <a:ln w="25400">
            <a:solidFill>
              <a:srgbClr val="BF24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a:off x="6629550" y="1885800"/>
            <a:ext cx="723900" cy="198587"/>
          </a:xfrm>
          <a:prstGeom prst="ellipse">
            <a:avLst/>
          </a:prstGeom>
          <a:noFill/>
          <a:ln w="25400">
            <a:solidFill>
              <a:srgbClr val="BF24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9906150" y="4082182"/>
            <a:ext cx="723900" cy="198587"/>
          </a:xfrm>
          <a:prstGeom prst="ellipse">
            <a:avLst/>
          </a:prstGeom>
          <a:noFill/>
          <a:ln w="25400">
            <a:solidFill>
              <a:srgbClr val="BF24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p:cNvSpPr txBox="1"/>
          <p:nvPr/>
        </p:nvSpPr>
        <p:spPr>
          <a:xfrm>
            <a:off x="9077325" y="6384408"/>
            <a:ext cx="1711466" cy="369332"/>
          </a:xfrm>
          <a:prstGeom prst="rect">
            <a:avLst/>
          </a:prstGeom>
          <a:noFill/>
        </p:spPr>
        <p:txBody>
          <a:bodyPr wrap="square" rtlCol="0">
            <a:spAutoFit/>
          </a:bodyPr>
          <a:lstStyle/>
          <a:p>
            <a:pPr algn="ctr"/>
            <a:r>
              <a:rPr lang="sr-Latn-RS" dirty="0">
                <a:solidFill>
                  <a:srgbClr val="F16726"/>
                </a:solidFill>
              </a:rPr>
              <a:t>čitanje rezultata</a:t>
            </a:r>
            <a:endParaRPr lang="en-US" dirty="0">
              <a:solidFill>
                <a:srgbClr val="F16726"/>
              </a:solidFill>
            </a:endParaRPr>
          </a:p>
        </p:txBody>
      </p:sp>
      <p:cxnSp>
        <p:nvCxnSpPr>
          <p:cNvPr id="8" name="Straight Arrow Connector 7"/>
          <p:cNvCxnSpPr/>
          <p:nvPr/>
        </p:nvCxnSpPr>
        <p:spPr>
          <a:xfrm flipH="1">
            <a:off x="8772525" y="6569074"/>
            <a:ext cx="304800" cy="0"/>
          </a:xfrm>
          <a:prstGeom prst="straightConnector1">
            <a:avLst/>
          </a:prstGeom>
          <a:ln w="50800">
            <a:solidFill>
              <a:srgbClr val="F16726"/>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237296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924425" y="25115"/>
            <a:ext cx="7343776" cy="6740307"/>
          </a:xfrm>
          <a:prstGeom prst="rect">
            <a:avLst/>
          </a:prstGeom>
        </p:spPr>
        <p:txBody>
          <a:bodyPr wrap="square">
            <a:spAutoFit/>
          </a:bodyPr>
          <a:lstStyle/>
          <a:p>
            <a:r>
              <a:rPr lang="en-US" sz="1200" dirty="0">
                <a:solidFill>
                  <a:srgbClr val="646464"/>
                </a:solidFill>
                <a:latin typeface="Consolas"/>
              </a:rPr>
              <a:t>@Override</a:t>
            </a:r>
          </a:p>
          <a:p>
            <a:r>
              <a:rPr lang="en-US" sz="1200" b="1" dirty="0">
                <a:solidFill>
                  <a:srgbClr val="7F0055"/>
                </a:solidFill>
                <a:latin typeface="Consolas"/>
              </a:rPr>
              <a:t>public</a:t>
            </a:r>
            <a:r>
              <a:rPr lang="en-US" sz="1200" b="1" dirty="0">
                <a:solidFill>
                  <a:srgbClr val="000000"/>
                </a:solidFill>
                <a:latin typeface="Consolas"/>
              </a:rPr>
              <a:t> List&lt;Film&gt; find(String </a:t>
            </a:r>
            <a:r>
              <a:rPr lang="en-US" sz="1200" b="1" dirty="0" err="1">
                <a:solidFill>
                  <a:srgbClr val="6A3E3E"/>
                </a:solidFill>
                <a:latin typeface="Consolas"/>
              </a:rPr>
              <a:t>naziv</a:t>
            </a:r>
            <a:r>
              <a:rPr lang="en-US" sz="1200" b="1" dirty="0">
                <a:solidFill>
                  <a:srgbClr val="000000"/>
                </a:solidFill>
                <a:latin typeface="Consolas"/>
              </a:rPr>
              <a:t>, Long </a:t>
            </a:r>
            <a:r>
              <a:rPr lang="en-US" sz="1200" b="1" dirty="0" err="1">
                <a:solidFill>
                  <a:srgbClr val="6A3E3E"/>
                </a:solidFill>
                <a:latin typeface="Consolas"/>
              </a:rPr>
              <a:t>zanrId</a:t>
            </a:r>
            <a:r>
              <a:rPr lang="en-US" sz="1200" b="1" dirty="0">
                <a:solidFill>
                  <a:srgbClr val="000000"/>
                </a:solidFill>
                <a:latin typeface="Consolas"/>
              </a:rPr>
              <a:t>, Integer </a:t>
            </a:r>
            <a:r>
              <a:rPr lang="en-US" sz="1200" b="1" dirty="0" err="1">
                <a:solidFill>
                  <a:srgbClr val="6A3E3E"/>
                </a:solidFill>
                <a:latin typeface="Consolas"/>
              </a:rPr>
              <a:t>trajanjeOd</a:t>
            </a:r>
            <a:r>
              <a:rPr lang="en-US" sz="1200" b="1" dirty="0">
                <a:solidFill>
                  <a:srgbClr val="000000"/>
                </a:solidFill>
                <a:latin typeface="Consolas"/>
              </a:rPr>
              <a:t>, Integer </a:t>
            </a:r>
            <a:r>
              <a:rPr lang="en-US" sz="1200" b="1" dirty="0" err="1">
                <a:solidFill>
                  <a:srgbClr val="6A3E3E"/>
                </a:solidFill>
                <a:latin typeface="Consolas"/>
              </a:rPr>
              <a:t>trajanjeDo</a:t>
            </a:r>
            <a:r>
              <a:rPr lang="en-US" sz="1200" b="1" dirty="0">
                <a:solidFill>
                  <a:srgbClr val="000000"/>
                </a:solidFill>
                <a:latin typeface="Consolas"/>
              </a:rPr>
              <a:t>) {</a:t>
            </a:r>
          </a:p>
          <a:p>
            <a:endParaRPr lang="en-US" sz="1200" dirty="0">
              <a:latin typeface="Consolas"/>
            </a:endParaRPr>
          </a:p>
          <a:p>
            <a:r>
              <a:rPr lang="sr-Latn-RS" sz="1200" dirty="0">
                <a:solidFill>
                  <a:srgbClr val="000000"/>
                </a:solidFill>
                <a:latin typeface="Consolas"/>
              </a:rPr>
              <a:t>	</a:t>
            </a:r>
            <a:r>
              <a:rPr lang="en-US" sz="1200" dirty="0" err="1">
                <a:solidFill>
                  <a:srgbClr val="000000"/>
                </a:solidFill>
                <a:latin typeface="Consolas"/>
              </a:rPr>
              <a:t>ArrayList</a:t>
            </a:r>
            <a:r>
              <a:rPr lang="en-US" sz="1200" dirty="0">
                <a:solidFill>
                  <a:srgbClr val="000000"/>
                </a:solidFill>
                <a:latin typeface="Consolas"/>
              </a:rPr>
              <a:t>&lt;Object&gt; </a:t>
            </a:r>
            <a:r>
              <a:rPr lang="en-US" sz="1200" dirty="0" err="1">
                <a:solidFill>
                  <a:srgbClr val="6A3E3E"/>
                </a:solidFill>
                <a:latin typeface="Consolas"/>
              </a:rPr>
              <a:t>listaArgumenata</a:t>
            </a:r>
            <a:r>
              <a:rPr lang="en-US" sz="1200" dirty="0">
                <a:solidFill>
                  <a:srgbClr val="000000"/>
                </a:solidFill>
                <a:latin typeface="Consolas"/>
              </a:rPr>
              <a:t> = </a:t>
            </a:r>
            <a:r>
              <a:rPr lang="en-US" sz="1200" b="1" dirty="0">
                <a:solidFill>
                  <a:srgbClr val="7F0055"/>
                </a:solidFill>
                <a:latin typeface="Consolas"/>
              </a:rPr>
              <a:t>new</a:t>
            </a:r>
            <a:r>
              <a:rPr lang="en-US" sz="1200" b="1" dirty="0">
                <a:solidFill>
                  <a:srgbClr val="000000"/>
                </a:solidFill>
                <a:latin typeface="Consolas"/>
              </a:rPr>
              <a:t> </a:t>
            </a:r>
            <a:r>
              <a:rPr lang="en-US" sz="1200" b="1" dirty="0" err="1">
                <a:solidFill>
                  <a:srgbClr val="000000"/>
                </a:solidFill>
                <a:latin typeface="Consolas"/>
              </a:rPr>
              <a:t>ArrayList</a:t>
            </a:r>
            <a:r>
              <a:rPr lang="en-US" sz="1200" b="1" dirty="0">
                <a:solidFill>
                  <a:srgbClr val="000000"/>
                </a:solidFill>
                <a:latin typeface="Consolas"/>
              </a:rPr>
              <a:t>&lt;Object&gt;();</a:t>
            </a:r>
            <a:endParaRPr lang="en-US" sz="1200" dirty="0">
              <a:latin typeface="Consolas"/>
            </a:endParaRPr>
          </a:p>
          <a:p>
            <a:r>
              <a:rPr lang="sr-Latn-RS" sz="1200" dirty="0">
                <a:solidFill>
                  <a:srgbClr val="000000"/>
                </a:solidFill>
                <a:latin typeface="Consolas"/>
              </a:rPr>
              <a:t>	</a:t>
            </a:r>
            <a:r>
              <a:rPr lang="en-US" sz="1200" dirty="0">
                <a:solidFill>
                  <a:srgbClr val="000000"/>
                </a:solidFill>
                <a:latin typeface="Consolas"/>
              </a:rPr>
              <a:t>String </a:t>
            </a:r>
            <a:r>
              <a:rPr lang="en-US" sz="1200" dirty="0" err="1">
                <a:solidFill>
                  <a:srgbClr val="6A3E3E"/>
                </a:solidFill>
                <a:latin typeface="Consolas"/>
              </a:rPr>
              <a:t>sql</a:t>
            </a:r>
            <a:r>
              <a:rPr lang="en-US" sz="1200" dirty="0">
                <a:solidFill>
                  <a:srgbClr val="000000"/>
                </a:solidFill>
                <a:latin typeface="Consolas"/>
              </a:rPr>
              <a:t> = </a:t>
            </a:r>
            <a:r>
              <a:rPr lang="en-US" sz="1200" dirty="0">
                <a:solidFill>
                  <a:srgbClr val="2A00FF"/>
                </a:solidFill>
                <a:latin typeface="Consolas"/>
              </a:rPr>
              <a:t>"SELECT f.id, </a:t>
            </a:r>
            <a:r>
              <a:rPr lang="en-US" sz="1200" dirty="0" err="1">
                <a:solidFill>
                  <a:srgbClr val="2A00FF"/>
                </a:solidFill>
                <a:latin typeface="Consolas"/>
              </a:rPr>
              <a:t>f.naziv</a:t>
            </a:r>
            <a:r>
              <a:rPr lang="en-US" sz="1200" dirty="0">
                <a:solidFill>
                  <a:srgbClr val="2A00FF"/>
                </a:solidFill>
                <a:latin typeface="Consolas"/>
              </a:rPr>
              <a:t>, </a:t>
            </a:r>
            <a:r>
              <a:rPr lang="en-US" sz="1200" dirty="0" err="1">
                <a:solidFill>
                  <a:srgbClr val="2A00FF"/>
                </a:solidFill>
                <a:latin typeface="Consolas"/>
              </a:rPr>
              <a:t>f.trajanje</a:t>
            </a:r>
            <a:r>
              <a:rPr lang="en-US" sz="1200" dirty="0">
                <a:solidFill>
                  <a:srgbClr val="2A00FF"/>
                </a:solidFill>
                <a:latin typeface="Consolas"/>
              </a:rPr>
              <a:t> FROM </a:t>
            </a:r>
            <a:r>
              <a:rPr lang="en-US" sz="1200" dirty="0" err="1">
                <a:solidFill>
                  <a:srgbClr val="2A00FF"/>
                </a:solidFill>
                <a:latin typeface="Consolas"/>
              </a:rPr>
              <a:t>filmovi</a:t>
            </a:r>
            <a:r>
              <a:rPr lang="en-US" sz="1200" dirty="0">
                <a:solidFill>
                  <a:srgbClr val="2A00FF"/>
                </a:solidFill>
                <a:latin typeface="Consolas"/>
              </a:rPr>
              <a:t> f "</a:t>
            </a:r>
            <a:r>
              <a:rPr lang="en-US" sz="1200" dirty="0">
                <a:solidFill>
                  <a:srgbClr val="000000"/>
                </a:solidFill>
                <a:latin typeface="Consolas"/>
              </a:rPr>
              <a:t>; </a:t>
            </a:r>
          </a:p>
          <a:p>
            <a:endParaRPr lang="en-US" sz="1200" dirty="0">
              <a:latin typeface="Consolas"/>
            </a:endParaRPr>
          </a:p>
          <a:p>
            <a:r>
              <a:rPr lang="sr-Latn-RS" sz="1200" dirty="0">
                <a:solidFill>
                  <a:srgbClr val="000000"/>
                </a:solidFill>
                <a:latin typeface="Consolas"/>
              </a:rPr>
              <a:t>	</a:t>
            </a:r>
            <a:r>
              <a:rPr lang="en-US" sz="1200" dirty="0" err="1">
                <a:solidFill>
                  <a:srgbClr val="000000"/>
                </a:solidFill>
                <a:latin typeface="Consolas"/>
              </a:rPr>
              <a:t>StringBuffer</a:t>
            </a:r>
            <a:r>
              <a:rPr lang="en-US" sz="1200" dirty="0">
                <a:solidFill>
                  <a:srgbClr val="000000"/>
                </a:solidFill>
                <a:latin typeface="Consolas"/>
              </a:rPr>
              <a:t> </a:t>
            </a:r>
            <a:r>
              <a:rPr lang="en-US" sz="1200" dirty="0" err="1">
                <a:solidFill>
                  <a:srgbClr val="6A3E3E"/>
                </a:solidFill>
                <a:latin typeface="Consolas"/>
              </a:rPr>
              <a:t>whereSql</a:t>
            </a:r>
            <a:r>
              <a:rPr lang="en-US" sz="1200" dirty="0">
                <a:solidFill>
                  <a:srgbClr val="000000"/>
                </a:solidFill>
                <a:latin typeface="Consolas"/>
              </a:rPr>
              <a:t> = </a:t>
            </a:r>
            <a:r>
              <a:rPr lang="en-US" sz="1200" b="1" dirty="0">
                <a:solidFill>
                  <a:srgbClr val="7F0055"/>
                </a:solidFill>
                <a:latin typeface="Consolas"/>
              </a:rPr>
              <a:t>new</a:t>
            </a:r>
            <a:r>
              <a:rPr lang="en-US" sz="1200" b="1" dirty="0">
                <a:solidFill>
                  <a:srgbClr val="000000"/>
                </a:solidFill>
                <a:latin typeface="Consolas"/>
              </a:rPr>
              <a:t> </a:t>
            </a:r>
            <a:r>
              <a:rPr lang="en-US" sz="1200" b="1" dirty="0" err="1">
                <a:solidFill>
                  <a:srgbClr val="000000"/>
                </a:solidFill>
                <a:latin typeface="Consolas"/>
              </a:rPr>
              <a:t>StringBuffer</a:t>
            </a:r>
            <a:r>
              <a:rPr lang="en-US" sz="1200" b="1" dirty="0">
                <a:solidFill>
                  <a:srgbClr val="000000"/>
                </a:solidFill>
                <a:latin typeface="Consolas"/>
              </a:rPr>
              <a:t>(</a:t>
            </a:r>
            <a:r>
              <a:rPr lang="en-US" sz="1200" b="1" dirty="0">
                <a:solidFill>
                  <a:srgbClr val="2A00FF"/>
                </a:solidFill>
                <a:latin typeface="Consolas"/>
              </a:rPr>
              <a:t>" WHERE "</a:t>
            </a:r>
            <a:r>
              <a:rPr lang="en-US" sz="1200" b="1" dirty="0">
                <a:solidFill>
                  <a:srgbClr val="000000"/>
                </a:solidFill>
                <a:latin typeface="Consolas"/>
              </a:rPr>
              <a:t>);</a:t>
            </a:r>
          </a:p>
          <a:p>
            <a:r>
              <a:rPr lang="sr-Latn-RS" sz="1200" b="1" dirty="0">
                <a:solidFill>
                  <a:srgbClr val="7F0055"/>
                </a:solidFill>
                <a:latin typeface="Consolas"/>
              </a:rPr>
              <a:t>	</a:t>
            </a:r>
            <a:r>
              <a:rPr lang="en-US" sz="1200" b="1" dirty="0" err="1">
                <a:solidFill>
                  <a:srgbClr val="7F0055"/>
                </a:solidFill>
                <a:latin typeface="Consolas"/>
              </a:rPr>
              <a:t>boolean</a:t>
            </a:r>
            <a:r>
              <a:rPr lang="en-US" sz="1200" b="1" dirty="0">
                <a:solidFill>
                  <a:srgbClr val="000000"/>
                </a:solidFill>
                <a:latin typeface="Consolas"/>
              </a:rPr>
              <a:t> </a:t>
            </a:r>
            <a:r>
              <a:rPr lang="en-US" sz="1200" b="1" dirty="0" err="1">
                <a:solidFill>
                  <a:srgbClr val="6A3E3E"/>
                </a:solidFill>
                <a:latin typeface="Consolas"/>
              </a:rPr>
              <a:t>imaArgumenata</a:t>
            </a:r>
            <a:r>
              <a:rPr lang="en-US" sz="1200" b="1" dirty="0">
                <a:solidFill>
                  <a:srgbClr val="000000"/>
                </a:solidFill>
                <a:latin typeface="Consolas"/>
              </a:rPr>
              <a:t> = </a:t>
            </a:r>
            <a:r>
              <a:rPr lang="en-US" sz="1200" b="1" dirty="0">
                <a:solidFill>
                  <a:srgbClr val="7F0055"/>
                </a:solidFill>
                <a:latin typeface="Consolas"/>
              </a:rPr>
              <a:t>false</a:t>
            </a:r>
            <a:r>
              <a:rPr lang="en-US" sz="1200" b="1" dirty="0">
                <a:solidFill>
                  <a:srgbClr val="000000"/>
                </a:solidFill>
                <a:latin typeface="Consolas"/>
              </a:rPr>
              <a:t>;</a:t>
            </a:r>
            <a:endParaRPr lang="sr-Latn-RS" sz="1200" b="1" dirty="0">
              <a:solidFill>
                <a:srgbClr val="000000"/>
              </a:solidFill>
              <a:latin typeface="Consolas"/>
            </a:endParaRPr>
          </a:p>
          <a:p>
            <a:endParaRPr lang="sr-Latn-RS" sz="1200" b="1" dirty="0">
              <a:solidFill>
                <a:srgbClr val="000000"/>
              </a:solidFill>
              <a:latin typeface="Consolas"/>
            </a:endParaRPr>
          </a:p>
          <a:p>
            <a:r>
              <a:rPr lang="sr-Latn-RS" sz="1200" b="1" dirty="0">
                <a:solidFill>
                  <a:srgbClr val="7F0055"/>
                </a:solidFill>
                <a:latin typeface="Consolas"/>
              </a:rPr>
              <a:t>	</a:t>
            </a:r>
            <a:r>
              <a:rPr lang="en-US" sz="1200" b="1" dirty="0">
                <a:solidFill>
                  <a:srgbClr val="7F0055"/>
                </a:solidFill>
                <a:latin typeface="Consolas"/>
              </a:rPr>
              <a:t>if</a:t>
            </a:r>
            <a:r>
              <a:rPr lang="en-US" sz="1200" b="1" dirty="0">
                <a:solidFill>
                  <a:srgbClr val="000000"/>
                </a:solidFill>
                <a:latin typeface="Consolas"/>
              </a:rPr>
              <a:t>(</a:t>
            </a:r>
            <a:r>
              <a:rPr lang="en-US" sz="1200" b="1" dirty="0" err="1">
                <a:solidFill>
                  <a:srgbClr val="6A3E3E"/>
                </a:solidFill>
                <a:latin typeface="Consolas"/>
              </a:rPr>
              <a:t>naziv</a:t>
            </a:r>
            <a:r>
              <a:rPr lang="en-US" sz="1200" b="1" dirty="0">
                <a:solidFill>
                  <a:srgbClr val="000000"/>
                </a:solidFill>
                <a:latin typeface="Consolas"/>
              </a:rPr>
              <a:t>!=</a:t>
            </a:r>
            <a:r>
              <a:rPr lang="en-US" sz="1200" b="1" dirty="0">
                <a:solidFill>
                  <a:srgbClr val="7F0055"/>
                </a:solidFill>
                <a:latin typeface="Consolas"/>
              </a:rPr>
              <a:t>null</a:t>
            </a:r>
            <a:r>
              <a:rPr lang="en-US" sz="1200" b="1" dirty="0">
                <a:solidFill>
                  <a:srgbClr val="000000"/>
                </a:solidFill>
                <a:latin typeface="Consolas"/>
              </a:rPr>
              <a:t>) {</a:t>
            </a:r>
          </a:p>
          <a:p>
            <a:r>
              <a:rPr lang="sr-Latn-RS" sz="1200" dirty="0">
                <a:solidFill>
                  <a:srgbClr val="000000"/>
                </a:solidFill>
                <a:latin typeface="Consolas"/>
              </a:rPr>
              <a:t>		</a:t>
            </a:r>
            <a:r>
              <a:rPr lang="en-US" sz="1200" dirty="0" err="1">
                <a:solidFill>
                  <a:srgbClr val="6A3E3E"/>
                </a:solidFill>
                <a:latin typeface="Consolas"/>
              </a:rPr>
              <a:t>naziv</a:t>
            </a:r>
            <a:r>
              <a:rPr lang="en-US" sz="1200" dirty="0">
                <a:solidFill>
                  <a:srgbClr val="000000"/>
                </a:solidFill>
                <a:latin typeface="Consolas"/>
              </a:rPr>
              <a:t> = </a:t>
            </a:r>
            <a:r>
              <a:rPr lang="en-US" sz="1200" dirty="0">
                <a:solidFill>
                  <a:srgbClr val="2A00FF"/>
                </a:solidFill>
                <a:latin typeface="Consolas"/>
              </a:rPr>
              <a:t>"%"</a:t>
            </a:r>
            <a:r>
              <a:rPr lang="en-US" sz="1200" dirty="0">
                <a:solidFill>
                  <a:srgbClr val="000000"/>
                </a:solidFill>
                <a:latin typeface="Consolas"/>
              </a:rPr>
              <a:t> + </a:t>
            </a:r>
            <a:r>
              <a:rPr lang="en-US" sz="1200" dirty="0" err="1">
                <a:solidFill>
                  <a:srgbClr val="6A3E3E"/>
                </a:solidFill>
                <a:latin typeface="Consolas"/>
              </a:rPr>
              <a:t>naziv</a:t>
            </a:r>
            <a:r>
              <a:rPr lang="en-US" sz="1200" dirty="0">
                <a:solidFill>
                  <a:srgbClr val="000000"/>
                </a:solidFill>
                <a:latin typeface="Consolas"/>
              </a:rPr>
              <a:t> + </a:t>
            </a:r>
            <a:r>
              <a:rPr lang="en-US" sz="1200" dirty="0">
                <a:solidFill>
                  <a:srgbClr val="2A00FF"/>
                </a:solidFill>
                <a:latin typeface="Consolas"/>
              </a:rPr>
              <a:t>"%"</a:t>
            </a:r>
            <a:r>
              <a:rPr lang="en-US" sz="1200" dirty="0">
                <a:solidFill>
                  <a:srgbClr val="000000"/>
                </a:solidFill>
                <a:latin typeface="Consolas"/>
              </a:rPr>
              <a:t>;</a:t>
            </a:r>
          </a:p>
          <a:p>
            <a:r>
              <a:rPr lang="sr-Latn-RS" sz="1200" b="1" dirty="0">
                <a:solidFill>
                  <a:srgbClr val="7F0055"/>
                </a:solidFill>
                <a:latin typeface="Consolas"/>
              </a:rPr>
              <a:t>		</a:t>
            </a:r>
            <a:r>
              <a:rPr lang="en-US" sz="1200" b="1" dirty="0">
                <a:solidFill>
                  <a:srgbClr val="7F0055"/>
                </a:solidFill>
                <a:latin typeface="Consolas"/>
              </a:rPr>
              <a:t>if</a:t>
            </a:r>
            <a:r>
              <a:rPr lang="en-US" sz="1200" b="1" dirty="0">
                <a:solidFill>
                  <a:srgbClr val="000000"/>
                </a:solidFill>
                <a:latin typeface="Consolas"/>
              </a:rPr>
              <a:t>(</a:t>
            </a:r>
            <a:r>
              <a:rPr lang="en-US" sz="1200" b="1" dirty="0" err="1">
                <a:solidFill>
                  <a:srgbClr val="6A3E3E"/>
                </a:solidFill>
                <a:latin typeface="Consolas"/>
              </a:rPr>
              <a:t>imaArgumenata</a:t>
            </a:r>
            <a:r>
              <a:rPr lang="en-US" sz="1200" b="1" dirty="0">
                <a:solidFill>
                  <a:srgbClr val="000000"/>
                </a:solidFill>
                <a:latin typeface="Consolas"/>
              </a:rPr>
              <a:t>)</a:t>
            </a:r>
          </a:p>
          <a:p>
            <a:r>
              <a:rPr lang="sr-Latn-RS" sz="1200" dirty="0">
                <a:solidFill>
                  <a:srgbClr val="6A3E3E"/>
                </a:solidFill>
                <a:latin typeface="Consolas"/>
              </a:rPr>
              <a:t>			</a:t>
            </a:r>
            <a:r>
              <a:rPr lang="en-US" sz="1200" dirty="0" err="1">
                <a:solidFill>
                  <a:srgbClr val="6A3E3E"/>
                </a:solidFill>
                <a:latin typeface="Consolas"/>
              </a:rPr>
              <a:t>whereSql</a:t>
            </a:r>
            <a:r>
              <a:rPr lang="en-US" sz="1200" dirty="0" err="1">
                <a:solidFill>
                  <a:srgbClr val="000000"/>
                </a:solidFill>
                <a:latin typeface="Consolas"/>
              </a:rPr>
              <a:t>.append</a:t>
            </a:r>
            <a:r>
              <a:rPr lang="en-US" sz="1200" dirty="0">
                <a:solidFill>
                  <a:srgbClr val="000000"/>
                </a:solidFill>
                <a:latin typeface="Consolas"/>
              </a:rPr>
              <a:t>(</a:t>
            </a:r>
            <a:r>
              <a:rPr lang="en-US" sz="1200" dirty="0">
                <a:solidFill>
                  <a:srgbClr val="2A00FF"/>
                </a:solidFill>
                <a:latin typeface="Consolas"/>
              </a:rPr>
              <a:t>" AND "</a:t>
            </a:r>
            <a:r>
              <a:rPr lang="en-US" sz="1200" dirty="0">
                <a:solidFill>
                  <a:srgbClr val="000000"/>
                </a:solidFill>
                <a:latin typeface="Consolas"/>
              </a:rPr>
              <a:t>);</a:t>
            </a:r>
          </a:p>
          <a:p>
            <a:r>
              <a:rPr lang="sr-Latn-RS" sz="1200" dirty="0">
                <a:solidFill>
                  <a:srgbClr val="6A3E3E"/>
                </a:solidFill>
                <a:latin typeface="Consolas"/>
              </a:rPr>
              <a:t>		</a:t>
            </a:r>
            <a:r>
              <a:rPr lang="en-US" sz="1200" dirty="0" err="1">
                <a:solidFill>
                  <a:srgbClr val="6A3E3E"/>
                </a:solidFill>
                <a:latin typeface="Consolas"/>
              </a:rPr>
              <a:t>whereSql</a:t>
            </a:r>
            <a:r>
              <a:rPr lang="en-US" sz="1200" dirty="0" err="1">
                <a:solidFill>
                  <a:srgbClr val="000000"/>
                </a:solidFill>
                <a:latin typeface="Consolas"/>
              </a:rPr>
              <a:t>.append</a:t>
            </a:r>
            <a:r>
              <a:rPr lang="en-US" sz="1200" dirty="0">
                <a:solidFill>
                  <a:srgbClr val="000000"/>
                </a:solidFill>
                <a:latin typeface="Consolas"/>
              </a:rPr>
              <a:t>(</a:t>
            </a:r>
            <a:r>
              <a:rPr lang="en-US" sz="1200" dirty="0">
                <a:solidFill>
                  <a:srgbClr val="2A00FF"/>
                </a:solidFill>
                <a:latin typeface="Consolas"/>
              </a:rPr>
              <a:t>"</a:t>
            </a:r>
            <a:r>
              <a:rPr lang="en-US" sz="1200" dirty="0" err="1">
                <a:solidFill>
                  <a:srgbClr val="2A00FF"/>
                </a:solidFill>
                <a:latin typeface="Consolas"/>
              </a:rPr>
              <a:t>f.naziv</a:t>
            </a:r>
            <a:r>
              <a:rPr lang="en-US" sz="1200" dirty="0">
                <a:solidFill>
                  <a:srgbClr val="2A00FF"/>
                </a:solidFill>
                <a:latin typeface="Consolas"/>
              </a:rPr>
              <a:t> LIKE ?"</a:t>
            </a:r>
            <a:r>
              <a:rPr lang="en-US" sz="1200" dirty="0">
                <a:solidFill>
                  <a:srgbClr val="000000"/>
                </a:solidFill>
                <a:latin typeface="Consolas"/>
              </a:rPr>
              <a:t>);</a:t>
            </a:r>
            <a:endParaRPr lang="sr-Latn-RS" sz="1200" dirty="0">
              <a:solidFill>
                <a:srgbClr val="000000"/>
              </a:solidFill>
              <a:latin typeface="Consolas"/>
            </a:endParaRPr>
          </a:p>
          <a:p>
            <a:r>
              <a:rPr lang="sr-Latn-RS" sz="1200" b="1" dirty="0">
                <a:solidFill>
                  <a:srgbClr val="7F0055"/>
                </a:solidFill>
                <a:latin typeface="Consolas"/>
              </a:rPr>
              <a:t>	</a:t>
            </a:r>
            <a:r>
              <a:rPr lang="sr-Latn-RS" sz="1200" dirty="0">
                <a:solidFill>
                  <a:srgbClr val="6A3E3E"/>
                </a:solidFill>
                <a:latin typeface="Consolas"/>
              </a:rPr>
              <a:t>		</a:t>
            </a:r>
            <a:r>
              <a:rPr lang="en-US" sz="1200" dirty="0" err="1">
                <a:solidFill>
                  <a:srgbClr val="6A3E3E"/>
                </a:solidFill>
                <a:latin typeface="Consolas"/>
              </a:rPr>
              <a:t>imaArgumenata</a:t>
            </a:r>
            <a:r>
              <a:rPr lang="en-US" sz="1200" dirty="0">
                <a:solidFill>
                  <a:srgbClr val="000000"/>
                </a:solidFill>
                <a:latin typeface="Consolas"/>
              </a:rPr>
              <a:t> = </a:t>
            </a:r>
            <a:r>
              <a:rPr lang="en-US" sz="1200" b="1" dirty="0">
                <a:solidFill>
                  <a:srgbClr val="7F0055"/>
                </a:solidFill>
                <a:latin typeface="Consolas"/>
              </a:rPr>
              <a:t>true</a:t>
            </a:r>
            <a:r>
              <a:rPr lang="en-US" sz="1200" b="1" dirty="0">
                <a:solidFill>
                  <a:srgbClr val="000000"/>
                </a:solidFill>
                <a:latin typeface="Consolas"/>
              </a:rPr>
              <a:t>;</a:t>
            </a:r>
          </a:p>
          <a:p>
            <a:r>
              <a:rPr lang="sr-Latn-RS" sz="1200" dirty="0">
                <a:solidFill>
                  <a:srgbClr val="6A3E3E"/>
                </a:solidFill>
                <a:latin typeface="Consolas"/>
              </a:rPr>
              <a:t>		</a:t>
            </a:r>
            <a:r>
              <a:rPr lang="en-US" sz="1200" dirty="0" err="1">
                <a:solidFill>
                  <a:srgbClr val="6A3E3E"/>
                </a:solidFill>
                <a:latin typeface="Consolas"/>
              </a:rPr>
              <a:t>listaArgumenata</a:t>
            </a:r>
            <a:r>
              <a:rPr lang="en-US" sz="1200" dirty="0" err="1">
                <a:solidFill>
                  <a:srgbClr val="000000"/>
                </a:solidFill>
                <a:latin typeface="Consolas"/>
              </a:rPr>
              <a:t>.add</a:t>
            </a:r>
            <a:r>
              <a:rPr lang="en-US" sz="1200" dirty="0">
                <a:solidFill>
                  <a:srgbClr val="000000"/>
                </a:solidFill>
                <a:latin typeface="Consolas"/>
              </a:rPr>
              <a:t>(</a:t>
            </a:r>
            <a:r>
              <a:rPr lang="en-US" sz="1200" dirty="0" err="1">
                <a:solidFill>
                  <a:srgbClr val="6A3E3E"/>
                </a:solidFill>
                <a:latin typeface="Consolas"/>
              </a:rPr>
              <a:t>naziv</a:t>
            </a:r>
            <a:r>
              <a:rPr lang="en-US" sz="1200" dirty="0">
                <a:solidFill>
                  <a:srgbClr val="000000"/>
                </a:solidFill>
                <a:latin typeface="Consolas"/>
              </a:rPr>
              <a:t>);</a:t>
            </a:r>
          </a:p>
          <a:p>
            <a:r>
              <a:rPr lang="sr-Latn-RS" sz="1200" dirty="0">
                <a:solidFill>
                  <a:srgbClr val="000000"/>
                </a:solidFill>
                <a:latin typeface="Consolas"/>
              </a:rPr>
              <a:t>	</a:t>
            </a:r>
            <a:r>
              <a:rPr lang="en-US" sz="1200" dirty="0">
                <a:solidFill>
                  <a:srgbClr val="000000"/>
                </a:solidFill>
                <a:latin typeface="Consolas"/>
              </a:rPr>
              <a:t>}</a:t>
            </a:r>
          </a:p>
          <a:p>
            <a:r>
              <a:rPr lang="sr-Latn-RS" sz="1200" b="1" dirty="0">
                <a:solidFill>
                  <a:srgbClr val="7F0055"/>
                </a:solidFill>
                <a:latin typeface="Consolas"/>
              </a:rPr>
              <a:t>	</a:t>
            </a:r>
            <a:r>
              <a:rPr lang="en-US" sz="1200" b="1" dirty="0">
                <a:solidFill>
                  <a:srgbClr val="7F0055"/>
                </a:solidFill>
                <a:latin typeface="Consolas"/>
              </a:rPr>
              <a:t>if</a:t>
            </a:r>
            <a:r>
              <a:rPr lang="en-US" sz="1200" b="1" dirty="0">
                <a:solidFill>
                  <a:srgbClr val="000000"/>
                </a:solidFill>
                <a:latin typeface="Consolas"/>
              </a:rPr>
              <a:t>(</a:t>
            </a:r>
            <a:r>
              <a:rPr lang="en-US" sz="1200" b="1" dirty="0" err="1">
                <a:solidFill>
                  <a:srgbClr val="6A3E3E"/>
                </a:solidFill>
                <a:latin typeface="Consolas"/>
              </a:rPr>
              <a:t>trajanjeOd</a:t>
            </a:r>
            <a:r>
              <a:rPr lang="en-US" sz="1200" b="1" dirty="0">
                <a:solidFill>
                  <a:srgbClr val="000000"/>
                </a:solidFill>
                <a:latin typeface="Consolas"/>
              </a:rPr>
              <a:t>!=</a:t>
            </a:r>
            <a:r>
              <a:rPr lang="en-US" sz="1200" b="1" dirty="0">
                <a:solidFill>
                  <a:srgbClr val="7F0055"/>
                </a:solidFill>
                <a:latin typeface="Consolas"/>
              </a:rPr>
              <a:t>null</a:t>
            </a:r>
            <a:r>
              <a:rPr lang="en-US" sz="1200" b="1" dirty="0">
                <a:solidFill>
                  <a:srgbClr val="000000"/>
                </a:solidFill>
                <a:latin typeface="Consolas"/>
              </a:rPr>
              <a:t>) {</a:t>
            </a:r>
          </a:p>
          <a:p>
            <a:r>
              <a:rPr lang="sr-Latn-RS" sz="1200" b="1" dirty="0">
                <a:solidFill>
                  <a:srgbClr val="7F0055"/>
                </a:solidFill>
                <a:latin typeface="Consolas"/>
              </a:rPr>
              <a:t>		</a:t>
            </a:r>
            <a:r>
              <a:rPr lang="en-US" sz="1200" b="1" dirty="0">
                <a:solidFill>
                  <a:srgbClr val="7F0055"/>
                </a:solidFill>
                <a:latin typeface="Consolas"/>
              </a:rPr>
              <a:t>if</a:t>
            </a:r>
            <a:r>
              <a:rPr lang="en-US" sz="1200" b="1" dirty="0">
                <a:solidFill>
                  <a:srgbClr val="000000"/>
                </a:solidFill>
                <a:latin typeface="Consolas"/>
              </a:rPr>
              <a:t>(</a:t>
            </a:r>
            <a:r>
              <a:rPr lang="en-US" sz="1200" b="1" dirty="0" err="1">
                <a:solidFill>
                  <a:srgbClr val="6A3E3E"/>
                </a:solidFill>
                <a:latin typeface="Consolas"/>
              </a:rPr>
              <a:t>imaArgumenata</a:t>
            </a:r>
            <a:r>
              <a:rPr lang="en-US" sz="1200" b="1" dirty="0">
                <a:solidFill>
                  <a:srgbClr val="000000"/>
                </a:solidFill>
                <a:latin typeface="Consolas"/>
              </a:rPr>
              <a:t>)</a:t>
            </a:r>
          </a:p>
          <a:p>
            <a:r>
              <a:rPr lang="sr-Latn-RS" sz="1200" dirty="0">
                <a:solidFill>
                  <a:srgbClr val="6A3E3E"/>
                </a:solidFill>
                <a:latin typeface="Consolas"/>
              </a:rPr>
              <a:t>			</a:t>
            </a:r>
            <a:r>
              <a:rPr lang="en-US" sz="1200" dirty="0" err="1">
                <a:solidFill>
                  <a:srgbClr val="6A3E3E"/>
                </a:solidFill>
                <a:latin typeface="Consolas"/>
              </a:rPr>
              <a:t>whereSql</a:t>
            </a:r>
            <a:r>
              <a:rPr lang="en-US" sz="1200" dirty="0" err="1">
                <a:solidFill>
                  <a:srgbClr val="000000"/>
                </a:solidFill>
                <a:latin typeface="Consolas"/>
              </a:rPr>
              <a:t>.append</a:t>
            </a:r>
            <a:r>
              <a:rPr lang="en-US" sz="1200" dirty="0">
                <a:solidFill>
                  <a:srgbClr val="000000"/>
                </a:solidFill>
                <a:latin typeface="Consolas"/>
              </a:rPr>
              <a:t>(</a:t>
            </a:r>
            <a:r>
              <a:rPr lang="en-US" sz="1200" dirty="0">
                <a:solidFill>
                  <a:srgbClr val="2A00FF"/>
                </a:solidFill>
                <a:latin typeface="Consolas"/>
              </a:rPr>
              <a:t>" AND "</a:t>
            </a:r>
            <a:r>
              <a:rPr lang="en-US" sz="1200" dirty="0">
                <a:solidFill>
                  <a:srgbClr val="000000"/>
                </a:solidFill>
                <a:latin typeface="Consolas"/>
              </a:rPr>
              <a:t>);</a:t>
            </a:r>
          </a:p>
          <a:p>
            <a:r>
              <a:rPr lang="sr-Latn-RS" sz="1200" dirty="0">
                <a:solidFill>
                  <a:srgbClr val="6A3E3E"/>
                </a:solidFill>
                <a:latin typeface="Consolas"/>
              </a:rPr>
              <a:t>		</a:t>
            </a:r>
            <a:r>
              <a:rPr lang="en-US" sz="1200" dirty="0" err="1">
                <a:solidFill>
                  <a:srgbClr val="6A3E3E"/>
                </a:solidFill>
                <a:latin typeface="Consolas"/>
              </a:rPr>
              <a:t>whereSql</a:t>
            </a:r>
            <a:r>
              <a:rPr lang="en-US" sz="1200" dirty="0" err="1">
                <a:solidFill>
                  <a:srgbClr val="000000"/>
                </a:solidFill>
                <a:latin typeface="Consolas"/>
              </a:rPr>
              <a:t>.append</a:t>
            </a:r>
            <a:r>
              <a:rPr lang="en-US" sz="1200" dirty="0">
                <a:solidFill>
                  <a:srgbClr val="000000"/>
                </a:solidFill>
                <a:latin typeface="Consolas"/>
              </a:rPr>
              <a:t>(</a:t>
            </a:r>
            <a:r>
              <a:rPr lang="en-US" sz="1200" dirty="0">
                <a:solidFill>
                  <a:srgbClr val="2A00FF"/>
                </a:solidFill>
                <a:latin typeface="Consolas"/>
              </a:rPr>
              <a:t>"</a:t>
            </a:r>
            <a:r>
              <a:rPr lang="en-US" sz="1200" dirty="0" err="1">
                <a:solidFill>
                  <a:srgbClr val="2A00FF"/>
                </a:solidFill>
                <a:latin typeface="Consolas"/>
              </a:rPr>
              <a:t>f.trajanje</a:t>
            </a:r>
            <a:r>
              <a:rPr lang="en-US" sz="1200" dirty="0">
                <a:solidFill>
                  <a:srgbClr val="2A00FF"/>
                </a:solidFill>
                <a:latin typeface="Consolas"/>
              </a:rPr>
              <a:t> &gt;= ?"</a:t>
            </a:r>
            <a:r>
              <a:rPr lang="en-US" sz="1200" dirty="0">
                <a:solidFill>
                  <a:srgbClr val="000000"/>
                </a:solidFill>
                <a:latin typeface="Consolas"/>
              </a:rPr>
              <a:t>);</a:t>
            </a:r>
          </a:p>
          <a:p>
            <a:r>
              <a:rPr lang="sr-Latn-RS" sz="1200" dirty="0">
                <a:solidFill>
                  <a:srgbClr val="6A3E3E"/>
                </a:solidFill>
                <a:latin typeface="Consolas"/>
              </a:rPr>
              <a:t>		</a:t>
            </a:r>
            <a:r>
              <a:rPr lang="en-US" sz="1200" dirty="0" err="1">
                <a:solidFill>
                  <a:srgbClr val="6A3E3E"/>
                </a:solidFill>
                <a:latin typeface="Consolas"/>
              </a:rPr>
              <a:t>imaArgumenata</a:t>
            </a:r>
            <a:r>
              <a:rPr lang="en-US" sz="1200" dirty="0">
                <a:solidFill>
                  <a:srgbClr val="000000"/>
                </a:solidFill>
                <a:latin typeface="Consolas"/>
              </a:rPr>
              <a:t> = </a:t>
            </a:r>
            <a:r>
              <a:rPr lang="en-US" sz="1200" b="1" dirty="0">
                <a:solidFill>
                  <a:srgbClr val="7F0055"/>
                </a:solidFill>
                <a:latin typeface="Consolas"/>
              </a:rPr>
              <a:t>true</a:t>
            </a:r>
            <a:r>
              <a:rPr lang="en-US" sz="1200" b="1" dirty="0">
                <a:solidFill>
                  <a:srgbClr val="000000"/>
                </a:solidFill>
                <a:latin typeface="Consolas"/>
              </a:rPr>
              <a:t>;</a:t>
            </a:r>
          </a:p>
          <a:p>
            <a:r>
              <a:rPr lang="sr-Latn-RS" sz="1200" dirty="0">
                <a:solidFill>
                  <a:srgbClr val="6A3E3E"/>
                </a:solidFill>
                <a:latin typeface="Consolas"/>
              </a:rPr>
              <a:t>		</a:t>
            </a:r>
            <a:r>
              <a:rPr lang="en-US" sz="1200" dirty="0" err="1">
                <a:solidFill>
                  <a:srgbClr val="6A3E3E"/>
                </a:solidFill>
                <a:latin typeface="Consolas"/>
              </a:rPr>
              <a:t>listaArgumenata</a:t>
            </a:r>
            <a:r>
              <a:rPr lang="en-US" sz="1200" dirty="0" err="1">
                <a:solidFill>
                  <a:srgbClr val="000000"/>
                </a:solidFill>
                <a:latin typeface="Consolas"/>
              </a:rPr>
              <a:t>.add</a:t>
            </a:r>
            <a:r>
              <a:rPr lang="en-US" sz="1200" dirty="0">
                <a:solidFill>
                  <a:srgbClr val="000000"/>
                </a:solidFill>
                <a:latin typeface="Consolas"/>
              </a:rPr>
              <a:t>(</a:t>
            </a:r>
            <a:r>
              <a:rPr lang="en-US" sz="1200" dirty="0" err="1">
                <a:solidFill>
                  <a:srgbClr val="6A3E3E"/>
                </a:solidFill>
                <a:latin typeface="Consolas"/>
              </a:rPr>
              <a:t>trajanjeOd</a:t>
            </a:r>
            <a:r>
              <a:rPr lang="en-US" sz="1200" dirty="0">
                <a:solidFill>
                  <a:srgbClr val="000000"/>
                </a:solidFill>
                <a:latin typeface="Consolas"/>
              </a:rPr>
              <a:t>);</a:t>
            </a:r>
          </a:p>
          <a:p>
            <a:r>
              <a:rPr lang="sr-Latn-RS" sz="1200" dirty="0">
                <a:solidFill>
                  <a:srgbClr val="000000"/>
                </a:solidFill>
                <a:latin typeface="Consolas"/>
              </a:rPr>
              <a:t>	</a:t>
            </a:r>
            <a:r>
              <a:rPr lang="en-US" sz="1200" dirty="0">
                <a:solidFill>
                  <a:srgbClr val="000000"/>
                </a:solidFill>
                <a:latin typeface="Consolas"/>
              </a:rPr>
              <a:t>}</a:t>
            </a:r>
            <a:endParaRPr lang="sr-Latn-RS" sz="1200" dirty="0">
              <a:solidFill>
                <a:srgbClr val="000000"/>
              </a:solidFill>
              <a:latin typeface="Consolas"/>
            </a:endParaRPr>
          </a:p>
          <a:p>
            <a:r>
              <a:rPr lang="sr-Latn-RS" sz="1200" b="1" dirty="0">
                <a:solidFill>
                  <a:srgbClr val="7F0055"/>
                </a:solidFill>
                <a:latin typeface="Consolas"/>
              </a:rPr>
              <a:t>	</a:t>
            </a:r>
            <a:r>
              <a:rPr lang="en-US" sz="1200" b="1" dirty="0">
                <a:solidFill>
                  <a:srgbClr val="7F0055"/>
                </a:solidFill>
                <a:latin typeface="Consolas"/>
              </a:rPr>
              <a:t>if</a:t>
            </a:r>
            <a:r>
              <a:rPr lang="en-US" sz="1200" b="1" dirty="0">
                <a:solidFill>
                  <a:srgbClr val="000000"/>
                </a:solidFill>
                <a:latin typeface="Consolas"/>
              </a:rPr>
              <a:t>(</a:t>
            </a:r>
            <a:r>
              <a:rPr lang="en-US" sz="1200" b="1" dirty="0" err="1">
                <a:solidFill>
                  <a:srgbClr val="6A3E3E"/>
                </a:solidFill>
                <a:latin typeface="Consolas"/>
              </a:rPr>
              <a:t>trajanjeDo</a:t>
            </a:r>
            <a:r>
              <a:rPr lang="en-US" sz="1200" b="1" dirty="0">
                <a:solidFill>
                  <a:srgbClr val="000000"/>
                </a:solidFill>
                <a:latin typeface="Consolas"/>
              </a:rPr>
              <a:t>!=</a:t>
            </a:r>
            <a:r>
              <a:rPr lang="en-US" sz="1200" b="1" dirty="0">
                <a:solidFill>
                  <a:srgbClr val="7F0055"/>
                </a:solidFill>
                <a:latin typeface="Consolas"/>
              </a:rPr>
              <a:t>null</a:t>
            </a:r>
            <a:r>
              <a:rPr lang="en-US" sz="1200" b="1" dirty="0">
                <a:solidFill>
                  <a:srgbClr val="000000"/>
                </a:solidFill>
                <a:latin typeface="Consolas"/>
              </a:rPr>
              <a:t>) {</a:t>
            </a:r>
          </a:p>
          <a:p>
            <a:r>
              <a:rPr lang="sr-Latn-RS" sz="1200" b="1" dirty="0">
                <a:solidFill>
                  <a:srgbClr val="7F0055"/>
                </a:solidFill>
                <a:latin typeface="Consolas"/>
              </a:rPr>
              <a:t>		</a:t>
            </a:r>
            <a:r>
              <a:rPr lang="en-US" sz="1200" b="1" dirty="0">
                <a:solidFill>
                  <a:srgbClr val="7F0055"/>
                </a:solidFill>
                <a:latin typeface="Consolas"/>
              </a:rPr>
              <a:t>if</a:t>
            </a:r>
            <a:r>
              <a:rPr lang="en-US" sz="1200" b="1" dirty="0">
                <a:solidFill>
                  <a:srgbClr val="000000"/>
                </a:solidFill>
                <a:latin typeface="Consolas"/>
              </a:rPr>
              <a:t>(</a:t>
            </a:r>
            <a:r>
              <a:rPr lang="en-US" sz="1200" b="1" dirty="0" err="1">
                <a:solidFill>
                  <a:srgbClr val="6A3E3E"/>
                </a:solidFill>
                <a:latin typeface="Consolas"/>
              </a:rPr>
              <a:t>imaArgumenata</a:t>
            </a:r>
            <a:r>
              <a:rPr lang="en-US" sz="1200" b="1" dirty="0">
                <a:solidFill>
                  <a:srgbClr val="000000"/>
                </a:solidFill>
                <a:latin typeface="Consolas"/>
              </a:rPr>
              <a:t>)</a:t>
            </a:r>
          </a:p>
          <a:p>
            <a:r>
              <a:rPr lang="sr-Latn-RS" sz="1200" dirty="0">
                <a:solidFill>
                  <a:srgbClr val="6A3E3E"/>
                </a:solidFill>
                <a:latin typeface="Consolas"/>
              </a:rPr>
              <a:t>			</a:t>
            </a:r>
            <a:r>
              <a:rPr lang="en-US" sz="1200" dirty="0" err="1">
                <a:solidFill>
                  <a:srgbClr val="6A3E3E"/>
                </a:solidFill>
                <a:latin typeface="Consolas"/>
              </a:rPr>
              <a:t>whereSql</a:t>
            </a:r>
            <a:r>
              <a:rPr lang="en-US" sz="1200" dirty="0" err="1">
                <a:solidFill>
                  <a:srgbClr val="000000"/>
                </a:solidFill>
                <a:latin typeface="Consolas"/>
              </a:rPr>
              <a:t>.append</a:t>
            </a:r>
            <a:r>
              <a:rPr lang="en-US" sz="1200" dirty="0">
                <a:solidFill>
                  <a:srgbClr val="000000"/>
                </a:solidFill>
                <a:latin typeface="Consolas"/>
              </a:rPr>
              <a:t>(</a:t>
            </a:r>
            <a:r>
              <a:rPr lang="en-US" sz="1200" dirty="0">
                <a:solidFill>
                  <a:srgbClr val="2A00FF"/>
                </a:solidFill>
                <a:latin typeface="Consolas"/>
              </a:rPr>
              <a:t>" AND "</a:t>
            </a:r>
            <a:r>
              <a:rPr lang="en-US" sz="1200" dirty="0">
                <a:solidFill>
                  <a:srgbClr val="000000"/>
                </a:solidFill>
                <a:latin typeface="Consolas"/>
              </a:rPr>
              <a:t>);</a:t>
            </a:r>
          </a:p>
          <a:p>
            <a:r>
              <a:rPr lang="sr-Latn-RS" sz="1200" dirty="0">
                <a:solidFill>
                  <a:srgbClr val="6A3E3E"/>
                </a:solidFill>
                <a:latin typeface="Consolas"/>
              </a:rPr>
              <a:t>		</a:t>
            </a:r>
            <a:r>
              <a:rPr lang="en-US" sz="1200" dirty="0" err="1">
                <a:solidFill>
                  <a:srgbClr val="6A3E3E"/>
                </a:solidFill>
                <a:latin typeface="Consolas"/>
              </a:rPr>
              <a:t>whereSql</a:t>
            </a:r>
            <a:r>
              <a:rPr lang="en-US" sz="1200" dirty="0" err="1">
                <a:solidFill>
                  <a:srgbClr val="000000"/>
                </a:solidFill>
                <a:latin typeface="Consolas"/>
              </a:rPr>
              <a:t>.append</a:t>
            </a:r>
            <a:r>
              <a:rPr lang="en-US" sz="1200" dirty="0">
                <a:solidFill>
                  <a:srgbClr val="000000"/>
                </a:solidFill>
                <a:latin typeface="Consolas"/>
              </a:rPr>
              <a:t>(</a:t>
            </a:r>
            <a:r>
              <a:rPr lang="en-US" sz="1200" dirty="0">
                <a:solidFill>
                  <a:srgbClr val="2A00FF"/>
                </a:solidFill>
                <a:latin typeface="Consolas"/>
              </a:rPr>
              <a:t>"</a:t>
            </a:r>
            <a:r>
              <a:rPr lang="en-US" sz="1200" dirty="0" err="1">
                <a:solidFill>
                  <a:srgbClr val="2A00FF"/>
                </a:solidFill>
                <a:latin typeface="Consolas"/>
              </a:rPr>
              <a:t>f.trajanje</a:t>
            </a:r>
            <a:r>
              <a:rPr lang="en-US" sz="1200" dirty="0">
                <a:solidFill>
                  <a:srgbClr val="2A00FF"/>
                </a:solidFill>
                <a:latin typeface="Consolas"/>
              </a:rPr>
              <a:t> &lt;= ?"</a:t>
            </a:r>
            <a:r>
              <a:rPr lang="en-US" sz="1200" dirty="0">
                <a:solidFill>
                  <a:srgbClr val="000000"/>
                </a:solidFill>
                <a:latin typeface="Consolas"/>
              </a:rPr>
              <a:t>);</a:t>
            </a:r>
          </a:p>
          <a:p>
            <a:r>
              <a:rPr lang="sr-Latn-RS" sz="1200" dirty="0">
                <a:solidFill>
                  <a:srgbClr val="6A3E3E"/>
                </a:solidFill>
                <a:latin typeface="Consolas"/>
              </a:rPr>
              <a:t>		</a:t>
            </a:r>
            <a:r>
              <a:rPr lang="en-US" sz="1200" dirty="0" err="1">
                <a:solidFill>
                  <a:srgbClr val="6A3E3E"/>
                </a:solidFill>
                <a:latin typeface="Consolas"/>
              </a:rPr>
              <a:t>imaArgumenata</a:t>
            </a:r>
            <a:r>
              <a:rPr lang="en-US" sz="1200" dirty="0">
                <a:solidFill>
                  <a:srgbClr val="000000"/>
                </a:solidFill>
                <a:latin typeface="Consolas"/>
              </a:rPr>
              <a:t> = </a:t>
            </a:r>
            <a:r>
              <a:rPr lang="en-US" sz="1200" b="1" dirty="0">
                <a:solidFill>
                  <a:srgbClr val="7F0055"/>
                </a:solidFill>
                <a:latin typeface="Consolas"/>
              </a:rPr>
              <a:t>true</a:t>
            </a:r>
            <a:r>
              <a:rPr lang="en-US" sz="1200" b="1" dirty="0">
                <a:solidFill>
                  <a:srgbClr val="000000"/>
                </a:solidFill>
                <a:latin typeface="Consolas"/>
              </a:rPr>
              <a:t>;</a:t>
            </a:r>
          </a:p>
          <a:p>
            <a:r>
              <a:rPr lang="sr-Latn-RS" sz="1200" dirty="0">
                <a:solidFill>
                  <a:srgbClr val="6A3E3E"/>
                </a:solidFill>
                <a:latin typeface="Consolas"/>
              </a:rPr>
              <a:t>	</a:t>
            </a:r>
            <a:r>
              <a:rPr lang="en-US" sz="1200" dirty="0" err="1">
                <a:solidFill>
                  <a:srgbClr val="6A3E3E"/>
                </a:solidFill>
                <a:latin typeface="Consolas"/>
              </a:rPr>
              <a:t>listaArgumenata</a:t>
            </a:r>
            <a:r>
              <a:rPr lang="en-US" sz="1200" dirty="0" err="1">
                <a:solidFill>
                  <a:srgbClr val="000000"/>
                </a:solidFill>
                <a:latin typeface="Consolas"/>
              </a:rPr>
              <a:t>.add</a:t>
            </a:r>
            <a:r>
              <a:rPr lang="en-US" sz="1200" dirty="0">
                <a:solidFill>
                  <a:srgbClr val="000000"/>
                </a:solidFill>
                <a:latin typeface="Consolas"/>
              </a:rPr>
              <a:t>(</a:t>
            </a:r>
            <a:r>
              <a:rPr lang="en-US" sz="1200" dirty="0" err="1">
                <a:solidFill>
                  <a:srgbClr val="6A3E3E"/>
                </a:solidFill>
                <a:latin typeface="Consolas"/>
              </a:rPr>
              <a:t>trajanjeDo</a:t>
            </a:r>
            <a:r>
              <a:rPr lang="en-US" sz="1200" dirty="0">
                <a:solidFill>
                  <a:srgbClr val="000000"/>
                </a:solidFill>
                <a:latin typeface="Consolas"/>
              </a:rPr>
              <a:t>);</a:t>
            </a:r>
          </a:p>
          <a:p>
            <a:r>
              <a:rPr lang="sr-Latn-RS" sz="1200" dirty="0">
                <a:solidFill>
                  <a:srgbClr val="000000"/>
                </a:solidFill>
                <a:latin typeface="Consolas"/>
              </a:rPr>
              <a:t>	</a:t>
            </a:r>
            <a:r>
              <a:rPr lang="en-US" sz="1200" dirty="0">
                <a:solidFill>
                  <a:srgbClr val="000000"/>
                </a:solidFill>
                <a:latin typeface="Consolas"/>
              </a:rPr>
              <a:t>}</a:t>
            </a:r>
            <a:endParaRPr lang="sr-Latn-RS" sz="1200" dirty="0">
              <a:solidFill>
                <a:srgbClr val="000000"/>
              </a:solidFill>
              <a:latin typeface="Consolas"/>
            </a:endParaRPr>
          </a:p>
          <a:p>
            <a:r>
              <a:rPr lang="sr-Latn-RS" sz="1200" b="1" dirty="0">
                <a:solidFill>
                  <a:srgbClr val="7F0055"/>
                </a:solidFill>
                <a:latin typeface="Consolas"/>
              </a:rPr>
              <a:t> 	</a:t>
            </a:r>
            <a:r>
              <a:rPr lang="en-US" sz="1200" b="1" dirty="0">
                <a:solidFill>
                  <a:srgbClr val="7F0055"/>
                </a:solidFill>
                <a:latin typeface="Consolas"/>
              </a:rPr>
              <a:t>if</a:t>
            </a:r>
            <a:r>
              <a:rPr lang="en-US" sz="1200" b="1" dirty="0">
                <a:solidFill>
                  <a:srgbClr val="000000"/>
                </a:solidFill>
                <a:latin typeface="Consolas"/>
              </a:rPr>
              <a:t>(</a:t>
            </a:r>
            <a:r>
              <a:rPr lang="en-US" sz="1200" b="1" dirty="0" err="1">
                <a:solidFill>
                  <a:srgbClr val="6A3E3E"/>
                </a:solidFill>
                <a:latin typeface="Consolas"/>
              </a:rPr>
              <a:t>imaArgumenata</a:t>
            </a:r>
            <a:r>
              <a:rPr lang="en-US" sz="1200" b="1" dirty="0">
                <a:solidFill>
                  <a:srgbClr val="000000"/>
                </a:solidFill>
                <a:latin typeface="Consolas"/>
              </a:rPr>
              <a:t>)</a:t>
            </a:r>
          </a:p>
          <a:p>
            <a:r>
              <a:rPr lang="sr-Latn-RS" sz="1200" dirty="0">
                <a:solidFill>
                  <a:srgbClr val="6A3E3E"/>
                </a:solidFill>
                <a:latin typeface="Consolas"/>
              </a:rPr>
              <a:t>		</a:t>
            </a:r>
            <a:r>
              <a:rPr lang="en-US" sz="1200" dirty="0" err="1">
                <a:solidFill>
                  <a:srgbClr val="6A3E3E"/>
                </a:solidFill>
                <a:latin typeface="Consolas"/>
              </a:rPr>
              <a:t>sql</a:t>
            </a:r>
            <a:r>
              <a:rPr lang="en-US" sz="1200" dirty="0">
                <a:solidFill>
                  <a:srgbClr val="000000"/>
                </a:solidFill>
                <a:latin typeface="Consolas"/>
              </a:rPr>
              <a:t>=</a:t>
            </a:r>
            <a:r>
              <a:rPr lang="en-US" sz="1200" dirty="0" err="1">
                <a:solidFill>
                  <a:srgbClr val="6A3E3E"/>
                </a:solidFill>
                <a:latin typeface="Consolas"/>
              </a:rPr>
              <a:t>sql</a:t>
            </a:r>
            <a:r>
              <a:rPr lang="en-US" sz="1200" dirty="0">
                <a:solidFill>
                  <a:srgbClr val="000000"/>
                </a:solidFill>
                <a:latin typeface="Consolas"/>
              </a:rPr>
              <a:t> + </a:t>
            </a:r>
            <a:r>
              <a:rPr lang="en-US" sz="1200" dirty="0" err="1">
                <a:solidFill>
                  <a:srgbClr val="6A3E3E"/>
                </a:solidFill>
                <a:latin typeface="Consolas"/>
              </a:rPr>
              <a:t>whereSql</a:t>
            </a:r>
            <a:r>
              <a:rPr lang="en-US" sz="1200" dirty="0" err="1">
                <a:solidFill>
                  <a:srgbClr val="000000"/>
                </a:solidFill>
                <a:latin typeface="Consolas"/>
              </a:rPr>
              <a:t>.toString</a:t>
            </a:r>
            <a:r>
              <a:rPr lang="en-US" sz="1200" dirty="0">
                <a:solidFill>
                  <a:srgbClr val="000000"/>
                </a:solidFill>
                <a:latin typeface="Consolas"/>
              </a:rPr>
              <a:t>()+</a:t>
            </a:r>
            <a:r>
              <a:rPr lang="en-US" sz="1200" dirty="0">
                <a:solidFill>
                  <a:srgbClr val="2A00FF"/>
                </a:solidFill>
                <a:latin typeface="Consolas"/>
              </a:rPr>
              <a:t>" ORDER BY f.id"</a:t>
            </a:r>
            <a:r>
              <a:rPr lang="en-US" sz="1200" dirty="0">
                <a:solidFill>
                  <a:srgbClr val="000000"/>
                </a:solidFill>
                <a:latin typeface="Consolas"/>
              </a:rPr>
              <a:t>;</a:t>
            </a:r>
          </a:p>
          <a:p>
            <a:r>
              <a:rPr lang="sr-Latn-RS" sz="1200" b="1" dirty="0">
                <a:solidFill>
                  <a:srgbClr val="7F0055"/>
                </a:solidFill>
                <a:latin typeface="Consolas"/>
              </a:rPr>
              <a:t>	</a:t>
            </a:r>
            <a:r>
              <a:rPr lang="en-US" sz="1200" b="1" dirty="0">
                <a:solidFill>
                  <a:srgbClr val="7F0055"/>
                </a:solidFill>
                <a:latin typeface="Consolas"/>
              </a:rPr>
              <a:t>else</a:t>
            </a:r>
          </a:p>
          <a:p>
            <a:r>
              <a:rPr lang="sr-Latn-RS" sz="1200" dirty="0">
                <a:solidFill>
                  <a:srgbClr val="6A3E3E"/>
                </a:solidFill>
                <a:latin typeface="Consolas"/>
              </a:rPr>
              <a:t>		</a:t>
            </a:r>
            <a:r>
              <a:rPr lang="en-US" sz="1200" dirty="0" err="1">
                <a:solidFill>
                  <a:srgbClr val="6A3E3E"/>
                </a:solidFill>
                <a:latin typeface="Consolas"/>
              </a:rPr>
              <a:t>sql</a:t>
            </a:r>
            <a:r>
              <a:rPr lang="en-US" sz="1200" dirty="0">
                <a:solidFill>
                  <a:srgbClr val="000000"/>
                </a:solidFill>
                <a:latin typeface="Consolas"/>
              </a:rPr>
              <a:t>=</a:t>
            </a:r>
            <a:r>
              <a:rPr lang="en-US" sz="1200" dirty="0" err="1">
                <a:solidFill>
                  <a:srgbClr val="6A3E3E"/>
                </a:solidFill>
                <a:latin typeface="Consolas"/>
              </a:rPr>
              <a:t>sql</a:t>
            </a:r>
            <a:r>
              <a:rPr lang="en-US" sz="1200" dirty="0">
                <a:solidFill>
                  <a:srgbClr val="000000"/>
                </a:solidFill>
                <a:latin typeface="Consolas"/>
              </a:rPr>
              <a:t> + </a:t>
            </a:r>
            <a:r>
              <a:rPr lang="en-US" sz="1200" dirty="0">
                <a:solidFill>
                  <a:srgbClr val="2A00FF"/>
                </a:solidFill>
                <a:latin typeface="Consolas"/>
              </a:rPr>
              <a:t>" ORDER BY f.id"</a:t>
            </a:r>
            <a:r>
              <a:rPr lang="en-US" sz="1200" dirty="0">
                <a:solidFill>
                  <a:srgbClr val="000000"/>
                </a:solidFill>
                <a:latin typeface="Consolas"/>
              </a:rPr>
              <a:t>;</a:t>
            </a:r>
          </a:p>
        </p:txBody>
      </p:sp>
      <p:sp>
        <p:nvSpPr>
          <p:cNvPr id="2" name="Title 1"/>
          <p:cNvSpPr>
            <a:spLocks noGrp="1"/>
          </p:cNvSpPr>
          <p:nvPr>
            <p:ph type="title"/>
          </p:nvPr>
        </p:nvSpPr>
        <p:spPr>
          <a:xfrm>
            <a:off x="249383" y="272765"/>
            <a:ext cx="4675042" cy="595453"/>
          </a:xfrm>
          <a:solidFill>
            <a:schemeClr val="tx1">
              <a:lumMod val="65000"/>
              <a:lumOff val="35000"/>
            </a:schemeClr>
          </a:solidFill>
        </p:spPr>
        <p:txBody>
          <a:bodyPr>
            <a:noAutofit/>
          </a:bodyPr>
          <a:lstStyle/>
          <a:p>
            <a:r>
              <a:rPr lang="en-US" dirty="0" err="1">
                <a:solidFill>
                  <a:schemeClr val="bg1"/>
                </a:solidFill>
                <a:latin typeface="+mn-lt"/>
              </a:rPr>
              <a:t>Implementacija</a:t>
            </a:r>
            <a:endParaRPr lang="en-US" dirty="0">
              <a:solidFill>
                <a:schemeClr val="bg1"/>
              </a:solidFill>
              <a:latin typeface="+mn-lt"/>
            </a:endParaRPr>
          </a:p>
        </p:txBody>
      </p:sp>
      <p:sp>
        <p:nvSpPr>
          <p:cNvPr id="4" name="Title 1"/>
          <p:cNvSpPr txBox="1">
            <a:spLocks/>
          </p:cNvSpPr>
          <p:nvPr/>
        </p:nvSpPr>
        <p:spPr>
          <a:xfrm>
            <a:off x="249382" y="960577"/>
            <a:ext cx="4760767" cy="103014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latin typeface="+mn-lt"/>
              </a:rPr>
              <a:t>DAL</a:t>
            </a:r>
            <a:r>
              <a:rPr lang="sr-Latn-RS" sz="4000" dirty="0">
                <a:latin typeface="+mn-lt"/>
              </a:rPr>
              <a:t> (SELECT upiti</a:t>
            </a:r>
            <a:r>
              <a:rPr lang="en-US" sz="4000" dirty="0">
                <a:latin typeface="+mn-lt"/>
              </a:rPr>
              <a:t>, </a:t>
            </a:r>
            <a:r>
              <a:rPr lang="en-US" sz="4000" dirty="0" err="1">
                <a:latin typeface="+mn-lt"/>
              </a:rPr>
              <a:t>povezani</a:t>
            </a:r>
            <a:r>
              <a:rPr lang="en-US" sz="4000" dirty="0">
                <a:latin typeface="+mn-lt"/>
              </a:rPr>
              <a:t> </a:t>
            </a:r>
            <a:r>
              <a:rPr lang="en-US" sz="4000" dirty="0" err="1">
                <a:latin typeface="+mn-lt"/>
              </a:rPr>
              <a:t>entiteti</a:t>
            </a:r>
            <a:r>
              <a:rPr lang="sr-Latn-RS" sz="4000" dirty="0">
                <a:latin typeface="+mn-lt"/>
              </a:rPr>
              <a:t>)</a:t>
            </a:r>
            <a:endParaRPr lang="en-US" sz="4000" dirty="0">
              <a:latin typeface="+mn-lt"/>
            </a:endParaRPr>
          </a:p>
        </p:txBody>
      </p:sp>
      <p:sp>
        <p:nvSpPr>
          <p:cNvPr id="16" name="Content Placeholder 2"/>
          <p:cNvSpPr>
            <a:spLocks noGrp="1"/>
          </p:cNvSpPr>
          <p:nvPr>
            <p:ph idx="1"/>
          </p:nvPr>
        </p:nvSpPr>
        <p:spPr>
          <a:xfrm>
            <a:off x="249382" y="2083084"/>
            <a:ext cx="4675043" cy="4626475"/>
          </a:xfrm>
          <a:ln w="38100">
            <a:solidFill>
              <a:schemeClr val="tx1">
                <a:lumMod val="65000"/>
                <a:lumOff val="35000"/>
              </a:schemeClr>
            </a:solidFill>
            <a:prstDash val="solid"/>
            <a:round/>
          </a:ln>
        </p:spPr>
        <p:txBody>
          <a:bodyPr>
            <a:noAutofit/>
          </a:bodyPr>
          <a:lstStyle/>
          <a:p>
            <a:pPr>
              <a:buClr>
                <a:schemeClr val="tx1"/>
              </a:buClr>
            </a:pPr>
            <a:r>
              <a:rPr lang="en-US" sz="2400"/>
              <a:t>Drugi na</a:t>
            </a:r>
            <a:r>
              <a:rPr lang="sr-Latn-RS" sz="2400"/>
              <a:t>čin za dobijanje podataka o povezanim entitetima bio bi korišćenje </a:t>
            </a:r>
            <a:r>
              <a:rPr lang="sr-Latn-RS" sz="2400" i="1">
                <a:solidFill>
                  <a:srgbClr val="0878BE"/>
                </a:solidFill>
              </a:rPr>
              <a:t>RowMapper</a:t>
            </a:r>
            <a:r>
              <a:rPr lang="sr-Latn-RS" sz="2400"/>
              <a:t>.</a:t>
            </a:r>
          </a:p>
          <a:p>
            <a:pPr>
              <a:buClr>
                <a:schemeClr val="tx1"/>
              </a:buClr>
            </a:pPr>
            <a:r>
              <a:rPr lang="sr-Latn-RS" sz="2400"/>
              <a:t>U ovom slučaju potrebno je kreirati onliko </a:t>
            </a:r>
            <a:r>
              <a:rPr lang="sr-Latn-RS" sz="2400" i="1">
                <a:solidFill>
                  <a:srgbClr val="0878BE"/>
                </a:solidFill>
              </a:rPr>
              <a:t>RowMapper </a:t>
            </a:r>
            <a:r>
              <a:rPr lang="sr-Latn-RS" sz="2400"/>
              <a:t>implementacija za koliko se tabela pristupa (</a:t>
            </a:r>
            <a:r>
              <a:rPr lang="sr-Latn-RS" sz="2400">
                <a:solidFill>
                  <a:srgbClr val="FF0000"/>
                </a:solidFill>
                <a:latin typeface="Arial" pitchFamily="34" charset="0"/>
                <a:cs typeface="Arial" pitchFamily="34" charset="0"/>
              </a:rPr>
              <a:t>film</a:t>
            </a:r>
            <a:r>
              <a:rPr lang="sr-Latn-RS" sz="2400">
                <a:latin typeface="Arial" pitchFamily="34" charset="0"/>
                <a:cs typeface="Arial" pitchFamily="34" charset="0"/>
              </a:rPr>
              <a:t>, </a:t>
            </a:r>
            <a:r>
              <a:rPr lang="sr-Latn-RS" sz="2400">
                <a:solidFill>
                  <a:srgbClr val="FF0000"/>
                </a:solidFill>
                <a:latin typeface="Arial" pitchFamily="34" charset="0"/>
                <a:cs typeface="Arial" pitchFamily="34" charset="0"/>
              </a:rPr>
              <a:t>filmZanr</a:t>
            </a:r>
            <a:r>
              <a:rPr lang="sr-Latn-RS" sz="2400">
                <a:latin typeface="Arial" pitchFamily="34" charset="0"/>
                <a:cs typeface="Arial" pitchFamily="34" charset="0"/>
              </a:rPr>
              <a:t> i </a:t>
            </a:r>
            <a:r>
              <a:rPr lang="sr-Latn-RS" sz="2400">
                <a:solidFill>
                  <a:srgbClr val="FF0000"/>
                </a:solidFill>
                <a:latin typeface="Arial" pitchFamily="34" charset="0"/>
                <a:cs typeface="Arial" pitchFamily="34" charset="0"/>
              </a:rPr>
              <a:t>zanr</a:t>
            </a:r>
            <a:r>
              <a:rPr lang="sr-Latn-RS" sz="2400"/>
              <a:t>).</a:t>
            </a:r>
          </a:p>
          <a:p>
            <a:pPr>
              <a:buClr>
                <a:schemeClr val="tx1"/>
              </a:buClr>
            </a:pPr>
            <a:r>
              <a:rPr lang="sr-Latn-RS" sz="2400"/>
              <a:t>Kreiraće se </a:t>
            </a:r>
            <a:r>
              <a:rPr lang="sr-Latn-RS" sz="2400">
                <a:solidFill>
                  <a:srgbClr val="00B0F0"/>
                </a:solidFill>
              </a:rPr>
              <a:t>FilmRowMapper</a:t>
            </a:r>
            <a:r>
              <a:rPr lang="sr-Latn-RS" sz="2400"/>
              <a:t> za tebelu </a:t>
            </a:r>
            <a:r>
              <a:rPr lang="sr-Latn-RS" sz="2400">
                <a:solidFill>
                  <a:srgbClr val="FF0000"/>
                </a:solidFill>
              </a:rPr>
              <a:t>film</a:t>
            </a:r>
            <a:r>
              <a:rPr lang="sr-Latn-RS" sz="2400"/>
              <a:t>, </a:t>
            </a:r>
            <a:r>
              <a:rPr lang="sr-Latn-RS" sz="2400">
                <a:solidFill>
                  <a:srgbClr val="00B0F0"/>
                </a:solidFill>
              </a:rPr>
              <a:t>FilmZanrRowMapper</a:t>
            </a:r>
            <a:r>
              <a:rPr lang="sr-Latn-RS" sz="2400"/>
              <a:t> </a:t>
            </a:r>
            <a:r>
              <a:rPr lang="sr-Latn-RS" sz="2400">
                <a:solidFill>
                  <a:srgbClr val="00B0F0"/>
                </a:solidFill>
              </a:rPr>
              <a:t> </a:t>
            </a:r>
            <a:r>
              <a:rPr lang="sr-Latn-RS" sz="2400"/>
              <a:t>za tebelu </a:t>
            </a:r>
            <a:r>
              <a:rPr lang="sr-Latn-RS" sz="2400">
                <a:solidFill>
                  <a:srgbClr val="FF0000"/>
                </a:solidFill>
              </a:rPr>
              <a:t>filmZanr</a:t>
            </a:r>
            <a:r>
              <a:rPr lang="sr-Latn-RS" sz="2400"/>
              <a:t>. </a:t>
            </a:r>
          </a:p>
          <a:p>
            <a:pPr>
              <a:buClr>
                <a:schemeClr val="tx1"/>
              </a:buClr>
            </a:pPr>
            <a:r>
              <a:rPr lang="sr-Latn-RS" sz="2400"/>
              <a:t>Za tebelu </a:t>
            </a:r>
            <a:r>
              <a:rPr lang="sr-Latn-RS" sz="2400">
                <a:solidFill>
                  <a:srgbClr val="FF0000"/>
                </a:solidFill>
                <a:latin typeface="Arial" pitchFamily="34" charset="0"/>
                <a:cs typeface="Arial" pitchFamily="34" charset="0"/>
              </a:rPr>
              <a:t>zanr </a:t>
            </a:r>
            <a:r>
              <a:rPr lang="sr-Latn-RS" sz="2400"/>
              <a:t>već je kreiran rowmapper u ZanrDAOImpl kalsi.</a:t>
            </a:r>
          </a:p>
        </p:txBody>
      </p:sp>
      <p:cxnSp>
        <p:nvCxnSpPr>
          <p:cNvPr id="18" name="Straight Arrow Connector 17"/>
          <p:cNvCxnSpPr/>
          <p:nvPr/>
        </p:nvCxnSpPr>
        <p:spPr>
          <a:xfrm>
            <a:off x="5602309" y="6268887"/>
            <a:ext cx="0" cy="440672"/>
          </a:xfrm>
          <a:prstGeom prst="straightConnector1">
            <a:avLst/>
          </a:prstGeom>
          <a:ln w="50800">
            <a:solidFill>
              <a:srgbClr val="F16726"/>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025274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924425" y="25115"/>
            <a:ext cx="7343776" cy="6924973"/>
          </a:xfrm>
          <a:prstGeom prst="rect">
            <a:avLst/>
          </a:prstGeom>
        </p:spPr>
        <p:txBody>
          <a:bodyPr wrap="square">
            <a:spAutoFit/>
          </a:bodyPr>
          <a:lstStyle/>
          <a:p>
            <a:r>
              <a:rPr lang="sr-Latn-RS" sz="1200">
                <a:solidFill>
                  <a:srgbClr val="000000"/>
                </a:solidFill>
                <a:latin typeface="Consolas"/>
              </a:rPr>
              <a:t>	</a:t>
            </a:r>
            <a:r>
              <a:rPr lang="en-US" sz="1200">
                <a:solidFill>
                  <a:srgbClr val="000000"/>
                </a:solidFill>
                <a:latin typeface="Consolas"/>
              </a:rPr>
              <a:t>List&lt;Film&gt; </a:t>
            </a:r>
            <a:r>
              <a:rPr lang="en-US" sz="1200">
                <a:solidFill>
                  <a:srgbClr val="6A3E3E"/>
                </a:solidFill>
                <a:latin typeface="Consolas"/>
              </a:rPr>
              <a:t>filmovi</a:t>
            </a:r>
            <a:r>
              <a:rPr lang="en-US" sz="1200">
                <a:solidFill>
                  <a:srgbClr val="000000"/>
                </a:solidFill>
                <a:latin typeface="Consolas"/>
              </a:rPr>
              <a:t> = </a:t>
            </a:r>
            <a:r>
              <a:rPr lang="en-US" sz="1200">
                <a:solidFill>
                  <a:srgbClr val="0000C0"/>
                </a:solidFill>
                <a:latin typeface="Consolas"/>
              </a:rPr>
              <a:t>jdbcTemplate</a:t>
            </a:r>
            <a:r>
              <a:rPr lang="en-US" sz="1200">
                <a:solidFill>
                  <a:srgbClr val="000000"/>
                </a:solidFill>
                <a:latin typeface="Consolas"/>
              </a:rPr>
              <a:t>.query(</a:t>
            </a:r>
            <a:r>
              <a:rPr lang="en-US" sz="1200">
                <a:solidFill>
                  <a:srgbClr val="6A3E3E"/>
                </a:solidFill>
                <a:latin typeface="Consolas"/>
              </a:rPr>
              <a:t>sql</a:t>
            </a:r>
            <a:r>
              <a:rPr lang="en-US" sz="1200">
                <a:solidFill>
                  <a:srgbClr val="000000"/>
                </a:solidFill>
                <a:latin typeface="Consolas"/>
              </a:rPr>
              <a:t>, </a:t>
            </a:r>
            <a:r>
              <a:rPr lang="en-US" sz="1200">
                <a:solidFill>
                  <a:srgbClr val="6A3E3E"/>
                </a:solidFill>
                <a:latin typeface="Consolas"/>
              </a:rPr>
              <a:t>listaArgumenata</a:t>
            </a:r>
            <a:r>
              <a:rPr lang="en-US" sz="1200">
                <a:solidFill>
                  <a:srgbClr val="000000"/>
                </a:solidFill>
                <a:latin typeface="Consolas"/>
              </a:rPr>
              <a:t>.toArray(), </a:t>
            </a:r>
            <a:r>
              <a:rPr lang="en-US" sz="1200" b="1">
                <a:solidFill>
                  <a:srgbClr val="7F0055"/>
                </a:solidFill>
                <a:latin typeface="Consolas"/>
              </a:rPr>
              <a:t>new</a:t>
            </a:r>
            <a:r>
              <a:rPr lang="en-US" sz="1200" b="1">
                <a:solidFill>
                  <a:srgbClr val="000000"/>
                </a:solidFill>
                <a:latin typeface="Consolas"/>
              </a:rPr>
              <a:t> FilmRowMapper());</a:t>
            </a:r>
          </a:p>
          <a:p>
            <a:r>
              <a:rPr lang="sr-Latn-RS" sz="1200" b="1">
                <a:solidFill>
                  <a:srgbClr val="7F0055"/>
                </a:solidFill>
                <a:latin typeface="Consolas"/>
              </a:rPr>
              <a:t>	</a:t>
            </a:r>
            <a:r>
              <a:rPr lang="en-US" sz="1200" b="1">
                <a:solidFill>
                  <a:srgbClr val="7F0055"/>
                </a:solidFill>
                <a:latin typeface="Consolas"/>
              </a:rPr>
              <a:t>for</a:t>
            </a:r>
            <a:r>
              <a:rPr lang="en-US" sz="1200" b="1">
                <a:solidFill>
                  <a:srgbClr val="000000"/>
                </a:solidFill>
                <a:latin typeface="Consolas"/>
              </a:rPr>
              <a:t> (Film </a:t>
            </a:r>
            <a:r>
              <a:rPr lang="en-US" sz="1200" b="1">
                <a:solidFill>
                  <a:srgbClr val="6A3E3E"/>
                </a:solidFill>
                <a:latin typeface="Consolas"/>
              </a:rPr>
              <a:t>film</a:t>
            </a:r>
            <a:r>
              <a:rPr lang="en-US" sz="1200" b="1">
                <a:solidFill>
                  <a:srgbClr val="000000"/>
                </a:solidFill>
                <a:latin typeface="Consolas"/>
              </a:rPr>
              <a:t> : </a:t>
            </a:r>
            <a:r>
              <a:rPr lang="en-US" sz="1200" b="1">
                <a:solidFill>
                  <a:srgbClr val="6A3E3E"/>
                </a:solidFill>
                <a:latin typeface="Consolas"/>
              </a:rPr>
              <a:t>filmovi</a:t>
            </a:r>
            <a:r>
              <a:rPr lang="en-US" sz="1200" b="1">
                <a:solidFill>
                  <a:srgbClr val="000000"/>
                </a:solidFill>
                <a:latin typeface="Consolas"/>
              </a:rPr>
              <a:t>) {</a:t>
            </a:r>
            <a:endParaRPr lang="en-US" sz="1200">
              <a:latin typeface="Consolas"/>
            </a:endParaRPr>
          </a:p>
          <a:p>
            <a:r>
              <a:rPr lang="sr-Latn-RS" sz="1200">
                <a:solidFill>
                  <a:srgbClr val="6A3E3E"/>
                </a:solidFill>
                <a:latin typeface="Consolas"/>
              </a:rPr>
              <a:t>		</a:t>
            </a:r>
            <a:r>
              <a:rPr lang="en-US" sz="1200">
                <a:solidFill>
                  <a:srgbClr val="6A3E3E"/>
                </a:solidFill>
                <a:latin typeface="Consolas"/>
              </a:rPr>
              <a:t>film</a:t>
            </a:r>
            <a:r>
              <a:rPr lang="en-US" sz="1200">
                <a:solidFill>
                  <a:srgbClr val="000000"/>
                </a:solidFill>
                <a:latin typeface="Consolas"/>
              </a:rPr>
              <a:t>.setZanrovi(</a:t>
            </a:r>
            <a:r>
              <a:rPr lang="en-US" sz="1200">
                <a:solidFill>
                  <a:srgbClr val="FF0000"/>
                </a:solidFill>
                <a:latin typeface="Consolas"/>
              </a:rPr>
              <a:t>findFilmZanr</a:t>
            </a:r>
            <a:r>
              <a:rPr lang="en-US" sz="1200">
                <a:solidFill>
                  <a:srgbClr val="000000"/>
                </a:solidFill>
                <a:latin typeface="Consolas"/>
              </a:rPr>
              <a:t>(</a:t>
            </a:r>
            <a:r>
              <a:rPr lang="en-US" sz="1200">
                <a:solidFill>
                  <a:srgbClr val="6A3E3E"/>
                </a:solidFill>
                <a:latin typeface="Consolas"/>
              </a:rPr>
              <a:t>film</a:t>
            </a:r>
            <a:r>
              <a:rPr lang="en-US" sz="1200">
                <a:solidFill>
                  <a:srgbClr val="000000"/>
                </a:solidFill>
                <a:latin typeface="Consolas"/>
              </a:rPr>
              <a:t>.getId(), </a:t>
            </a:r>
            <a:r>
              <a:rPr lang="sr-Latn-RS" sz="1200" b="1">
                <a:solidFill>
                  <a:srgbClr val="7F0055"/>
                </a:solidFill>
                <a:latin typeface="Consolas"/>
              </a:rPr>
              <a:t>null</a:t>
            </a:r>
            <a:r>
              <a:rPr lang="en-US" sz="1200">
                <a:solidFill>
                  <a:srgbClr val="000000"/>
                </a:solidFill>
                <a:latin typeface="Consolas"/>
              </a:rPr>
              <a:t>));</a:t>
            </a:r>
          </a:p>
          <a:p>
            <a:r>
              <a:rPr lang="sr-Latn-RS" sz="1200">
                <a:solidFill>
                  <a:srgbClr val="000000"/>
                </a:solidFill>
                <a:latin typeface="Consolas"/>
              </a:rPr>
              <a:t>	</a:t>
            </a:r>
            <a:r>
              <a:rPr lang="en-US" sz="1200">
                <a:solidFill>
                  <a:srgbClr val="000000"/>
                </a:solidFill>
                <a:latin typeface="Consolas"/>
              </a:rPr>
              <a:t>}</a:t>
            </a:r>
            <a:endParaRPr lang="sr-Latn-RS" sz="1200">
              <a:solidFill>
                <a:srgbClr val="000000"/>
              </a:solidFill>
              <a:latin typeface="Consolas"/>
            </a:endParaRPr>
          </a:p>
          <a:p>
            <a:r>
              <a:rPr lang="sr-Latn-RS" sz="1200">
                <a:solidFill>
                  <a:srgbClr val="3F7F5F"/>
                </a:solidFill>
                <a:latin typeface="Consolas"/>
              </a:rPr>
              <a:t>	</a:t>
            </a:r>
            <a:r>
              <a:rPr lang="vi-VN" sz="1200">
                <a:solidFill>
                  <a:srgbClr val="3F7F5F"/>
                </a:solidFill>
                <a:latin typeface="Consolas"/>
              </a:rPr>
              <a:t>//ako se treži film sa određenim žanrom  </a:t>
            </a:r>
          </a:p>
          <a:p>
            <a:r>
              <a:rPr lang="sr-Latn-RS" sz="1200">
                <a:solidFill>
                  <a:srgbClr val="3F7F5F"/>
                </a:solidFill>
                <a:latin typeface="Consolas"/>
              </a:rPr>
              <a:t>	</a:t>
            </a:r>
            <a:r>
              <a:rPr lang="en-US" sz="1200">
                <a:solidFill>
                  <a:srgbClr val="3F7F5F"/>
                </a:solidFill>
                <a:latin typeface="Consolas"/>
              </a:rPr>
              <a:t>// tada se taj žanr mora nalaziti u listi žanrova od filma</a:t>
            </a:r>
            <a:endParaRPr lang="sr-Latn-RS" sz="1200">
              <a:solidFill>
                <a:srgbClr val="3F7F5F"/>
              </a:solidFill>
              <a:latin typeface="Consolas"/>
            </a:endParaRPr>
          </a:p>
          <a:p>
            <a:r>
              <a:rPr lang="sr-Latn-RS" sz="1200" b="1">
                <a:solidFill>
                  <a:srgbClr val="3F7F5F"/>
                </a:solidFill>
                <a:latin typeface="Consolas"/>
              </a:rPr>
              <a:t>	</a:t>
            </a:r>
            <a:r>
              <a:rPr lang="en-US" sz="1200" b="1">
                <a:solidFill>
                  <a:srgbClr val="7F0055"/>
                </a:solidFill>
                <a:latin typeface="Consolas"/>
              </a:rPr>
              <a:t>if</a:t>
            </a:r>
            <a:r>
              <a:rPr lang="en-US" sz="1200" b="1">
                <a:solidFill>
                  <a:srgbClr val="000000"/>
                </a:solidFill>
                <a:latin typeface="Consolas"/>
              </a:rPr>
              <a:t>(</a:t>
            </a:r>
            <a:r>
              <a:rPr lang="en-US" sz="1200" b="1">
                <a:solidFill>
                  <a:srgbClr val="6A3E3E"/>
                </a:solidFill>
                <a:latin typeface="Consolas"/>
              </a:rPr>
              <a:t>zanrId</a:t>
            </a:r>
            <a:r>
              <a:rPr lang="en-US" sz="1200" b="1">
                <a:solidFill>
                  <a:srgbClr val="000000"/>
                </a:solidFill>
                <a:latin typeface="Consolas"/>
              </a:rPr>
              <a:t>!=</a:t>
            </a:r>
            <a:r>
              <a:rPr lang="en-US" sz="1200" b="1">
                <a:solidFill>
                  <a:srgbClr val="7F0055"/>
                </a:solidFill>
                <a:latin typeface="Consolas"/>
              </a:rPr>
              <a:t>null</a:t>
            </a:r>
            <a:r>
              <a:rPr lang="en-US" sz="1200" b="1">
                <a:solidFill>
                  <a:srgbClr val="000000"/>
                </a:solidFill>
                <a:latin typeface="Consolas"/>
              </a:rPr>
              <a:t>)</a:t>
            </a:r>
          </a:p>
          <a:p>
            <a:r>
              <a:rPr lang="sr-Latn-RS" sz="1200" b="1">
                <a:solidFill>
                  <a:srgbClr val="7F0055"/>
                </a:solidFill>
                <a:latin typeface="Consolas"/>
              </a:rPr>
              <a:t>		</a:t>
            </a:r>
            <a:r>
              <a:rPr lang="en-US" sz="1200" b="1">
                <a:solidFill>
                  <a:srgbClr val="7F0055"/>
                </a:solidFill>
                <a:latin typeface="Consolas"/>
              </a:rPr>
              <a:t>for</a:t>
            </a:r>
            <a:r>
              <a:rPr lang="en-US" sz="1200" b="1">
                <a:solidFill>
                  <a:srgbClr val="000000"/>
                </a:solidFill>
                <a:latin typeface="Consolas"/>
              </a:rPr>
              <a:t> (Iterator </a:t>
            </a:r>
            <a:r>
              <a:rPr lang="en-US" sz="1200" b="1">
                <a:solidFill>
                  <a:srgbClr val="6A3E3E"/>
                </a:solidFill>
                <a:latin typeface="Consolas"/>
              </a:rPr>
              <a:t>iterator</a:t>
            </a:r>
            <a:r>
              <a:rPr lang="en-US" sz="1200" b="1">
                <a:solidFill>
                  <a:srgbClr val="000000"/>
                </a:solidFill>
                <a:latin typeface="Consolas"/>
              </a:rPr>
              <a:t> = </a:t>
            </a:r>
            <a:r>
              <a:rPr lang="en-US" sz="1200" b="1">
                <a:solidFill>
                  <a:srgbClr val="6A3E3E"/>
                </a:solidFill>
                <a:latin typeface="Consolas"/>
              </a:rPr>
              <a:t>filmovi</a:t>
            </a:r>
            <a:r>
              <a:rPr lang="en-US" sz="1200" b="1">
                <a:solidFill>
                  <a:srgbClr val="000000"/>
                </a:solidFill>
                <a:latin typeface="Consolas"/>
              </a:rPr>
              <a:t>.iterator(); </a:t>
            </a:r>
            <a:r>
              <a:rPr lang="sr-Latn-RS" sz="1200" b="1">
                <a:solidFill>
                  <a:srgbClr val="000000"/>
                </a:solidFill>
                <a:latin typeface="Consolas"/>
              </a:rPr>
              <a:t>						</a:t>
            </a:r>
            <a:r>
              <a:rPr lang="en-US" sz="1200" b="1">
                <a:solidFill>
                  <a:srgbClr val="6A3E3E"/>
                </a:solidFill>
                <a:latin typeface="Consolas"/>
              </a:rPr>
              <a:t>iterator</a:t>
            </a:r>
            <a:r>
              <a:rPr lang="en-US" sz="1200" b="1">
                <a:solidFill>
                  <a:srgbClr val="000000"/>
                </a:solidFill>
                <a:latin typeface="Consolas"/>
              </a:rPr>
              <a:t>.hasNext();) {</a:t>
            </a:r>
          </a:p>
          <a:p>
            <a:r>
              <a:rPr lang="sr-Latn-RS" sz="1200">
                <a:solidFill>
                  <a:srgbClr val="000000"/>
                </a:solidFill>
                <a:latin typeface="Consolas"/>
              </a:rPr>
              <a:t>			</a:t>
            </a:r>
            <a:r>
              <a:rPr lang="en-US" sz="1200">
                <a:solidFill>
                  <a:srgbClr val="000000"/>
                </a:solidFill>
                <a:latin typeface="Consolas"/>
              </a:rPr>
              <a:t>Film </a:t>
            </a:r>
            <a:r>
              <a:rPr lang="en-US" sz="1200">
                <a:solidFill>
                  <a:srgbClr val="6A3E3E"/>
                </a:solidFill>
                <a:latin typeface="Consolas"/>
              </a:rPr>
              <a:t>film</a:t>
            </a:r>
            <a:r>
              <a:rPr lang="en-US" sz="1200">
                <a:solidFill>
                  <a:srgbClr val="000000"/>
                </a:solidFill>
                <a:latin typeface="Consolas"/>
              </a:rPr>
              <a:t> = (Film) </a:t>
            </a:r>
            <a:r>
              <a:rPr lang="en-US" sz="1200">
                <a:solidFill>
                  <a:srgbClr val="6A3E3E"/>
                </a:solidFill>
                <a:latin typeface="Consolas"/>
              </a:rPr>
              <a:t>iterator</a:t>
            </a:r>
            <a:r>
              <a:rPr lang="en-US" sz="1200">
                <a:solidFill>
                  <a:srgbClr val="000000"/>
                </a:solidFill>
                <a:latin typeface="Consolas"/>
              </a:rPr>
              <a:t>.next();</a:t>
            </a:r>
          </a:p>
          <a:p>
            <a:r>
              <a:rPr lang="sr-Latn-RS" sz="1200" b="1">
                <a:solidFill>
                  <a:srgbClr val="7F0055"/>
                </a:solidFill>
                <a:latin typeface="Consolas"/>
              </a:rPr>
              <a:t>			</a:t>
            </a:r>
            <a:r>
              <a:rPr lang="en-US" sz="1200" b="1">
                <a:solidFill>
                  <a:srgbClr val="7F0055"/>
                </a:solidFill>
                <a:latin typeface="Consolas"/>
              </a:rPr>
              <a:t>boolean</a:t>
            </a:r>
            <a:r>
              <a:rPr lang="en-US" sz="1200" b="1">
                <a:solidFill>
                  <a:srgbClr val="000000"/>
                </a:solidFill>
                <a:latin typeface="Consolas"/>
              </a:rPr>
              <a:t> </a:t>
            </a:r>
            <a:r>
              <a:rPr lang="en-US" sz="1200" b="1">
                <a:solidFill>
                  <a:srgbClr val="6A3E3E"/>
                </a:solidFill>
                <a:latin typeface="Consolas"/>
              </a:rPr>
              <a:t>zaBrisanje</a:t>
            </a:r>
            <a:r>
              <a:rPr lang="en-US" sz="1200" b="1">
                <a:solidFill>
                  <a:srgbClr val="000000"/>
                </a:solidFill>
                <a:latin typeface="Consolas"/>
              </a:rPr>
              <a:t> = </a:t>
            </a:r>
            <a:r>
              <a:rPr lang="en-US" sz="1200" b="1">
                <a:solidFill>
                  <a:srgbClr val="7F0055"/>
                </a:solidFill>
                <a:latin typeface="Consolas"/>
              </a:rPr>
              <a:t>true</a:t>
            </a:r>
            <a:r>
              <a:rPr lang="en-US" sz="1200" b="1">
                <a:solidFill>
                  <a:srgbClr val="000000"/>
                </a:solidFill>
                <a:latin typeface="Consolas"/>
              </a:rPr>
              <a:t>;</a:t>
            </a:r>
          </a:p>
          <a:p>
            <a:r>
              <a:rPr lang="sr-Latn-RS" sz="1200" b="1">
                <a:solidFill>
                  <a:srgbClr val="7F0055"/>
                </a:solidFill>
                <a:latin typeface="Consolas"/>
              </a:rPr>
              <a:t>			</a:t>
            </a:r>
            <a:r>
              <a:rPr lang="en-US" sz="1200" b="1">
                <a:solidFill>
                  <a:srgbClr val="7F0055"/>
                </a:solidFill>
                <a:latin typeface="Consolas"/>
              </a:rPr>
              <a:t>for</a:t>
            </a:r>
            <a:r>
              <a:rPr lang="en-US" sz="1200" b="1">
                <a:solidFill>
                  <a:srgbClr val="000000"/>
                </a:solidFill>
                <a:latin typeface="Consolas"/>
              </a:rPr>
              <a:t> (Zanr </a:t>
            </a:r>
            <a:r>
              <a:rPr lang="en-US" sz="1200" b="1">
                <a:solidFill>
                  <a:srgbClr val="6A3E3E"/>
                </a:solidFill>
                <a:latin typeface="Consolas"/>
              </a:rPr>
              <a:t>zanr</a:t>
            </a:r>
            <a:r>
              <a:rPr lang="en-US" sz="1200" b="1">
                <a:solidFill>
                  <a:srgbClr val="000000"/>
                </a:solidFill>
                <a:latin typeface="Consolas"/>
              </a:rPr>
              <a:t> : </a:t>
            </a:r>
            <a:r>
              <a:rPr lang="en-US" sz="1200" b="1">
                <a:solidFill>
                  <a:srgbClr val="6A3E3E"/>
                </a:solidFill>
                <a:latin typeface="Consolas"/>
              </a:rPr>
              <a:t>film</a:t>
            </a:r>
            <a:r>
              <a:rPr lang="en-US" sz="1200" b="1">
                <a:solidFill>
                  <a:srgbClr val="000000"/>
                </a:solidFill>
                <a:latin typeface="Consolas"/>
              </a:rPr>
              <a:t>.getZanrovi()) {</a:t>
            </a:r>
          </a:p>
          <a:p>
            <a:r>
              <a:rPr lang="sr-Latn-RS" sz="1200" b="1">
                <a:solidFill>
                  <a:srgbClr val="7F0055"/>
                </a:solidFill>
                <a:latin typeface="Consolas"/>
              </a:rPr>
              <a:t>				</a:t>
            </a:r>
            <a:r>
              <a:rPr lang="en-US" sz="1200" b="1">
                <a:solidFill>
                  <a:srgbClr val="7F0055"/>
                </a:solidFill>
                <a:latin typeface="Consolas"/>
              </a:rPr>
              <a:t>if</a:t>
            </a:r>
            <a:r>
              <a:rPr lang="en-US" sz="1200" b="1">
                <a:solidFill>
                  <a:srgbClr val="000000"/>
                </a:solidFill>
                <a:latin typeface="Consolas"/>
              </a:rPr>
              <a:t>(</a:t>
            </a:r>
            <a:r>
              <a:rPr lang="en-US" sz="1200" b="1">
                <a:solidFill>
                  <a:srgbClr val="6A3E3E"/>
                </a:solidFill>
                <a:latin typeface="Consolas"/>
              </a:rPr>
              <a:t>zanr</a:t>
            </a:r>
            <a:r>
              <a:rPr lang="en-US" sz="1200" b="1">
                <a:solidFill>
                  <a:srgbClr val="000000"/>
                </a:solidFill>
                <a:latin typeface="Consolas"/>
              </a:rPr>
              <a:t>.getId() == </a:t>
            </a:r>
            <a:r>
              <a:rPr lang="en-US" sz="1200" b="1">
                <a:solidFill>
                  <a:srgbClr val="6A3E3E"/>
                </a:solidFill>
                <a:latin typeface="Consolas"/>
              </a:rPr>
              <a:t>zanrId</a:t>
            </a:r>
            <a:r>
              <a:rPr lang="en-US" sz="1200" b="1">
                <a:solidFill>
                  <a:srgbClr val="000000"/>
                </a:solidFill>
                <a:latin typeface="Consolas"/>
              </a:rPr>
              <a:t>) {</a:t>
            </a:r>
          </a:p>
          <a:p>
            <a:r>
              <a:rPr lang="sr-Latn-RS" sz="1200">
                <a:solidFill>
                  <a:srgbClr val="6A3E3E"/>
                </a:solidFill>
                <a:latin typeface="Consolas"/>
              </a:rPr>
              <a:t>					</a:t>
            </a:r>
            <a:r>
              <a:rPr lang="en-US" sz="1200">
                <a:solidFill>
                  <a:srgbClr val="6A3E3E"/>
                </a:solidFill>
                <a:latin typeface="Consolas"/>
              </a:rPr>
              <a:t>zaBrisanje</a:t>
            </a:r>
            <a:r>
              <a:rPr lang="en-US" sz="1200">
                <a:solidFill>
                  <a:srgbClr val="000000"/>
                </a:solidFill>
                <a:latin typeface="Consolas"/>
              </a:rPr>
              <a:t> = </a:t>
            </a:r>
            <a:r>
              <a:rPr lang="en-US" sz="1200" b="1">
                <a:solidFill>
                  <a:srgbClr val="7F0055"/>
                </a:solidFill>
                <a:latin typeface="Consolas"/>
              </a:rPr>
              <a:t>false</a:t>
            </a:r>
            <a:r>
              <a:rPr lang="en-US" sz="1200" b="1">
                <a:solidFill>
                  <a:srgbClr val="000000"/>
                </a:solidFill>
                <a:latin typeface="Consolas"/>
              </a:rPr>
              <a:t>;</a:t>
            </a:r>
          </a:p>
          <a:p>
            <a:r>
              <a:rPr lang="sr-Latn-RS" sz="1200" b="1">
                <a:solidFill>
                  <a:srgbClr val="000000"/>
                </a:solidFill>
                <a:latin typeface="Consolas"/>
              </a:rPr>
              <a:t>					</a:t>
            </a:r>
            <a:r>
              <a:rPr lang="en-US" sz="1200" b="1">
                <a:solidFill>
                  <a:srgbClr val="000000"/>
                </a:solidFill>
                <a:latin typeface="Consolas"/>
              </a:rPr>
              <a:t>break;</a:t>
            </a:r>
          </a:p>
          <a:p>
            <a:r>
              <a:rPr lang="sr-Latn-RS" sz="1200">
                <a:solidFill>
                  <a:srgbClr val="000000"/>
                </a:solidFill>
                <a:latin typeface="Consolas"/>
              </a:rPr>
              <a:t>				</a:t>
            </a:r>
            <a:r>
              <a:rPr lang="en-US" sz="1200">
                <a:solidFill>
                  <a:srgbClr val="000000"/>
                </a:solidFill>
                <a:latin typeface="Consolas"/>
              </a:rPr>
              <a:t>}</a:t>
            </a:r>
          </a:p>
          <a:p>
            <a:r>
              <a:rPr lang="sr-Latn-RS" sz="1200">
                <a:solidFill>
                  <a:srgbClr val="000000"/>
                </a:solidFill>
                <a:latin typeface="Consolas"/>
              </a:rPr>
              <a:t>			</a:t>
            </a:r>
            <a:r>
              <a:rPr lang="en-US" sz="1200">
                <a:solidFill>
                  <a:srgbClr val="000000"/>
                </a:solidFill>
                <a:latin typeface="Consolas"/>
              </a:rPr>
              <a:t>}</a:t>
            </a:r>
          </a:p>
          <a:p>
            <a:r>
              <a:rPr lang="sr-Latn-RS" sz="1200" b="1">
                <a:solidFill>
                  <a:srgbClr val="7F0055"/>
                </a:solidFill>
                <a:latin typeface="Consolas"/>
              </a:rPr>
              <a:t>			</a:t>
            </a:r>
            <a:r>
              <a:rPr lang="en-US" sz="1200" b="1">
                <a:solidFill>
                  <a:srgbClr val="7F0055"/>
                </a:solidFill>
                <a:latin typeface="Consolas"/>
              </a:rPr>
              <a:t>if</a:t>
            </a:r>
            <a:r>
              <a:rPr lang="en-US" sz="1200" b="1">
                <a:solidFill>
                  <a:srgbClr val="000000"/>
                </a:solidFill>
                <a:latin typeface="Consolas"/>
              </a:rPr>
              <a:t>(</a:t>
            </a:r>
            <a:r>
              <a:rPr lang="en-US" sz="1200" b="1">
                <a:solidFill>
                  <a:srgbClr val="6A3E3E"/>
                </a:solidFill>
                <a:latin typeface="Consolas"/>
              </a:rPr>
              <a:t>zaBrisanje</a:t>
            </a:r>
            <a:r>
              <a:rPr lang="en-US" sz="1200" b="1">
                <a:solidFill>
                  <a:srgbClr val="000000"/>
                </a:solidFill>
                <a:latin typeface="Consolas"/>
              </a:rPr>
              <a:t>)</a:t>
            </a:r>
          </a:p>
          <a:p>
            <a:r>
              <a:rPr lang="sr-Latn-RS" sz="1200">
                <a:solidFill>
                  <a:srgbClr val="6A3E3E"/>
                </a:solidFill>
                <a:latin typeface="Consolas"/>
              </a:rPr>
              <a:t>				</a:t>
            </a:r>
            <a:r>
              <a:rPr lang="en-US" sz="1200">
                <a:solidFill>
                  <a:srgbClr val="6A3E3E"/>
                </a:solidFill>
                <a:latin typeface="Consolas"/>
              </a:rPr>
              <a:t>iterator</a:t>
            </a:r>
            <a:r>
              <a:rPr lang="en-US" sz="1200">
                <a:solidFill>
                  <a:srgbClr val="000000"/>
                </a:solidFill>
                <a:latin typeface="Consolas"/>
              </a:rPr>
              <a:t>.remove();</a:t>
            </a:r>
          </a:p>
          <a:p>
            <a:r>
              <a:rPr lang="sr-Latn-RS" sz="1200">
                <a:solidFill>
                  <a:srgbClr val="000000"/>
                </a:solidFill>
                <a:latin typeface="Consolas"/>
              </a:rPr>
              <a:t>		</a:t>
            </a:r>
            <a:r>
              <a:rPr lang="en-US" sz="1200">
                <a:solidFill>
                  <a:srgbClr val="000000"/>
                </a:solidFill>
                <a:latin typeface="Consolas"/>
              </a:rPr>
              <a:t>}</a:t>
            </a:r>
            <a:endParaRPr lang="sr-Latn-RS" sz="1200">
              <a:solidFill>
                <a:srgbClr val="000000"/>
              </a:solidFill>
              <a:latin typeface="Consolas"/>
            </a:endParaRPr>
          </a:p>
          <a:p>
            <a:r>
              <a:rPr lang="sr-Latn-RS" sz="1200">
                <a:solidFill>
                  <a:srgbClr val="000000"/>
                </a:solidFill>
                <a:latin typeface="Consolas"/>
              </a:rPr>
              <a:t>	</a:t>
            </a:r>
            <a:r>
              <a:rPr lang="en-US" sz="1200">
                <a:solidFill>
                  <a:srgbClr val="000000"/>
                </a:solidFill>
                <a:latin typeface="Consolas"/>
              </a:rPr>
              <a:t>}</a:t>
            </a:r>
          </a:p>
          <a:p>
            <a:r>
              <a:rPr lang="sr-Latn-RS" sz="1200" b="1">
                <a:solidFill>
                  <a:srgbClr val="7F0055"/>
                </a:solidFill>
                <a:latin typeface="Consolas"/>
              </a:rPr>
              <a:t>	</a:t>
            </a:r>
            <a:r>
              <a:rPr lang="en-US" sz="1200" b="1">
                <a:solidFill>
                  <a:srgbClr val="7F0055"/>
                </a:solidFill>
                <a:latin typeface="Consolas"/>
              </a:rPr>
              <a:t>return</a:t>
            </a:r>
            <a:r>
              <a:rPr lang="en-US" sz="1200" b="1">
                <a:solidFill>
                  <a:srgbClr val="000000"/>
                </a:solidFill>
                <a:latin typeface="Consolas"/>
              </a:rPr>
              <a:t> </a:t>
            </a:r>
            <a:r>
              <a:rPr lang="en-US" sz="1200" b="1">
                <a:solidFill>
                  <a:srgbClr val="6A3E3E"/>
                </a:solidFill>
                <a:latin typeface="Consolas"/>
              </a:rPr>
              <a:t>filmovi</a:t>
            </a:r>
            <a:r>
              <a:rPr lang="en-US" sz="1200" b="1">
                <a:solidFill>
                  <a:srgbClr val="000000"/>
                </a:solidFill>
                <a:latin typeface="Consolas"/>
              </a:rPr>
              <a:t>;</a:t>
            </a:r>
          </a:p>
          <a:p>
            <a:r>
              <a:rPr lang="en-US" sz="1200">
                <a:solidFill>
                  <a:srgbClr val="000000"/>
                </a:solidFill>
                <a:latin typeface="Consolas"/>
              </a:rPr>
              <a:t>}</a:t>
            </a:r>
            <a:endParaRPr lang="sr-Latn-RS" sz="1200">
              <a:solidFill>
                <a:srgbClr val="000000"/>
              </a:solidFill>
              <a:latin typeface="Consolas"/>
              <a:cs typeface="Arial" pitchFamily="34" charset="0"/>
            </a:endParaRPr>
          </a:p>
          <a:p>
            <a:r>
              <a:rPr lang="en-US" sz="1200" b="1">
                <a:solidFill>
                  <a:srgbClr val="7F0055"/>
                </a:solidFill>
                <a:latin typeface="Consolas"/>
              </a:rPr>
              <a:t>private</a:t>
            </a:r>
            <a:r>
              <a:rPr lang="en-US" sz="1200" b="1">
                <a:solidFill>
                  <a:srgbClr val="000000"/>
                </a:solidFill>
                <a:latin typeface="Consolas"/>
              </a:rPr>
              <a:t> </a:t>
            </a:r>
            <a:r>
              <a:rPr lang="en-US" sz="1200" b="1">
                <a:solidFill>
                  <a:srgbClr val="7F0055"/>
                </a:solidFill>
                <a:latin typeface="Consolas"/>
              </a:rPr>
              <a:t>class</a:t>
            </a:r>
            <a:r>
              <a:rPr lang="en-US" sz="1200" b="1">
                <a:solidFill>
                  <a:srgbClr val="000000"/>
                </a:solidFill>
                <a:latin typeface="Consolas"/>
              </a:rPr>
              <a:t> FilmRowMapper </a:t>
            </a:r>
            <a:r>
              <a:rPr lang="en-US" sz="1200" b="1">
                <a:solidFill>
                  <a:srgbClr val="7F0055"/>
                </a:solidFill>
                <a:latin typeface="Consolas"/>
              </a:rPr>
              <a:t>implements</a:t>
            </a:r>
            <a:r>
              <a:rPr lang="en-US" sz="1200" b="1">
                <a:solidFill>
                  <a:srgbClr val="000000"/>
                </a:solidFill>
                <a:latin typeface="Consolas"/>
              </a:rPr>
              <a:t> RowMapper&lt;Film&gt; {</a:t>
            </a:r>
          </a:p>
          <a:p>
            <a:endParaRPr lang="sr-Latn-RS" sz="1200">
              <a:solidFill>
                <a:srgbClr val="000000"/>
              </a:solidFill>
              <a:latin typeface="Consolas"/>
              <a:cs typeface="Arial" pitchFamily="34" charset="0"/>
            </a:endParaRPr>
          </a:p>
          <a:p>
            <a:pPr lvl="1"/>
            <a:r>
              <a:rPr lang="en-US" sz="1200">
                <a:solidFill>
                  <a:srgbClr val="646464"/>
                </a:solidFill>
                <a:latin typeface="Consolas"/>
              </a:rPr>
              <a:t>@Override</a:t>
            </a:r>
          </a:p>
          <a:p>
            <a:pPr lvl="1"/>
            <a:r>
              <a:rPr lang="en-US" sz="1200" b="1">
                <a:solidFill>
                  <a:srgbClr val="7F0055"/>
                </a:solidFill>
                <a:latin typeface="Consolas"/>
              </a:rPr>
              <a:t>public</a:t>
            </a:r>
            <a:r>
              <a:rPr lang="en-US" sz="1200" b="1">
                <a:solidFill>
                  <a:srgbClr val="000000"/>
                </a:solidFill>
                <a:latin typeface="Consolas"/>
              </a:rPr>
              <a:t> Film mapRow(ResultSet </a:t>
            </a:r>
            <a:r>
              <a:rPr lang="en-US" sz="1200" b="1">
                <a:solidFill>
                  <a:srgbClr val="6A3E3E"/>
                </a:solidFill>
                <a:latin typeface="Consolas"/>
              </a:rPr>
              <a:t>rs</a:t>
            </a:r>
            <a:r>
              <a:rPr lang="en-US" sz="1200" b="1">
                <a:solidFill>
                  <a:srgbClr val="000000"/>
                </a:solidFill>
                <a:latin typeface="Consolas"/>
              </a:rPr>
              <a:t>, </a:t>
            </a:r>
            <a:r>
              <a:rPr lang="en-US" sz="1200" b="1">
                <a:solidFill>
                  <a:srgbClr val="7F0055"/>
                </a:solidFill>
                <a:latin typeface="Consolas"/>
              </a:rPr>
              <a:t>int</a:t>
            </a:r>
            <a:r>
              <a:rPr lang="en-US" sz="1200" b="1">
                <a:solidFill>
                  <a:srgbClr val="000000"/>
                </a:solidFill>
                <a:latin typeface="Consolas"/>
              </a:rPr>
              <a:t> </a:t>
            </a:r>
            <a:r>
              <a:rPr lang="en-US" sz="1200" b="1">
                <a:solidFill>
                  <a:srgbClr val="6A3E3E"/>
                </a:solidFill>
                <a:latin typeface="Consolas"/>
              </a:rPr>
              <a:t>rowNum</a:t>
            </a:r>
            <a:r>
              <a:rPr lang="en-US" sz="1200" b="1">
                <a:solidFill>
                  <a:srgbClr val="000000"/>
                </a:solidFill>
                <a:latin typeface="Consolas"/>
              </a:rPr>
              <a:t>) </a:t>
            </a:r>
            <a:r>
              <a:rPr lang="en-US" sz="1200" b="1">
                <a:solidFill>
                  <a:srgbClr val="7F0055"/>
                </a:solidFill>
                <a:latin typeface="Consolas"/>
              </a:rPr>
              <a:t>throws</a:t>
            </a:r>
            <a:r>
              <a:rPr lang="en-US" sz="1200" b="1">
                <a:solidFill>
                  <a:srgbClr val="000000"/>
                </a:solidFill>
                <a:latin typeface="Consolas"/>
              </a:rPr>
              <a:t> SQLException {</a:t>
            </a:r>
          </a:p>
          <a:p>
            <a:pPr lvl="1"/>
            <a:r>
              <a:rPr lang="sr-Latn-RS" sz="1200" b="1">
                <a:solidFill>
                  <a:srgbClr val="7F0055"/>
                </a:solidFill>
                <a:latin typeface="Consolas"/>
              </a:rPr>
              <a:t>	</a:t>
            </a:r>
            <a:r>
              <a:rPr lang="en-US" sz="1200" b="1">
                <a:solidFill>
                  <a:srgbClr val="7F0055"/>
                </a:solidFill>
                <a:latin typeface="Consolas"/>
              </a:rPr>
              <a:t>int</a:t>
            </a:r>
            <a:r>
              <a:rPr lang="en-US" sz="1200" b="1">
                <a:solidFill>
                  <a:srgbClr val="000000"/>
                </a:solidFill>
                <a:latin typeface="Consolas"/>
              </a:rPr>
              <a:t> </a:t>
            </a:r>
            <a:r>
              <a:rPr lang="en-US" sz="1200" b="1">
                <a:solidFill>
                  <a:srgbClr val="6A3E3E"/>
                </a:solidFill>
                <a:latin typeface="Consolas"/>
              </a:rPr>
              <a:t>index</a:t>
            </a:r>
            <a:r>
              <a:rPr lang="en-US" sz="1200" b="1">
                <a:solidFill>
                  <a:srgbClr val="000000"/>
                </a:solidFill>
                <a:latin typeface="Consolas"/>
              </a:rPr>
              <a:t> = 1;</a:t>
            </a:r>
          </a:p>
          <a:p>
            <a:pPr lvl="1"/>
            <a:r>
              <a:rPr lang="sr-Latn-RS" sz="1200">
                <a:solidFill>
                  <a:srgbClr val="000000"/>
                </a:solidFill>
                <a:latin typeface="Consolas"/>
              </a:rPr>
              <a:t>	</a:t>
            </a:r>
            <a:r>
              <a:rPr lang="en-US" sz="1200">
                <a:solidFill>
                  <a:srgbClr val="000000"/>
                </a:solidFill>
                <a:latin typeface="Consolas"/>
              </a:rPr>
              <a:t>Long </a:t>
            </a:r>
            <a:r>
              <a:rPr lang="en-US" sz="1200">
                <a:solidFill>
                  <a:srgbClr val="6A3E3E"/>
                </a:solidFill>
                <a:latin typeface="Consolas"/>
              </a:rPr>
              <a:t>filmId</a:t>
            </a:r>
            <a:r>
              <a:rPr lang="en-US" sz="1200">
                <a:solidFill>
                  <a:srgbClr val="000000"/>
                </a:solidFill>
                <a:latin typeface="Consolas"/>
              </a:rPr>
              <a:t> = </a:t>
            </a:r>
            <a:r>
              <a:rPr lang="en-US" sz="1200">
                <a:solidFill>
                  <a:srgbClr val="6A3E3E"/>
                </a:solidFill>
                <a:latin typeface="Consolas"/>
              </a:rPr>
              <a:t>rs</a:t>
            </a:r>
            <a:r>
              <a:rPr lang="en-US" sz="1200">
                <a:solidFill>
                  <a:srgbClr val="000000"/>
                </a:solidFill>
                <a:latin typeface="Consolas"/>
              </a:rPr>
              <a:t>.getLong(</a:t>
            </a:r>
            <a:r>
              <a:rPr lang="en-US" sz="1200">
                <a:solidFill>
                  <a:srgbClr val="6A3E3E"/>
                </a:solidFill>
                <a:latin typeface="Consolas"/>
              </a:rPr>
              <a:t>index</a:t>
            </a:r>
            <a:r>
              <a:rPr lang="en-US" sz="1200">
                <a:solidFill>
                  <a:srgbClr val="000000"/>
                </a:solidFill>
                <a:latin typeface="Consolas"/>
              </a:rPr>
              <a:t>++);</a:t>
            </a:r>
          </a:p>
          <a:p>
            <a:pPr lvl="1"/>
            <a:r>
              <a:rPr lang="sr-Latn-RS" sz="1200">
                <a:solidFill>
                  <a:srgbClr val="000000"/>
                </a:solidFill>
                <a:latin typeface="Consolas"/>
              </a:rPr>
              <a:t>	</a:t>
            </a:r>
            <a:r>
              <a:rPr lang="en-US" sz="1200">
                <a:solidFill>
                  <a:srgbClr val="000000"/>
                </a:solidFill>
                <a:latin typeface="Consolas"/>
              </a:rPr>
              <a:t>String </a:t>
            </a:r>
            <a:r>
              <a:rPr lang="en-US" sz="1200">
                <a:solidFill>
                  <a:srgbClr val="6A3E3E"/>
                </a:solidFill>
                <a:latin typeface="Consolas"/>
              </a:rPr>
              <a:t>filmNaziv</a:t>
            </a:r>
            <a:r>
              <a:rPr lang="en-US" sz="1200">
                <a:solidFill>
                  <a:srgbClr val="000000"/>
                </a:solidFill>
                <a:latin typeface="Consolas"/>
              </a:rPr>
              <a:t> = </a:t>
            </a:r>
            <a:r>
              <a:rPr lang="en-US" sz="1200">
                <a:solidFill>
                  <a:srgbClr val="6A3E3E"/>
                </a:solidFill>
                <a:latin typeface="Consolas"/>
              </a:rPr>
              <a:t>rs</a:t>
            </a:r>
            <a:r>
              <a:rPr lang="en-US" sz="1200">
                <a:solidFill>
                  <a:srgbClr val="000000"/>
                </a:solidFill>
                <a:latin typeface="Consolas"/>
              </a:rPr>
              <a:t>.getString(</a:t>
            </a:r>
            <a:r>
              <a:rPr lang="en-US" sz="1200">
                <a:solidFill>
                  <a:srgbClr val="6A3E3E"/>
                </a:solidFill>
                <a:latin typeface="Consolas"/>
              </a:rPr>
              <a:t>index</a:t>
            </a:r>
            <a:r>
              <a:rPr lang="en-US" sz="1200">
                <a:solidFill>
                  <a:srgbClr val="000000"/>
                </a:solidFill>
                <a:latin typeface="Consolas"/>
              </a:rPr>
              <a:t>++);</a:t>
            </a:r>
          </a:p>
          <a:p>
            <a:pPr lvl="1"/>
            <a:r>
              <a:rPr lang="sr-Latn-RS" sz="1200">
                <a:solidFill>
                  <a:srgbClr val="000000"/>
                </a:solidFill>
                <a:latin typeface="Consolas"/>
              </a:rPr>
              <a:t>	</a:t>
            </a:r>
            <a:r>
              <a:rPr lang="en-US" sz="1200">
                <a:solidFill>
                  <a:srgbClr val="000000"/>
                </a:solidFill>
                <a:latin typeface="Consolas"/>
              </a:rPr>
              <a:t>Integer </a:t>
            </a:r>
            <a:r>
              <a:rPr lang="en-US" sz="1200">
                <a:solidFill>
                  <a:srgbClr val="6A3E3E"/>
                </a:solidFill>
                <a:latin typeface="Consolas"/>
              </a:rPr>
              <a:t>filmTrajanje</a:t>
            </a:r>
            <a:r>
              <a:rPr lang="en-US" sz="1200">
                <a:solidFill>
                  <a:srgbClr val="000000"/>
                </a:solidFill>
                <a:latin typeface="Consolas"/>
              </a:rPr>
              <a:t> = </a:t>
            </a:r>
            <a:r>
              <a:rPr lang="en-US" sz="1200">
                <a:solidFill>
                  <a:srgbClr val="6A3E3E"/>
                </a:solidFill>
                <a:latin typeface="Consolas"/>
              </a:rPr>
              <a:t>rs</a:t>
            </a:r>
            <a:r>
              <a:rPr lang="en-US" sz="1200">
                <a:solidFill>
                  <a:srgbClr val="000000"/>
                </a:solidFill>
                <a:latin typeface="Consolas"/>
              </a:rPr>
              <a:t>.getInt(</a:t>
            </a:r>
            <a:r>
              <a:rPr lang="en-US" sz="1200">
                <a:solidFill>
                  <a:srgbClr val="6A3E3E"/>
                </a:solidFill>
                <a:latin typeface="Consolas"/>
              </a:rPr>
              <a:t>index</a:t>
            </a:r>
            <a:r>
              <a:rPr lang="en-US" sz="1200">
                <a:solidFill>
                  <a:srgbClr val="000000"/>
                </a:solidFill>
                <a:latin typeface="Consolas"/>
              </a:rPr>
              <a:t>++);</a:t>
            </a:r>
          </a:p>
          <a:p>
            <a:pPr lvl="1"/>
            <a:endParaRPr lang="en-US" sz="1200">
              <a:latin typeface="Consolas"/>
            </a:endParaRPr>
          </a:p>
          <a:p>
            <a:pPr lvl="1"/>
            <a:r>
              <a:rPr lang="sr-Latn-RS" sz="1200">
                <a:solidFill>
                  <a:srgbClr val="000000"/>
                </a:solidFill>
                <a:latin typeface="Consolas"/>
              </a:rPr>
              <a:t>	</a:t>
            </a:r>
            <a:r>
              <a:rPr lang="nn-NO" sz="1200">
                <a:solidFill>
                  <a:srgbClr val="000000"/>
                </a:solidFill>
                <a:latin typeface="Consolas"/>
              </a:rPr>
              <a:t>Film </a:t>
            </a:r>
            <a:r>
              <a:rPr lang="nn-NO" sz="1200">
                <a:solidFill>
                  <a:srgbClr val="6A3E3E"/>
                </a:solidFill>
                <a:latin typeface="Consolas"/>
              </a:rPr>
              <a:t>film</a:t>
            </a:r>
            <a:r>
              <a:rPr lang="nn-NO" sz="1200">
                <a:solidFill>
                  <a:srgbClr val="000000"/>
                </a:solidFill>
                <a:latin typeface="Consolas"/>
              </a:rPr>
              <a:t> = </a:t>
            </a:r>
            <a:r>
              <a:rPr lang="nn-NO" sz="1200" b="1">
                <a:solidFill>
                  <a:srgbClr val="7F0055"/>
                </a:solidFill>
                <a:latin typeface="Consolas"/>
              </a:rPr>
              <a:t>new</a:t>
            </a:r>
            <a:r>
              <a:rPr lang="nn-NO" sz="1200" b="1">
                <a:solidFill>
                  <a:srgbClr val="000000"/>
                </a:solidFill>
                <a:latin typeface="Consolas"/>
              </a:rPr>
              <a:t> Film(</a:t>
            </a:r>
            <a:r>
              <a:rPr lang="nn-NO" sz="1200" b="1">
                <a:solidFill>
                  <a:srgbClr val="6A3E3E"/>
                </a:solidFill>
                <a:latin typeface="Consolas"/>
              </a:rPr>
              <a:t>filmId</a:t>
            </a:r>
            <a:r>
              <a:rPr lang="nn-NO" sz="1200" b="1">
                <a:solidFill>
                  <a:srgbClr val="000000"/>
                </a:solidFill>
                <a:latin typeface="Consolas"/>
              </a:rPr>
              <a:t>, </a:t>
            </a:r>
            <a:r>
              <a:rPr lang="nn-NO" sz="1200" b="1">
                <a:solidFill>
                  <a:srgbClr val="6A3E3E"/>
                </a:solidFill>
                <a:latin typeface="Consolas"/>
              </a:rPr>
              <a:t>filmNaziv</a:t>
            </a:r>
            <a:r>
              <a:rPr lang="nn-NO" sz="1200" b="1">
                <a:solidFill>
                  <a:srgbClr val="000000"/>
                </a:solidFill>
                <a:latin typeface="Consolas"/>
              </a:rPr>
              <a:t>, </a:t>
            </a:r>
            <a:r>
              <a:rPr lang="nn-NO" sz="1200" b="1">
                <a:solidFill>
                  <a:srgbClr val="6A3E3E"/>
                </a:solidFill>
                <a:latin typeface="Consolas"/>
              </a:rPr>
              <a:t>filmTrajanje</a:t>
            </a:r>
            <a:r>
              <a:rPr lang="nn-NO" sz="1200" b="1">
                <a:solidFill>
                  <a:srgbClr val="000000"/>
                </a:solidFill>
                <a:latin typeface="Consolas"/>
              </a:rPr>
              <a:t>);</a:t>
            </a:r>
          </a:p>
          <a:p>
            <a:pPr lvl="1"/>
            <a:r>
              <a:rPr lang="sr-Latn-RS" sz="1200" b="1">
                <a:solidFill>
                  <a:srgbClr val="7F0055"/>
                </a:solidFill>
                <a:latin typeface="Consolas"/>
              </a:rPr>
              <a:t>	</a:t>
            </a:r>
            <a:r>
              <a:rPr lang="en-US" sz="1200" b="1">
                <a:solidFill>
                  <a:srgbClr val="7F0055"/>
                </a:solidFill>
                <a:latin typeface="Consolas"/>
              </a:rPr>
              <a:t>return</a:t>
            </a:r>
            <a:r>
              <a:rPr lang="en-US" sz="1200" b="1">
                <a:solidFill>
                  <a:srgbClr val="000000"/>
                </a:solidFill>
                <a:latin typeface="Consolas"/>
              </a:rPr>
              <a:t> </a:t>
            </a:r>
            <a:r>
              <a:rPr lang="en-US" sz="1200" b="1">
                <a:solidFill>
                  <a:srgbClr val="6A3E3E"/>
                </a:solidFill>
                <a:latin typeface="Consolas"/>
              </a:rPr>
              <a:t>film</a:t>
            </a:r>
            <a:r>
              <a:rPr lang="en-US" sz="1200" b="1">
                <a:solidFill>
                  <a:srgbClr val="000000"/>
                </a:solidFill>
                <a:latin typeface="Consolas"/>
              </a:rPr>
              <a:t>;</a:t>
            </a:r>
          </a:p>
          <a:p>
            <a:pPr lvl="1"/>
            <a:r>
              <a:rPr lang="en-US" sz="1200">
                <a:solidFill>
                  <a:srgbClr val="000000"/>
                </a:solidFill>
                <a:latin typeface="Consolas"/>
              </a:rPr>
              <a:t>}</a:t>
            </a:r>
            <a:endParaRPr lang="sr-Latn-RS" sz="1200">
              <a:solidFill>
                <a:srgbClr val="000000"/>
              </a:solidFill>
              <a:latin typeface="Consolas"/>
            </a:endParaRPr>
          </a:p>
          <a:p>
            <a:pPr marL="0" lvl="1"/>
            <a:r>
              <a:rPr lang="en-US" sz="1200">
                <a:solidFill>
                  <a:srgbClr val="000000"/>
                </a:solidFill>
                <a:latin typeface="Consolas"/>
              </a:rPr>
              <a:t>}</a:t>
            </a:r>
            <a:endParaRPr lang="en-US" sz="1200" dirty="0">
              <a:latin typeface="Arial" pitchFamily="34" charset="0"/>
              <a:cs typeface="Arial" pitchFamily="34" charset="0"/>
            </a:endParaRPr>
          </a:p>
        </p:txBody>
      </p:sp>
      <p:sp>
        <p:nvSpPr>
          <p:cNvPr id="2" name="Title 1"/>
          <p:cNvSpPr>
            <a:spLocks noGrp="1"/>
          </p:cNvSpPr>
          <p:nvPr>
            <p:ph type="title"/>
          </p:nvPr>
        </p:nvSpPr>
        <p:spPr>
          <a:xfrm>
            <a:off x="249383" y="272765"/>
            <a:ext cx="4675042" cy="595453"/>
          </a:xfrm>
          <a:solidFill>
            <a:schemeClr val="tx1">
              <a:lumMod val="65000"/>
              <a:lumOff val="35000"/>
            </a:schemeClr>
          </a:solidFill>
        </p:spPr>
        <p:txBody>
          <a:bodyPr>
            <a:noAutofit/>
          </a:bodyPr>
          <a:lstStyle/>
          <a:p>
            <a:r>
              <a:rPr lang="en-US" dirty="0" err="1">
                <a:solidFill>
                  <a:schemeClr val="bg1"/>
                </a:solidFill>
                <a:latin typeface="+mn-lt"/>
              </a:rPr>
              <a:t>Implementacija</a:t>
            </a:r>
            <a:endParaRPr lang="en-US" dirty="0">
              <a:solidFill>
                <a:schemeClr val="bg1"/>
              </a:solidFill>
              <a:latin typeface="+mn-lt"/>
            </a:endParaRPr>
          </a:p>
        </p:txBody>
      </p:sp>
      <p:sp>
        <p:nvSpPr>
          <p:cNvPr id="4" name="Title 1"/>
          <p:cNvSpPr txBox="1">
            <a:spLocks/>
          </p:cNvSpPr>
          <p:nvPr/>
        </p:nvSpPr>
        <p:spPr>
          <a:xfrm>
            <a:off x="249382" y="960577"/>
            <a:ext cx="4760767" cy="103014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latin typeface="+mn-lt"/>
              </a:rPr>
              <a:t>DAL</a:t>
            </a:r>
            <a:r>
              <a:rPr lang="sr-Latn-RS" sz="4000" dirty="0">
                <a:latin typeface="+mn-lt"/>
              </a:rPr>
              <a:t> (SELECT upiti</a:t>
            </a:r>
            <a:r>
              <a:rPr lang="en-US" sz="4000" dirty="0">
                <a:latin typeface="+mn-lt"/>
              </a:rPr>
              <a:t>, </a:t>
            </a:r>
            <a:r>
              <a:rPr lang="en-US" sz="4000" dirty="0" err="1">
                <a:latin typeface="+mn-lt"/>
              </a:rPr>
              <a:t>povezani</a:t>
            </a:r>
            <a:r>
              <a:rPr lang="en-US" sz="4000" dirty="0">
                <a:latin typeface="+mn-lt"/>
              </a:rPr>
              <a:t> </a:t>
            </a:r>
            <a:r>
              <a:rPr lang="en-US" sz="4000" dirty="0" err="1">
                <a:latin typeface="+mn-lt"/>
              </a:rPr>
              <a:t>entiteti</a:t>
            </a:r>
            <a:r>
              <a:rPr lang="sr-Latn-RS" sz="4000" dirty="0">
                <a:latin typeface="+mn-lt"/>
              </a:rPr>
              <a:t>)</a:t>
            </a:r>
            <a:endParaRPr lang="en-US" sz="4000" dirty="0">
              <a:latin typeface="+mn-lt"/>
            </a:endParaRPr>
          </a:p>
        </p:txBody>
      </p:sp>
      <p:sp>
        <p:nvSpPr>
          <p:cNvPr id="7" name="Content Placeholder 2"/>
          <p:cNvSpPr txBox="1">
            <a:spLocks/>
          </p:cNvSpPr>
          <p:nvPr/>
        </p:nvSpPr>
        <p:spPr>
          <a:xfrm>
            <a:off x="249382" y="2083084"/>
            <a:ext cx="4675043" cy="4626475"/>
          </a:xfrm>
          <a:prstGeom prst="rect">
            <a:avLst/>
          </a:prstGeom>
          <a:ln w="38100">
            <a:solidFill>
              <a:schemeClr val="tx1">
                <a:lumMod val="65000"/>
                <a:lumOff val="35000"/>
              </a:schemeClr>
            </a:solidFill>
            <a:prstDash val="solid"/>
            <a:round/>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chemeClr val="tx1"/>
              </a:buClr>
            </a:pPr>
            <a:r>
              <a:rPr lang="en-US" sz="2400"/>
              <a:t>Drugi na</a:t>
            </a:r>
            <a:r>
              <a:rPr lang="sr-Latn-RS" sz="2400"/>
              <a:t>čin za dobijanje podataka o povezanim entitetima bio bi korišćenje </a:t>
            </a:r>
            <a:r>
              <a:rPr lang="sr-Latn-RS" sz="2400" i="1">
                <a:solidFill>
                  <a:srgbClr val="0878BE"/>
                </a:solidFill>
              </a:rPr>
              <a:t>RowMapper</a:t>
            </a:r>
            <a:r>
              <a:rPr lang="sr-Latn-RS" sz="2400"/>
              <a:t>.</a:t>
            </a:r>
          </a:p>
          <a:p>
            <a:pPr>
              <a:buClr>
                <a:schemeClr val="tx1"/>
              </a:buClr>
            </a:pPr>
            <a:r>
              <a:rPr lang="sr-Latn-RS" sz="2400"/>
              <a:t>U ovom slučaju potrebno je kreirati onliko </a:t>
            </a:r>
            <a:r>
              <a:rPr lang="sr-Latn-RS" sz="2400" i="1">
                <a:solidFill>
                  <a:srgbClr val="0878BE"/>
                </a:solidFill>
              </a:rPr>
              <a:t>RowMapper </a:t>
            </a:r>
            <a:r>
              <a:rPr lang="sr-Latn-RS" sz="2400"/>
              <a:t>implementacija za koliko se tabela pristupa (</a:t>
            </a:r>
            <a:r>
              <a:rPr lang="sr-Latn-RS" sz="2400">
                <a:solidFill>
                  <a:srgbClr val="FF0000"/>
                </a:solidFill>
                <a:latin typeface="Arial" pitchFamily="34" charset="0"/>
                <a:cs typeface="Arial" pitchFamily="34" charset="0"/>
              </a:rPr>
              <a:t>film</a:t>
            </a:r>
            <a:r>
              <a:rPr lang="sr-Latn-RS" sz="2400">
                <a:latin typeface="Arial" pitchFamily="34" charset="0"/>
                <a:cs typeface="Arial" pitchFamily="34" charset="0"/>
              </a:rPr>
              <a:t>, </a:t>
            </a:r>
            <a:r>
              <a:rPr lang="sr-Latn-RS" sz="2400">
                <a:solidFill>
                  <a:srgbClr val="FF0000"/>
                </a:solidFill>
                <a:latin typeface="Arial" pitchFamily="34" charset="0"/>
                <a:cs typeface="Arial" pitchFamily="34" charset="0"/>
              </a:rPr>
              <a:t>filmZanr</a:t>
            </a:r>
            <a:r>
              <a:rPr lang="sr-Latn-RS" sz="2400">
                <a:latin typeface="Arial" pitchFamily="34" charset="0"/>
                <a:cs typeface="Arial" pitchFamily="34" charset="0"/>
              </a:rPr>
              <a:t> i </a:t>
            </a:r>
            <a:r>
              <a:rPr lang="sr-Latn-RS" sz="2400">
                <a:solidFill>
                  <a:srgbClr val="FF0000"/>
                </a:solidFill>
                <a:latin typeface="Arial" pitchFamily="34" charset="0"/>
                <a:cs typeface="Arial" pitchFamily="34" charset="0"/>
              </a:rPr>
              <a:t>zanr</a:t>
            </a:r>
            <a:r>
              <a:rPr lang="sr-Latn-RS" sz="2400"/>
              <a:t>).</a:t>
            </a:r>
          </a:p>
          <a:p>
            <a:pPr>
              <a:buClr>
                <a:schemeClr val="tx1"/>
              </a:buClr>
            </a:pPr>
            <a:r>
              <a:rPr lang="sr-Latn-RS" sz="2400"/>
              <a:t>Kreiraće se </a:t>
            </a:r>
            <a:r>
              <a:rPr lang="sr-Latn-RS" sz="2400">
                <a:solidFill>
                  <a:srgbClr val="00B0F0"/>
                </a:solidFill>
              </a:rPr>
              <a:t>FilmRowMapper</a:t>
            </a:r>
            <a:r>
              <a:rPr lang="sr-Latn-RS" sz="2400"/>
              <a:t> za tebelu </a:t>
            </a:r>
            <a:r>
              <a:rPr lang="sr-Latn-RS" sz="2400">
                <a:solidFill>
                  <a:srgbClr val="FF0000"/>
                </a:solidFill>
              </a:rPr>
              <a:t>film</a:t>
            </a:r>
            <a:r>
              <a:rPr lang="sr-Latn-RS" sz="2400"/>
              <a:t>, </a:t>
            </a:r>
            <a:r>
              <a:rPr lang="sr-Latn-RS" sz="2400">
                <a:solidFill>
                  <a:srgbClr val="00B0F0"/>
                </a:solidFill>
              </a:rPr>
              <a:t>FilmZanrRowMapper</a:t>
            </a:r>
            <a:r>
              <a:rPr lang="sr-Latn-RS" sz="2400"/>
              <a:t> </a:t>
            </a:r>
            <a:r>
              <a:rPr lang="sr-Latn-RS" sz="2400">
                <a:solidFill>
                  <a:srgbClr val="00B0F0"/>
                </a:solidFill>
              </a:rPr>
              <a:t> </a:t>
            </a:r>
            <a:r>
              <a:rPr lang="sr-Latn-RS" sz="2400"/>
              <a:t>za tebelu </a:t>
            </a:r>
            <a:r>
              <a:rPr lang="sr-Latn-RS" sz="2400">
                <a:solidFill>
                  <a:srgbClr val="FF0000"/>
                </a:solidFill>
              </a:rPr>
              <a:t>filmZanr</a:t>
            </a:r>
            <a:r>
              <a:rPr lang="sr-Latn-RS" sz="2400"/>
              <a:t>. </a:t>
            </a:r>
          </a:p>
          <a:p>
            <a:pPr>
              <a:buClr>
                <a:schemeClr val="tx1"/>
              </a:buClr>
            </a:pPr>
            <a:r>
              <a:rPr lang="sr-Latn-RS" sz="2400"/>
              <a:t>Za tebelu </a:t>
            </a:r>
            <a:r>
              <a:rPr lang="sr-Latn-RS" sz="2400">
                <a:solidFill>
                  <a:srgbClr val="FF0000"/>
                </a:solidFill>
                <a:latin typeface="Arial" pitchFamily="34" charset="0"/>
                <a:cs typeface="Arial" pitchFamily="34" charset="0"/>
              </a:rPr>
              <a:t>zanr </a:t>
            </a:r>
            <a:r>
              <a:rPr lang="sr-Latn-RS" sz="2400"/>
              <a:t>već je kreiran rowmapper u ZanrDAOImpl kalsi.</a:t>
            </a:r>
          </a:p>
        </p:txBody>
      </p:sp>
    </p:spTree>
    <p:extLst>
      <p:ext uri="{BB962C8B-B14F-4D97-AF65-F5344CB8AC3E}">
        <p14:creationId xmlns:p14="http://schemas.microsoft.com/office/powerpoint/2010/main" val="15401621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924425" y="25115"/>
            <a:ext cx="7343776" cy="6186309"/>
          </a:xfrm>
          <a:prstGeom prst="rect">
            <a:avLst/>
          </a:prstGeom>
        </p:spPr>
        <p:txBody>
          <a:bodyPr wrap="square">
            <a:spAutoFit/>
          </a:bodyPr>
          <a:lstStyle/>
          <a:p>
            <a:r>
              <a:rPr lang="en-US" sz="1200" b="1" dirty="0">
                <a:solidFill>
                  <a:srgbClr val="7F0055"/>
                </a:solidFill>
                <a:latin typeface="Consolas"/>
              </a:rPr>
              <a:t>private</a:t>
            </a:r>
            <a:r>
              <a:rPr lang="en-US" sz="1200" b="1" dirty="0">
                <a:solidFill>
                  <a:srgbClr val="000000"/>
                </a:solidFill>
                <a:latin typeface="Consolas"/>
              </a:rPr>
              <a:t> List&lt;</a:t>
            </a:r>
            <a:r>
              <a:rPr lang="en-US" sz="1200" b="1" dirty="0" err="1">
                <a:solidFill>
                  <a:srgbClr val="000000"/>
                </a:solidFill>
                <a:latin typeface="Consolas"/>
              </a:rPr>
              <a:t>Zanr</a:t>
            </a:r>
            <a:r>
              <a:rPr lang="en-US" sz="1200" b="1" dirty="0">
                <a:solidFill>
                  <a:srgbClr val="000000"/>
                </a:solidFill>
                <a:latin typeface="Consolas"/>
              </a:rPr>
              <a:t>&gt; </a:t>
            </a:r>
            <a:r>
              <a:rPr lang="en-US" sz="1200" b="1" dirty="0" err="1">
                <a:solidFill>
                  <a:srgbClr val="000000"/>
                </a:solidFill>
                <a:latin typeface="Consolas"/>
              </a:rPr>
              <a:t>findFilmZanr</a:t>
            </a:r>
            <a:r>
              <a:rPr lang="en-US" sz="1200" b="1" dirty="0">
                <a:solidFill>
                  <a:srgbClr val="000000"/>
                </a:solidFill>
                <a:latin typeface="Consolas"/>
              </a:rPr>
              <a:t>(Long </a:t>
            </a:r>
            <a:r>
              <a:rPr lang="en-US" sz="1200" b="1" dirty="0" err="1">
                <a:solidFill>
                  <a:srgbClr val="6A3E3E"/>
                </a:solidFill>
                <a:latin typeface="Consolas"/>
              </a:rPr>
              <a:t>filmId</a:t>
            </a:r>
            <a:r>
              <a:rPr lang="en-US" sz="1200" b="1" dirty="0">
                <a:solidFill>
                  <a:srgbClr val="000000"/>
                </a:solidFill>
                <a:latin typeface="Consolas"/>
              </a:rPr>
              <a:t>, Long </a:t>
            </a:r>
            <a:r>
              <a:rPr lang="en-US" sz="1200" b="1" dirty="0" err="1">
                <a:solidFill>
                  <a:srgbClr val="6A3E3E"/>
                </a:solidFill>
                <a:latin typeface="Consolas"/>
              </a:rPr>
              <a:t>zanrId</a:t>
            </a:r>
            <a:r>
              <a:rPr lang="en-US" sz="1200" b="1" dirty="0">
                <a:solidFill>
                  <a:srgbClr val="000000"/>
                </a:solidFill>
                <a:latin typeface="Consolas"/>
              </a:rPr>
              <a:t>) {</a:t>
            </a:r>
          </a:p>
          <a:p>
            <a:endParaRPr lang="en-US" sz="1200" dirty="0">
              <a:latin typeface="Consolas"/>
            </a:endParaRPr>
          </a:p>
          <a:p>
            <a:r>
              <a:rPr lang="sr-Latn-RS" sz="1200" dirty="0">
                <a:solidFill>
                  <a:srgbClr val="000000"/>
                </a:solidFill>
                <a:latin typeface="Consolas"/>
              </a:rPr>
              <a:t>	</a:t>
            </a:r>
            <a:r>
              <a:rPr lang="en-US" sz="1200" dirty="0">
                <a:solidFill>
                  <a:srgbClr val="000000"/>
                </a:solidFill>
                <a:latin typeface="Consolas"/>
              </a:rPr>
              <a:t>List&lt;</a:t>
            </a:r>
            <a:r>
              <a:rPr lang="en-US" sz="1200" dirty="0" err="1">
                <a:solidFill>
                  <a:srgbClr val="000000"/>
                </a:solidFill>
                <a:latin typeface="Consolas"/>
              </a:rPr>
              <a:t>Zanr</a:t>
            </a:r>
            <a:r>
              <a:rPr lang="en-US" sz="1200" dirty="0">
                <a:solidFill>
                  <a:srgbClr val="000000"/>
                </a:solidFill>
                <a:latin typeface="Consolas"/>
              </a:rPr>
              <a:t>&gt; </a:t>
            </a:r>
            <a:r>
              <a:rPr lang="en-US" sz="1200" dirty="0" err="1">
                <a:solidFill>
                  <a:srgbClr val="6A3E3E"/>
                </a:solidFill>
                <a:latin typeface="Consolas"/>
              </a:rPr>
              <a:t>znaroviFilma</a:t>
            </a:r>
            <a:r>
              <a:rPr lang="en-US" sz="1200" dirty="0">
                <a:solidFill>
                  <a:srgbClr val="000000"/>
                </a:solidFill>
                <a:latin typeface="Consolas"/>
              </a:rPr>
              <a:t> = </a:t>
            </a:r>
            <a:r>
              <a:rPr lang="en-US" sz="1200" b="1" dirty="0">
                <a:solidFill>
                  <a:srgbClr val="7F0055"/>
                </a:solidFill>
                <a:latin typeface="Consolas"/>
              </a:rPr>
              <a:t>new</a:t>
            </a:r>
            <a:r>
              <a:rPr lang="en-US" sz="1200" b="1" dirty="0">
                <a:solidFill>
                  <a:srgbClr val="000000"/>
                </a:solidFill>
                <a:latin typeface="Consolas"/>
              </a:rPr>
              <a:t> </a:t>
            </a:r>
            <a:r>
              <a:rPr lang="en-US" sz="1200" b="1" dirty="0" err="1">
                <a:solidFill>
                  <a:srgbClr val="000000"/>
                </a:solidFill>
                <a:latin typeface="Consolas"/>
              </a:rPr>
              <a:t>ArrayList</a:t>
            </a:r>
            <a:r>
              <a:rPr lang="en-US" sz="1200" b="1" dirty="0">
                <a:solidFill>
                  <a:srgbClr val="000000"/>
                </a:solidFill>
                <a:latin typeface="Consolas"/>
              </a:rPr>
              <a:t>&lt;</a:t>
            </a:r>
            <a:r>
              <a:rPr lang="en-US" sz="1200" b="1" dirty="0" err="1">
                <a:solidFill>
                  <a:srgbClr val="000000"/>
                </a:solidFill>
                <a:latin typeface="Consolas"/>
              </a:rPr>
              <a:t>Zanr</a:t>
            </a:r>
            <a:r>
              <a:rPr lang="en-US" sz="1200" b="1" dirty="0">
                <a:solidFill>
                  <a:srgbClr val="000000"/>
                </a:solidFill>
                <a:latin typeface="Consolas"/>
              </a:rPr>
              <a:t>&gt;();</a:t>
            </a:r>
          </a:p>
          <a:p>
            <a:endParaRPr lang="en-US" sz="1200" dirty="0">
              <a:latin typeface="Consolas"/>
            </a:endParaRPr>
          </a:p>
          <a:p>
            <a:r>
              <a:rPr lang="sr-Latn-RS" sz="1200" dirty="0">
                <a:solidFill>
                  <a:srgbClr val="000000"/>
                </a:solidFill>
                <a:latin typeface="Consolas"/>
              </a:rPr>
              <a:t>	</a:t>
            </a:r>
            <a:r>
              <a:rPr lang="en-US" sz="1200" dirty="0" err="1">
                <a:solidFill>
                  <a:srgbClr val="000000"/>
                </a:solidFill>
                <a:latin typeface="Consolas"/>
              </a:rPr>
              <a:t>ArrayList</a:t>
            </a:r>
            <a:r>
              <a:rPr lang="en-US" sz="1200" dirty="0">
                <a:solidFill>
                  <a:srgbClr val="000000"/>
                </a:solidFill>
                <a:latin typeface="Consolas"/>
              </a:rPr>
              <a:t>&lt;Object&gt; </a:t>
            </a:r>
            <a:r>
              <a:rPr lang="en-US" sz="1200" dirty="0" err="1">
                <a:solidFill>
                  <a:srgbClr val="6A3E3E"/>
                </a:solidFill>
                <a:latin typeface="Consolas"/>
              </a:rPr>
              <a:t>listaArgumenata</a:t>
            </a:r>
            <a:r>
              <a:rPr lang="en-US" sz="1200" dirty="0">
                <a:solidFill>
                  <a:srgbClr val="000000"/>
                </a:solidFill>
                <a:latin typeface="Consolas"/>
              </a:rPr>
              <a:t> = </a:t>
            </a:r>
            <a:r>
              <a:rPr lang="en-US" sz="1200" b="1" dirty="0">
                <a:solidFill>
                  <a:srgbClr val="7F0055"/>
                </a:solidFill>
                <a:latin typeface="Consolas"/>
              </a:rPr>
              <a:t>new</a:t>
            </a:r>
            <a:r>
              <a:rPr lang="en-US" sz="1200" b="1" dirty="0">
                <a:solidFill>
                  <a:srgbClr val="000000"/>
                </a:solidFill>
                <a:latin typeface="Consolas"/>
              </a:rPr>
              <a:t> </a:t>
            </a:r>
            <a:r>
              <a:rPr lang="en-US" sz="1200" b="1" dirty="0" err="1">
                <a:solidFill>
                  <a:srgbClr val="000000"/>
                </a:solidFill>
                <a:latin typeface="Consolas"/>
              </a:rPr>
              <a:t>ArrayList</a:t>
            </a:r>
            <a:r>
              <a:rPr lang="en-US" sz="1200" b="1" dirty="0">
                <a:solidFill>
                  <a:srgbClr val="000000"/>
                </a:solidFill>
                <a:latin typeface="Consolas"/>
              </a:rPr>
              <a:t>&lt;Object&gt;();</a:t>
            </a:r>
          </a:p>
          <a:p>
            <a:endParaRPr lang="en-US" sz="1200" dirty="0">
              <a:latin typeface="Consolas"/>
            </a:endParaRPr>
          </a:p>
          <a:p>
            <a:r>
              <a:rPr lang="sr-Latn-RS" sz="1200" dirty="0">
                <a:solidFill>
                  <a:srgbClr val="000000"/>
                </a:solidFill>
                <a:latin typeface="Consolas"/>
              </a:rPr>
              <a:t>	</a:t>
            </a:r>
            <a:r>
              <a:rPr lang="en-US" sz="1200" dirty="0">
                <a:solidFill>
                  <a:srgbClr val="000000"/>
                </a:solidFill>
                <a:latin typeface="Consolas"/>
              </a:rPr>
              <a:t>String </a:t>
            </a:r>
            <a:r>
              <a:rPr lang="en-US" sz="1200" dirty="0" err="1">
                <a:solidFill>
                  <a:srgbClr val="6A3E3E"/>
                </a:solidFill>
                <a:latin typeface="Consolas"/>
              </a:rPr>
              <a:t>sql</a:t>
            </a:r>
            <a:r>
              <a:rPr lang="en-US" sz="1200" dirty="0">
                <a:solidFill>
                  <a:srgbClr val="000000"/>
                </a:solidFill>
                <a:latin typeface="Consolas"/>
              </a:rPr>
              <a:t> = </a:t>
            </a:r>
          </a:p>
          <a:p>
            <a:r>
              <a:rPr lang="sr-Latn-RS" sz="1200" dirty="0">
                <a:solidFill>
                  <a:srgbClr val="2A00FF"/>
                </a:solidFill>
                <a:latin typeface="Consolas"/>
              </a:rPr>
              <a:t>	</a:t>
            </a:r>
            <a:r>
              <a:rPr lang="en-US" sz="1200" dirty="0">
                <a:solidFill>
                  <a:srgbClr val="2A00FF"/>
                </a:solidFill>
                <a:latin typeface="Consolas"/>
              </a:rPr>
              <a:t>"SELECT </a:t>
            </a:r>
            <a:r>
              <a:rPr lang="en-US" sz="1200" dirty="0" err="1">
                <a:solidFill>
                  <a:srgbClr val="2A00FF"/>
                </a:solidFill>
                <a:latin typeface="Consolas"/>
              </a:rPr>
              <a:t>fz.filmId</a:t>
            </a:r>
            <a:r>
              <a:rPr lang="en-US" sz="1200" dirty="0">
                <a:solidFill>
                  <a:srgbClr val="2A00FF"/>
                </a:solidFill>
                <a:latin typeface="Consolas"/>
              </a:rPr>
              <a:t>, </a:t>
            </a:r>
            <a:r>
              <a:rPr lang="en-US" sz="1200" dirty="0" err="1">
                <a:solidFill>
                  <a:srgbClr val="2A00FF"/>
                </a:solidFill>
                <a:latin typeface="Consolas"/>
              </a:rPr>
              <a:t>fz.zanrId</a:t>
            </a:r>
            <a:r>
              <a:rPr lang="en-US" sz="1200" dirty="0">
                <a:solidFill>
                  <a:srgbClr val="2A00FF"/>
                </a:solidFill>
                <a:latin typeface="Consolas"/>
              </a:rPr>
              <a:t> FROM </a:t>
            </a:r>
            <a:r>
              <a:rPr lang="en-US" sz="1200" dirty="0" err="1">
                <a:solidFill>
                  <a:srgbClr val="2A00FF"/>
                </a:solidFill>
                <a:latin typeface="Consolas"/>
              </a:rPr>
              <a:t>filmZanr</a:t>
            </a:r>
            <a:r>
              <a:rPr lang="en-US" sz="1200" dirty="0">
                <a:solidFill>
                  <a:srgbClr val="2A00FF"/>
                </a:solidFill>
                <a:latin typeface="Consolas"/>
              </a:rPr>
              <a:t> </a:t>
            </a:r>
            <a:r>
              <a:rPr lang="en-US" sz="1200" dirty="0" err="1">
                <a:solidFill>
                  <a:srgbClr val="2A00FF"/>
                </a:solidFill>
                <a:latin typeface="Consolas"/>
              </a:rPr>
              <a:t>fz</a:t>
            </a:r>
            <a:r>
              <a:rPr lang="en-US" sz="1200" dirty="0">
                <a:solidFill>
                  <a:srgbClr val="2A00FF"/>
                </a:solidFill>
                <a:latin typeface="Consolas"/>
              </a:rPr>
              <a:t> "</a:t>
            </a:r>
            <a:r>
              <a:rPr lang="en-US" sz="1200" dirty="0">
                <a:solidFill>
                  <a:srgbClr val="000000"/>
                </a:solidFill>
                <a:latin typeface="Consolas"/>
              </a:rPr>
              <a:t>;</a:t>
            </a:r>
          </a:p>
          <a:p>
            <a:endParaRPr lang="en-US" sz="1200" dirty="0">
              <a:latin typeface="Consolas"/>
            </a:endParaRPr>
          </a:p>
          <a:p>
            <a:r>
              <a:rPr lang="sr-Latn-RS" sz="1200" dirty="0">
                <a:solidFill>
                  <a:srgbClr val="000000"/>
                </a:solidFill>
                <a:latin typeface="Consolas"/>
              </a:rPr>
              <a:t>	</a:t>
            </a:r>
            <a:r>
              <a:rPr lang="en-US" sz="1200" dirty="0" err="1">
                <a:solidFill>
                  <a:srgbClr val="000000"/>
                </a:solidFill>
                <a:latin typeface="Consolas"/>
              </a:rPr>
              <a:t>StringBuffer</a:t>
            </a:r>
            <a:r>
              <a:rPr lang="en-US" sz="1200" dirty="0">
                <a:solidFill>
                  <a:srgbClr val="000000"/>
                </a:solidFill>
                <a:latin typeface="Consolas"/>
              </a:rPr>
              <a:t> </a:t>
            </a:r>
            <a:r>
              <a:rPr lang="en-US" sz="1200" dirty="0" err="1">
                <a:solidFill>
                  <a:srgbClr val="6A3E3E"/>
                </a:solidFill>
                <a:latin typeface="Consolas"/>
              </a:rPr>
              <a:t>whereSql</a:t>
            </a:r>
            <a:r>
              <a:rPr lang="en-US" sz="1200" dirty="0">
                <a:solidFill>
                  <a:srgbClr val="000000"/>
                </a:solidFill>
                <a:latin typeface="Consolas"/>
              </a:rPr>
              <a:t> = </a:t>
            </a:r>
            <a:r>
              <a:rPr lang="en-US" sz="1200" b="1" dirty="0">
                <a:solidFill>
                  <a:srgbClr val="7F0055"/>
                </a:solidFill>
                <a:latin typeface="Consolas"/>
              </a:rPr>
              <a:t>new</a:t>
            </a:r>
            <a:r>
              <a:rPr lang="en-US" sz="1200" b="1" dirty="0">
                <a:solidFill>
                  <a:srgbClr val="000000"/>
                </a:solidFill>
                <a:latin typeface="Consolas"/>
              </a:rPr>
              <a:t> </a:t>
            </a:r>
            <a:r>
              <a:rPr lang="en-US" sz="1200" b="1" dirty="0" err="1">
                <a:solidFill>
                  <a:srgbClr val="000000"/>
                </a:solidFill>
                <a:latin typeface="Consolas"/>
              </a:rPr>
              <a:t>StringBuffer</a:t>
            </a:r>
            <a:r>
              <a:rPr lang="en-US" sz="1200" b="1" dirty="0">
                <a:solidFill>
                  <a:srgbClr val="000000"/>
                </a:solidFill>
                <a:latin typeface="Consolas"/>
              </a:rPr>
              <a:t>(</a:t>
            </a:r>
            <a:r>
              <a:rPr lang="en-US" sz="1200" b="1" dirty="0">
                <a:solidFill>
                  <a:srgbClr val="2A00FF"/>
                </a:solidFill>
                <a:latin typeface="Consolas"/>
              </a:rPr>
              <a:t>" WHERE "</a:t>
            </a:r>
            <a:r>
              <a:rPr lang="en-US" sz="1200" b="1" dirty="0">
                <a:solidFill>
                  <a:srgbClr val="000000"/>
                </a:solidFill>
                <a:latin typeface="Consolas"/>
              </a:rPr>
              <a:t>);</a:t>
            </a:r>
          </a:p>
          <a:p>
            <a:r>
              <a:rPr lang="sr-Latn-RS" sz="1200" b="1" dirty="0">
                <a:solidFill>
                  <a:srgbClr val="7F0055"/>
                </a:solidFill>
                <a:latin typeface="Consolas"/>
              </a:rPr>
              <a:t>	</a:t>
            </a:r>
            <a:r>
              <a:rPr lang="en-US" sz="1200" b="1" dirty="0" err="1">
                <a:solidFill>
                  <a:srgbClr val="7F0055"/>
                </a:solidFill>
                <a:latin typeface="Consolas"/>
              </a:rPr>
              <a:t>boolean</a:t>
            </a:r>
            <a:r>
              <a:rPr lang="en-US" sz="1200" b="1" dirty="0">
                <a:solidFill>
                  <a:srgbClr val="000000"/>
                </a:solidFill>
                <a:latin typeface="Consolas"/>
              </a:rPr>
              <a:t> </a:t>
            </a:r>
            <a:r>
              <a:rPr lang="en-US" sz="1200" b="1" dirty="0" err="1">
                <a:solidFill>
                  <a:srgbClr val="6A3E3E"/>
                </a:solidFill>
                <a:latin typeface="Consolas"/>
              </a:rPr>
              <a:t>imaArgumenata</a:t>
            </a:r>
            <a:r>
              <a:rPr lang="en-US" sz="1200" b="1" dirty="0">
                <a:solidFill>
                  <a:srgbClr val="000000"/>
                </a:solidFill>
                <a:latin typeface="Consolas"/>
              </a:rPr>
              <a:t> = </a:t>
            </a:r>
            <a:r>
              <a:rPr lang="en-US" sz="1200" b="1" dirty="0">
                <a:solidFill>
                  <a:srgbClr val="7F0055"/>
                </a:solidFill>
                <a:latin typeface="Consolas"/>
              </a:rPr>
              <a:t>false</a:t>
            </a:r>
            <a:r>
              <a:rPr lang="en-US" sz="1200" b="1" dirty="0">
                <a:solidFill>
                  <a:srgbClr val="000000"/>
                </a:solidFill>
                <a:latin typeface="Consolas"/>
              </a:rPr>
              <a:t>;</a:t>
            </a:r>
          </a:p>
          <a:p>
            <a:endParaRPr lang="en-US" sz="1200" dirty="0">
              <a:latin typeface="Consolas"/>
            </a:endParaRPr>
          </a:p>
          <a:p>
            <a:r>
              <a:rPr lang="sr-Latn-RS" sz="1200" b="1" dirty="0">
                <a:solidFill>
                  <a:srgbClr val="7F0055"/>
                </a:solidFill>
                <a:latin typeface="Consolas"/>
              </a:rPr>
              <a:t>	</a:t>
            </a:r>
            <a:r>
              <a:rPr lang="en-US" sz="1200" b="1" dirty="0">
                <a:solidFill>
                  <a:srgbClr val="7F0055"/>
                </a:solidFill>
                <a:latin typeface="Consolas"/>
              </a:rPr>
              <a:t>if</a:t>
            </a:r>
            <a:r>
              <a:rPr lang="en-US" sz="1200" b="1" dirty="0">
                <a:solidFill>
                  <a:srgbClr val="000000"/>
                </a:solidFill>
                <a:latin typeface="Consolas"/>
              </a:rPr>
              <a:t>(</a:t>
            </a:r>
            <a:r>
              <a:rPr lang="en-US" sz="1200" b="1" dirty="0" err="1">
                <a:solidFill>
                  <a:srgbClr val="6A3E3E"/>
                </a:solidFill>
                <a:latin typeface="Consolas"/>
              </a:rPr>
              <a:t>filmId</a:t>
            </a:r>
            <a:r>
              <a:rPr lang="en-US" sz="1200" b="1" dirty="0">
                <a:solidFill>
                  <a:srgbClr val="000000"/>
                </a:solidFill>
                <a:latin typeface="Consolas"/>
              </a:rPr>
              <a:t>!=</a:t>
            </a:r>
            <a:r>
              <a:rPr lang="en-US" sz="1200" b="1" dirty="0">
                <a:solidFill>
                  <a:srgbClr val="7F0055"/>
                </a:solidFill>
                <a:latin typeface="Consolas"/>
              </a:rPr>
              <a:t>null</a:t>
            </a:r>
            <a:r>
              <a:rPr lang="en-US" sz="1200" b="1" dirty="0">
                <a:solidFill>
                  <a:srgbClr val="000000"/>
                </a:solidFill>
                <a:latin typeface="Consolas"/>
              </a:rPr>
              <a:t>) {</a:t>
            </a:r>
          </a:p>
          <a:p>
            <a:r>
              <a:rPr lang="sr-Latn-RS" sz="1200" b="1" dirty="0">
                <a:solidFill>
                  <a:srgbClr val="7F0055"/>
                </a:solidFill>
                <a:latin typeface="Consolas"/>
              </a:rPr>
              <a:t>		</a:t>
            </a:r>
            <a:r>
              <a:rPr lang="en-US" sz="1200" b="1" dirty="0">
                <a:solidFill>
                  <a:srgbClr val="7F0055"/>
                </a:solidFill>
                <a:latin typeface="Consolas"/>
              </a:rPr>
              <a:t>if</a:t>
            </a:r>
            <a:r>
              <a:rPr lang="en-US" sz="1200" b="1" dirty="0">
                <a:solidFill>
                  <a:srgbClr val="000000"/>
                </a:solidFill>
                <a:latin typeface="Consolas"/>
              </a:rPr>
              <a:t>(</a:t>
            </a:r>
            <a:r>
              <a:rPr lang="en-US" sz="1200" b="1" dirty="0" err="1">
                <a:solidFill>
                  <a:srgbClr val="6A3E3E"/>
                </a:solidFill>
                <a:latin typeface="Consolas"/>
              </a:rPr>
              <a:t>imaArgumenata</a:t>
            </a:r>
            <a:r>
              <a:rPr lang="en-US" sz="1200" b="1" dirty="0">
                <a:solidFill>
                  <a:srgbClr val="000000"/>
                </a:solidFill>
                <a:latin typeface="Consolas"/>
              </a:rPr>
              <a:t>)</a:t>
            </a:r>
          </a:p>
          <a:p>
            <a:r>
              <a:rPr lang="sr-Latn-RS" sz="1200" dirty="0">
                <a:solidFill>
                  <a:srgbClr val="6A3E3E"/>
                </a:solidFill>
                <a:latin typeface="Consolas"/>
              </a:rPr>
              <a:t>			</a:t>
            </a:r>
            <a:r>
              <a:rPr lang="en-US" sz="1200" dirty="0" err="1">
                <a:solidFill>
                  <a:srgbClr val="6A3E3E"/>
                </a:solidFill>
                <a:latin typeface="Consolas"/>
              </a:rPr>
              <a:t>whereSql</a:t>
            </a:r>
            <a:r>
              <a:rPr lang="en-US" sz="1200" dirty="0" err="1">
                <a:solidFill>
                  <a:srgbClr val="000000"/>
                </a:solidFill>
                <a:latin typeface="Consolas"/>
              </a:rPr>
              <a:t>.append</a:t>
            </a:r>
            <a:r>
              <a:rPr lang="en-US" sz="1200" dirty="0">
                <a:solidFill>
                  <a:srgbClr val="000000"/>
                </a:solidFill>
                <a:latin typeface="Consolas"/>
              </a:rPr>
              <a:t>(</a:t>
            </a:r>
            <a:r>
              <a:rPr lang="en-US" sz="1200" dirty="0">
                <a:solidFill>
                  <a:srgbClr val="2A00FF"/>
                </a:solidFill>
                <a:latin typeface="Consolas"/>
              </a:rPr>
              <a:t>" AND "</a:t>
            </a:r>
            <a:r>
              <a:rPr lang="en-US" sz="1200" dirty="0">
                <a:solidFill>
                  <a:srgbClr val="000000"/>
                </a:solidFill>
                <a:latin typeface="Consolas"/>
              </a:rPr>
              <a:t>);</a:t>
            </a:r>
          </a:p>
          <a:p>
            <a:r>
              <a:rPr lang="sr-Latn-RS" sz="1200" dirty="0">
                <a:solidFill>
                  <a:srgbClr val="6A3E3E"/>
                </a:solidFill>
                <a:latin typeface="Consolas"/>
              </a:rPr>
              <a:t>		</a:t>
            </a:r>
            <a:r>
              <a:rPr lang="en-US" sz="1200" dirty="0" err="1">
                <a:solidFill>
                  <a:srgbClr val="6A3E3E"/>
                </a:solidFill>
                <a:latin typeface="Consolas"/>
              </a:rPr>
              <a:t>whereSql</a:t>
            </a:r>
            <a:r>
              <a:rPr lang="en-US" sz="1200" dirty="0" err="1">
                <a:solidFill>
                  <a:srgbClr val="000000"/>
                </a:solidFill>
                <a:latin typeface="Consolas"/>
              </a:rPr>
              <a:t>.append</a:t>
            </a:r>
            <a:r>
              <a:rPr lang="en-US" sz="1200" dirty="0">
                <a:solidFill>
                  <a:srgbClr val="000000"/>
                </a:solidFill>
                <a:latin typeface="Consolas"/>
              </a:rPr>
              <a:t>(</a:t>
            </a:r>
            <a:r>
              <a:rPr lang="en-US" sz="1200" dirty="0">
                <a:solidFill>
                  <a:srgbClr val="2A00FF"/>
                </a:solidFill>
                <a:latin typeface="Consolas"/>
              </a:rPr>
              <a:t>"</a:t>
            </a:r>
            <a:r>
              <a:rPr lang="en-US" sz="1200" dirty="0" err="1">
                <a:solidFill>
                  <a:srgbClr val="2A00FF"/>
                </a:solidFill>
                <a:latin typeface="Consolas"/>
              </a:rPr>
              <a:t>fz.filmId</a:t>
            </a:r>
            <a:r>
              <a:rPr lang="en-US" sz="1200" dirty="0">
                <a:solidFill>
                  <a:srgbClr val="2A00FF"/>
                </a:solidFill>
                <a:latin typeface="Consolas"/>
              </a:rPr>
              <a:t> = ?"</a:t>
            </a:r>
            <a:r>
              <a:rPr lang="en-US" sz="1200" dirty="0">
                <a:solidFill>
                  <a:srgbClr val="000000"/>
                </a:solidFill>
                <a:latin typeface="Consolas"/>
              </a:rPr>
              <a:t>);</a:t>
            </a:r>
          </a:p>
          <a:p>
            <a:r>
              <a:rPr lang="sr-Latn-RS" sz="1200" dirty="0">
                <a:solidFill>
                  <a:srgbClr val="6A3E3E"/>
                </a:solidFill>
                <a:latin typeface="Consolas"/>
              </a:rPr>
              <a:t>		</a:t>
            </a:r>
            <a:r>
              <a:rPr lang="en-US" sz="1200" dirty="0" err="1">
                <a:solidFill>
                  <a:srgbClr val="6A3E3E"/>
                </a:solidFill>
                <a:latin typeface="Consolas"/>
              </a:rPr>
              <a:t>imaArgumenata</a:t>
            </a:r>
            <a:r>
              <a:rPr lang="en-US" sz="1200" dirty="0">
                <a:solidFill>
                  <a:srgbClr val="000000"/>
                </a:solidFill>
                <a:latin typeface="Consolas"/>
              </a:rPr>
              <a:t> = </a:t>
            </a:r>
            <a:r>
              <a:rPr lang="en-US" sz="1200" b="1" dirty="0">
                <a:solidFill>
                  <a:srgbClr val="7F0055"/>
                </a:solidFill>
                <a:latin typeface="Consolas"/>
              </a:rPr>
              <a:t>true</a:t>
            </a:r>
            <a:r>
              <a:rPr lang="en-US" sz="1200" b="1" dirty="0">
                <a:solidFill>
                  <a:srgbClr val="000000"/>
                </a:solidFill>
                <a:latin typeface="Consolas"/>
              </a:rPr>
              <a:t>;</a:t>
            </a:r>
          </a:p>
          <a:p>
            <a:r>
              <a:rPr lang="sr-Latn-RS" sz="1200" dirty="0">
                <a:solidFill>
                  <a:srgbClr val="6A3E3E"/>
                </a:solidFill>
                <a:latin typeface="Consolas"/>
              </a:rPr>
              <a:t>		</a:t>
            </a:r>
            <a:r>
              <a:rPr lang="en-US" sz="1200" dirty="0" err="1">
                <a:solidFill>
                  <a:srgbClr val="6A3E3E"/>
                </a:solidFill>
                <a:latin typeface="Consolas"/>
              </a:rPr>
              <a:t>listaArgumenata</a:t>
            </a:r>
            <a:r>
              <a:rPr lang="en-US" sz="1200" dirty="0" err="1">
                <a:solidFill>
                  <a:srgbClr val="000000"/>
                </a:solidFill>
                <a:latin typeface="Consolas"/>
              </a:rPr>
              <a:t>.add</a:t>
            </a:r>
            <a:r>
              <a:rPr lang="en-US" sz="1200" dirty="0">
                <a:solidFill>
                  <a:srgbClr val="000000"/>
                </a:solidFill>
                <a:latin typeface="Consolas"/>
              </a:rPr>
              <a:t>(</a:t>
            </a:r>
            <a:r>
              <a:rPr lang="en-US" sz="1200" dirty="0" err="1">
                <a:solidFill>
                  <a:srgbClr val="6A3E3E"/>
                </a:solidFill>
                <a:latin typeface="Consolas"/>
              </a:rPr>
              <a:t>filmId</a:t>
            </a:r>
            <a:r>
              <a:rPr lang="en-US" sz="1200" dirty="0">
                <a:solidFill>
                  <a:srgbClr val="000000"/>
                </a:solidFill>
                <a:latin typeface="Consolas"/>
              </a:rPr>
              <a:t>);</a:t>
            </a:r>
          </a:p>
          <a:p>
            <a:r>
              <a:rPr lang="sr-Latn-RS" sz="1200" dirty="0">
                <a:solidFill>
                  <a:srgbClr val="000000"/>
                </a:solidFill>
                <a:latin typeface="Consolas"/>
              </a:rPr>
              <a:t>	</a:t>
            </a:r>
            <a:r>
              <a:rPr lang="en-US" sz="1200" dirty="0">
                <a:solidFill>
                  <a:srgbClr val="000000"/>
                </a:solidFill>
                <a:latin typeface="Consolas"/>
              </a:rPr>
              <a:t>}</a:t>
            </a:r>
          </a:p>
          <a:p>
            <a:endParaRPr lang="en-US" sz="1200" dirty="0">
              <a:latin typeface="Consolas"/>
            </a:endParaRPr>
          </a:p>
          <a:p>
            <a:r>
              <a:rPr lang="sr-Latn-RS" sz="1200" b="1" dirty="0">
                <a:solidFill>
                  <a:srgbClr val="7F0055"/>
                </a:solidFill>
                <a:latin typeface="Consolas"/>
              </a:rPr>
              <a:t>	</a:t>
            </a:r>
            <a:r>
              <a:rPr lang="en-US" sz="1200" b="1" dirty="0">
                <a:solidFill>
                  <a:srgbClr val="7F0055"/>
                </a:solidFill>
                <a:latin typeface="Consolas"/>
              </a:rPr>
              <a:t>if</a:t>
            </a:r>
            <a:r>
              <a:rPr lang="en-US" sz="1200" b="1" dirty="0">
                <a:solidFill>
                  <a:srgbClr val="000000"/>
                </a:solidFill>
                <a:latin typeface="Consolas"/>
              </a:rPr>
              <a:t>(</a:t>
            </a:r>
            <a:r>
              <a:rPr lang="en-US" sz="1200" b="1" dirty="0" err="1">
                <a:solidFill>
                  <a:srgbClr val="6A3E3E"/>
                </a:solidFill>
                <a:latin typeface="Consolas"/>
              </a:rPr>
              <a:t>zanrId</a:t>
            </a:r>
            <a:r>
              <a:rPr lang="en-US" sz="1200" b="1" dirty="0">
                <a:solidFill>
                  <a:srgbClr val="000000"/>
                </a:solidFill>
                <a:latin typeface="Consolas"/>
              </a:rPr>
              <a:t>!=</a:t>
            </a:r>
            <a:r>
              <a:rPr lang="en-US" sz="1200" b="1" dirty="0">
                <a:solidFill>
                  <a:srgbClr val="7F0055"/>
                </a:solidFill>
                <a:latin typeface="Consolas"/>
              </a:rPr>
              <a:t>null</a:t>
            </a:r>
            <a:r>
              <a:rPr lang="en-US" sz="1200" b="1" dirty="0">
                <a:solidFill>
                  <a:srgbClr val="000000"/>
                </a:solidFill>
                <a:latin typeface="Consolas"/>
              </a:rPr>
              <a:t>) {</a:t>
            </a:r>
          </a:p>
          <a:p>
            <a:r>
              <a:rPr lang="sr-Latn-RS" sz="1200" b="1" dirty="0">
                <a:solidFill>
                  <a:srgbClr val="7F0055"/>
                </a:solidFill>
                <a:latin typeface="Consolas"/>
              </a:rPr>
              <a:t>		</a:t>
            </a:r>
            <a:r>
              <a:rPr lang="en-US" sz="1200" b="1" dirty="0">
                <a:solidFill>
                  <a:srgbClr val="7F0055"/>
                </a:solidFill>
                <a:latin typeface="Consolas"/>
              </a:rPr>
              <a:t>if</a:t>
            </a:r>
            <a:r>
              <a:rPr lang="en-US" sz="1200" b="1" dirty="0">
                <a:solidFill>
                  <a:srgbClr val="000000"/>
                </a:solidFill>
                <a:latin typeface="Consolas"/>
              </a:rPr>
              <a:t>(</a:t>
            </a:r>
            <a:r>
              <a:rPr lang="en-US" sz="1200" b="1" dirty="0" err="1">
                <a:solidFill>
                  <a:srgbClr val="6A3E3E"/>
                </a:solidFill>
                <a:latin typeface="Consolas"/>
              </a:rPr>
              <a:t>imaArgumenata</a:t>
            </a:r>
            <a:r>
              <a:rPr lang="en-US" sz="1200" b="1" dirty="0">
                <a:solidFill>
                  <a:srgbClr val="000000"/>
                </a:solidFill>
                <a:latin typeface="Consolas"/>
              </a:rPr>
              <a:t>)</a:t>
            </a:r>
          </a:p>
          <a:p>
            <a:r>
              <a:rPr lang="sr-Latn-RS" sz="1200" dirty="0">
                <a:solidFill>
                  <a:srgbClr val="6A3E3E"/>
                </a:solidFill>
                <a:latin typeface="Consolas"/>
              </a:rPr>
              <a:t>			</a:t>
            </a:r>
            <a:r>
              <a:rPr lang="en-US" sz="1200" dirty="0" err="1">
                <a:solidFill>
                  <a:srgbClr val="6A3E3E"/>
                </a:solidFill>
                <a:latin typeface="Consolas"/>
              </a:rPr>
              <a:t>whereSql</a:t>
            </a:r>
            <a:r>
              <a:rPr lang="en-US" sz="1200" dirty="0" err="1">
                <a:solidFill>
                  <a:srgbClr val="000000"/>
                </a:solidFill>
                <a:latin typeface="Consolas"/>
              </a:rPr>
              <a:t>.append</a:t>
            </a:r>
            <a:r>
              <a:rPr lang="en-US" sz="1200" dirty="0">
                <a:solidFill>
                  <a:srgbClr val="000000"/>
                </a:solidFill>
                <a:latin typeface="Consolas"/>
              </a:rPr>
              <a:t>(</a:t>
            </a:r>
            <a:r>
              <a:rPr lang="en-US" sz="1200" dirty="0">
                <a:solidFill>
                  <a:srgbClr val="2A00FF"/>
                </a:solidFill>
                <a:latin typeface="Consolas"/>
              </a:rPr>
              <a:t>" AND "</a:t>
            </a:r>
            <a:r>
              <a:rPr lang="en-US" sz="1200" dirty="0">
                <a:solidFill>
                  <a:srgbClr val="000000"/>
                </a:solidFill>
                <a:latin typeface="Consolas"/>
              </a:rPr>
              <a:t>);</a:t>
            </a:r>
          </a:p>
          <a:p>
            <a:r>
              <a:rPr lang="sr-Latn-RS" sz="1200" dirty="0">
                <a:solidFill>
                  <a:srgbClr val="6A3E3E"/>
                </a:solidFill>
                <a:latin typeface="Consolas"/>
              </a:rPr>
              <a:t>		</a:t>
            </a:r>
            <a:r>
              <a:rPr lang="en-US" sz="1200" dirty="0" err="1">
                <a:solidFill>
                  <a:srgbClr val="6A3E3E"/>
                </a:solidFill>
                <a:latin typeface="Consolas"/>
              </a:rPr>
              <a:t>whereSql</a:t>
            </a:r>
            <a:r>
              <a:rPr lang="en-US" sz="1200" dirty="0" err="1">
                <a:solidFill>
                  <a:srgbClr val="000000"/>
                </a:solidFill>
                <a:latin typeface="Consolas"/>
              </a:rPr>
              <a:t>.append</a:t>
            </a:r>
            <a:r>
              <a:rPr lang="en-US" sz="1200" dirty="0">
                <a:solidFill>
                  <a:srgbClr val="000000"/>
                </a:solidFill>
                <a:latin typeface="Consolas"/>
              </a:rPr>
              <a:t>(</a:t>
            </a:r>
            <a:r>
              <a:rPr lang="en-US" sz="1200" dirty="0">
                <a:solidFill>
                  <a:srgbClr val="2A00FF"/>
                </a:solidFill>
                <a:latin typeface="Consolas"/>
              </a:rPr>
              <a:t>"</a:t>
            </a:r>
            <a:r>
              <a:rPr lang="en-US" sz="1200" dirty="0" err="1">
                <a:solidFill>
                  <a:srgbClr val="2A00FF"/>
                </a:solidFill>
                <a:latin typeface="Consolas"/>
              </a:rPr>
              <a:t>fz.zanrId</a:t>
            </a:r>
            <a:r>
              <a:rPr lang="en-US" sz="1200" dirty="0">
                <a:solidFill>
                  <a:srgbClr val="2A00FF"/>
                </a:solidFill>
                <a:latin typeface="Consolas"/>
              </a:rPr>
              <a:t> = ?"</a:t>
            </a:r>
            <a:r>
              <a:rPr lang="en-US" sz="1200" dirty="0">
                <a:solidFill>
                  <a:srgbClr val="000000"/>
                </a:solidFill>
                <a:latin typeface="Consolas"/>
              </a:rPr>
              <a:t>);</a:t>
            </a:r>
          </a:p>
          <a:p>
            <a:r>
              <a:rPr lang="sr-Latn-RS" sz="1200" dirty="0">
                <a:solidFill>
                  <a:srgbClr val="6A3E3E"/>
                </a:solidFill>
                <a:latin typeface="Consolas"/>
              </a:rPr>
              <a:t>		</a:t>
            </a:r>
            <a:r>
              <a:rPr lang="en-US" sz="1200" dirty="0" err="1">
                <a:solidFill>
                  <a:srgbClr val="6A3E3E"/>
                </a:solidFill>
                <a:latin typeface="Consolas"/>
              </a:rPr>
              <a:t>imaArgumenata</a:t>
            </a:r>
            <a:r>
              <a:rPr lang="en-US" sz="1200" dirty="0">
                <a:solidFill>
                  <a:srgbClr val="000000"/>
                </a:solidFill>
                <a:latin typeface="Consolas"/>
              </a:rPr>
              <a:t> = </a:t>
            </a:r>
            <a:r>
              <a:rPr lang="en-US" sz="1200" b="1" dirty="0">
                <a:solidFill>
                  <a:srgbClr val="7F0055"/>
                </a:solidFill>
                <a:latin typeface="Consolas"/>
              </a:rPr>
              <a:t>true</a:t>
            </a:r>
            <a:r>
              <a:rPr lang="en-US" sz="1200" b="1" dirty="0">
                <a:solidFill>
                  <a:srgbClr val="000000"/>
                </a:solidFill>
                <a:latin typeface="Consolas"/>
              </a:rPr>
              <a:t>;</a:t>
            </a:r>
          </a:p>
          <a:p>
            <a:r>
              <a:rPr lang="sr-Latn-RS" sz="1200" dirty="0">
                <a:solidFill>
                  <a:srgbClr val="6A3E3E"/>
                </a:solidFill>
                <a:latin typeface="Consolas"/>
              </a:rPr>
              <a:t>		</a:t>
            </a:r>
            <a:r>
              <a:rPr lang="en-US" sz="1200" dirty="0" err="1">
                <a:solidFill>
                  <a:srgbClr val="6A3E3E"/>
                </a:solidFill>
                <a:latin typeface="Consolas"/>
              </a:rPr>
              <a:t>listaArgumenata</a:t>
            </a:r>
            <a:r>
              <a:rPr lang="en-US" sz="1200" dirty="0" err="1">
                <a:solidFill>
                  <a:srgbClr val="000000"/>
                </a:solidFill>
                <a:latin typeface="Consolas"/>
              </a:rPr>
              <a:t>.add</a:t>
            </a:r>
            <a:r>
              <a:rPr lang="en-US" sz="1200" dirty="0">
                <a:solidFill>
                  <a:srgbClr val="000000"/>
                </a:solidFill>
                <a:latin typeface="Consolas"/>
              </a:rPr>
              <a:t>(</a:t>
            </a:r>
            <a:r>
              <a:rPr lang="en-US" sz="1200" dirty="0" err="1">
                <a:solidFill>
                  <a:srgbClr val="6A3E3E"/>
                </a:solidFill>
                <a:latin typeface="Consolas"/>
              </a:rPr>
              <a:t>zanrId</a:t>
            </a:r>
            <a:r>
              <a:rPr lang="en-US" sz="1200" dirty="0">
                <a:solidFill>
                  <a:srgbClr val="000000"/>
                </a:solidFill>
                <a:latin typeface="Consolas"/>
              </a:rPr>
              <a:t>);</a:t>
            </a:r>
          </a:p>
          <a:p>
            <a:r>
              <a:rPr lang="sr-Latn-RS" sz="1200" dirty="0">
                <a:solidFill>
                  <a:srgbClr val="000000"/>
                </a:solidFill>
                <a:latin typeface="Consolas"/>
              </a:rPr>
              <a:t>	</a:t>
            </a:r>
            <a:r>
              <a:rPr lang="en-US" sz="1200" dirty="0">
                <a:solidFill>
                  <a:srgbClr val="000000"/>
                </a:solidFill>
                <a:latin typeface="Consolas"/>
              </a:rPr>
              <a:t>}</a:t>
            </a:r>
          </a:p>
          <a:p>
            <a:endParaRPr lang="en-US" sz="1200" dirty="0">
              <a:latin typeface="Consolas"/>
            </a:endParaRPr>
          </a:p>
          <a:p>
            <a:r>
              <a:rPr lang="sr-Latn-RS" sz="1200" b="1" dirty="0">
                <a:solidFill>
                  <a:srgbClr val="7F0055"/>
                </a:solidFill>
                <a:latin typeface="Consolas"/>
              </a:rPr>
              <a:t>	</a:t>
            </a:r>
            <a:r>
              <a:rPr lang="en-US" sz="1200" b="1" dirty="0">
                <a:solidFill>
                  <a:srgbClr val="7F0055"/>
                </a:solidFill>
                <a:latin typeface="Consolas"/>
              </a:rPr>
              <a:t>if</a:t>
            </a:r>
            <a:r>
              <a:rPr lang="en-US" sz="1200" b="1" dirty="0">
                <a:solidFill>
                  <a:srgbClr val="000000"/>
                </a:solidFill>
                <a:latin typeface="Consolas"/>
              </a:rPr>
              <a:t>(</a:t>
            </a:r>
            <a:r>
              <a:rPr lang="en-US" sz="1200" b="1" dirty="0" err="1">
                <a:solidFill>
                  <a:srgbClr val="6A3E3E"/>
                </a:solidFill>
                <a:latin typeface="Consolas"/>
              </a:rPr>
              <a:t>imaArgumenata</a:t>
            </a:r>
            <a:r>
              <a:rPr lang="en-US" sz="1200" b="1" dirty="0">
                <a:solidFill>
                  <a:srgbClr val="000000"/>
                </a:solidFill>
                <a:latin typeface="Consolas"/>
              </a:rPr>
              <a:t>)</a:t>
            </a:r>
          </a:p>
          <a:p>
            <a:r>
              <a:rPr lang="sr-Latn-RS" sz="1200" dirty="0">
                <a:solidFill>
                  <a:srgbClr val="6A3E3E"/>
                </a:solidFill>
                <a:latin typeface="Consolas"/>
              </a:rPr>
              <a:t>		</a:t>
            </a:r>
            <a:r>
              <a:rPr lang="en-US" sz="1200" dirty="0" err="1">
                <a:solidFill>
                  <a:srgbClr val="6A3E3E"/>
                </a:solidFill>
                <a:latin typeface="Consolas"/>
              </a:rPr>
              <a:t>sql</a:t>
            </a:r>
            <a:r>
              <a:rPr lang="en-US" sz="1200" dirty="0">
                <a:solidFill>
                  <a:srgbClr val="000000"/>
                </a:solidFill>
                <a:latin typeface="Consolas"/>
              </a:rPr>
              <a:t>=</a:t>
            </a:r>
            <a:r>
              <a:rPr lang="en-US" sz="1200" dirty="0" err="1">
                <a:solidFill>
                  <a:srgbClr val="6A3E3E"/>
                </a:solidFill>
                <a:latin typeface="Consolas"/>
              </a:rPr>
              <a:t>sql</a:t>
            </a:r>
            <a:r>
              <a:rPr lang="en-US" sz="1200" dirty="0">
                <a:solidFill>
                  <a:srgbClr val="000000"/>
                </a:solidFill>
                <a:latin typeface="Consolas"/>
              </a:rPr>
              <a:t> + </a:t>
            </a:r>
            <a:r>
              <a:rPr lang="en-US" sz="1200" dirty="0" err="1">
                <a:solidFill>
                  <a:srgbClr val="6A3E3E"/>
                </a:solidFill>
                <a:latin typeface="Consolas"/>
              </a:rPr>
              <a:t>whereSql</a:t>
            </a:r>
            <a:r>
              <a:rPr lang="en-US" sz="1200" dirty="0" err="1">
                <a:solidFill>
                  <a:srgbClr val="000000"/>
                </a:solidFill>
                <a:latin typeface="Consolas"/>
              </a:rPr>
              <a:t>.toString</a:t>
            </a:r>
            <a:r>
              <a:rPr lang="en-US" sz="1200" dirty="0">
                <a:solidFill>
                  <a:srgbClr val="000000"/>
                </a:solidFill>
                <a:latin typeface="Consolas"/>
              </a:rPr>
              <a:t>()+</a:t>
            </a:r>
            <a:r>
              <a:rPr lang="en-US" sz="1200" dirty="0">
                <a:solidFill>
                  <a:srgbClr val="2A00FF"/>
                </a:solidFill>
                <a:latin typeface="Consolas"/>
              </a:rPr>
              <a:t>" ORDER BY </a:t>
            </a:r>
            <a:r>
              <a:rPr lang="en-US" sz="1200" dirty="0" err="1">
                <a:solidFill>
                  <a:srgbClr val="2A00FF"/>
                </a:solidFill>
                <a:latin typeface="Consolas"/>
              </a:rPr>
              <a:t>fz.filmId</a:t>
            </a:r>
            <a:r>
              <a:rPr lang="en-US" sz="1200" dirty="0">
                <a:solidFill>
                  <a:srgbClr val="2A00FF"/>
                </a:solidFill>
                <a:latin typeface="Consolas"/>
              </a:rPr>
              <a:t>"</a:t>
            </a:r>
            <a:r>
              <a:rPr lang="en-US" sz="1200" dirty="0">
                <a:solidFill>
                  <a:srgbClr val="000000"/>
                </a:solidFill>
                <a:latin typeface="Consolas"/>
              </a:rPr>
              <a:t>;</a:t>
            </a:r>
          </a:p>
          <a:p>
            <a:r>
              <a:rPr lang="sr-Latn-RS" sz="1200" b="1" dirty="0">
                <a:solidFill>
                  <a:srgbClr val="7F0055"/>
                </a:solidFill>
                <a:latin typeface="Consolas"/>
              </a:rPr>
              <a:t>	</a:t>
            </a:r>
            <a:r>
              <a:rPr lang="en-US" sz="1200" b="1" dirty="0">
                <a:solidFill>
                  <a:srgbClr val="7F0055"/>
                </a:solidFill>
                <a:latin typeface="Consolas"/>
              </a:rPr>
              <a:t>else</a:t>
            </a:r>
          </a:p>
          <a:p>
            <a:r>
              <a:rPr lang="sr-Latn-RS" sz="1200" dirty="0">
                <a:solidFill>
                  <a:srgbClr val="6A3E3E"/>
                </a:solidFill>
                <a:latin typeface="Consolas"/>
              </a:rPr>
              <a:t>		</a:t>
            </a:r>
            <a:r>
              <a:rPr lang="en-US" sz="1200" dirty="0" err="1">
                <a:solidFill>
                  <a:srgbClr val="6A3E3E"/>
                </a:solidFill>
                <a:latin typeface="Consolas"/>
              </a:rPr>
              <a:t>sql</a:t>
            </a:r>
            <a:r>
              <a:rPr lang="en-US" sz="1200" dirty="0">
                <a:solidFill>
                  <a:srgbClr val="000000"/>
                </a:solidFill>
                <a:latin typeface="Consolas"/>
              </a:rPr>
              <a:t>=</a:t>
            </a:r>
            <a:r>
              <a:rPr lang="en-US" sz="1200" dirty="0" err="1">
                <a:solidFill>
                  <a:srgbClr val="6A3E3E"/>
                </a:solidFill>
                <a:latin typeface="Consolas"/>
              </a:rPr>
              <a:t>sql</a:t>
            </a:r>
            <a:r>
              <a:rPr lang="en-US" sz="1200" dirty="0">
                <a:solidFill>
                  <a:srgbClr val="000000"/>
                </a:solidFill>
                <a:latin typeface="Consolas"/>
              </a:rPr>
              <a:t> + </a:t>
            </a:r>
            <a:r>
              <a:rPr lang="en-US" sz="1200" dirty="0">
                <a:solidFill>
                  <a:srgbClr val="2A00FF"/>
                </a:solidFill>
                <a:latin typeface="Consolas"/>
              </a:rPr>
              <a:t>" ORDER BY </a:t>
            </a:r>
            <a:r>
              <a:rPr lang="en-US" sz="1200" dirty="0" err="1">
                <a:solidFill>
                  <a:srgbClr val="2A00FF"/>
                </a:solidFill>
                <a:latin typeface="Consolas"/>
              </a:rPr>
              <a:t>fz.filmId</a:t>
            </a:r>
            <a:r>
              <a:rPr lang="en-US" sz="1200" dirty="0">
                <a:solidFill>
                  <a:srgbClr val="2A00FF"/>
                </a:solidFill>
                <a:latin typeface="Consolas"/>
              </a:rPr>
              <a:t>"</a:t>
            </a:r>
            <a:r>
              <a:rPr lang="en-US" sz="1200" dirty="0">
                <a:solidFill>
                  <a:srgbClr val="000000"/>
                </a:solidFill>
                <a:latin typeface="Consolas"/>
              </a:rPr>
              <a:t>;</a:t>
            </a:r>
          </a:p>
          <a:p>
            <a:r>
              <a:rPr lang="sr-Latn-RS" sz="1200" dirty="0">
                <a:latin typeface="Consolas"/>
              </a:rPr>
              <a:t>...</a:t>
            </a:r>
            <a:endParaRPr lang="en-US" sz="1200" dirty="0">
              <a:latin typeface="Consolas"/>
            </a:endParaRPr>
          </a:p>
        </p:txBody>
      </p:sp>
      <p:sp>
        <p:nvSpPr>
          <p:cNvPr id="2" name="Title 1"/>
          <p:cNvSpPr>
            <a:spLocks noGrp="1"/>
          </p:cNvSpPr>
          <p:nvPr>
            <p:ph type="title"/>
          </p:nvPr>
        </p:nvSpPr>
        <p:spPr>
          <a:xfrm>
            <a:off x="249383" y="272765"/>
            <a:ext cx="4675042" cy="595453"/>
          </a:xfrm>
          <a:solidFill>
            <a:schemeClr val="tx1">
              <a:lumMod val="65000"/>
              <a:lumOff val="35000"/>
            </a:schemeClr>
          </a:solidFill>
        </p:spPr>
        <p:txBody>
          <a:bodyPr>
            <a:noAutofit/>
          </a:bodyPr>
          <a:lstStyle/>
          <a:p>
            <a:r>
              <a:rPr lang="en-US" dirty="0" err="1">
                <a:solidFill>
                  <a:schemeClr val="bg1"/>
                </a:solidFill>
                <a:latin typeface="+mn-lt"/>
              </a:rPr>
              <a:t>Implementacija</a:t>
            </a:r>
            <a:endParaRPr lang="en-US" dirty="0">
              <a:solidFill>
                <a:schemeClr val="bg1"/>
              </a:solidFill>
              <a:latin typeface="+mn-lt"/>
            </a:endParaRPr>
          </a:p>
        </p:txBody>
      </p:sp>
      <p:sp>
        <p:nvSpPr>
          <p:cNvPr id="4" name="Title 1"/>
          <p:cNvSpPr txBox="1">
            <a:spLocks/>
          </p:cNvSpPr>
          <p:nvPr/>
        </p:nvSpPr>
        <p:spPr>
          <a:xfrm>
            <a:off x="249382" y="960577"/>
            <a:ext cx="4760767" cy="103014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latin typeface="+mn-lt"/>
              </a:rPr>
              <a:t>DAL</a:t>
            </a:r>
            <a:r>
              <a:rPr lang="sr-Latn-RS" sz="4000" dirty="0">
                <a:latin typeface="+mn-lt"/>
              </a:rPr>
              <a:t> (SELECT upiti</a:t>
            </a:r>
            <a:r>
              <a:rPr lang="en-US" sz="4000" dirty="0">
                <a:latin typeface="+mn-lt"/>
              </a:rPr>
              <a:t>, </a:t>
            </a:r>
            <a:r>
              <a:rPr lang="en-US" sz="4000" dirty="0" err="1">
                <a:latin typeface="+mn-lt"/>
              </a:rPr>
              <a:t>povezani</a:t>
            </a:r>
            <a:r>
              <a:rPr lang="en-US" sz="4000" dirty="0">
                <a:latin typeface="+mn-lt"/>
              </a:rPr>
              <a:t> </a:t>
            </a:r>
            <a:r>
              <a:rPr lang="en-US" sz="4000" dirty="0" err="1">
                <a:latin typeface="+mn-lt"/>
              </a:rPr>
              <a:t>entiteti</a:t>
            </a:r>
            <a:r>
              <a:rPr lang="sr-Latn-RS" sz="4000" dirty="0">
                <a:latin typeface="+mn-lt"/>
              </a:rPr>
              <a:t>)</a:t>
            </a:r>
            <a:endParaRPr lang="en-US" sz="4000" dirty="0">
              <a:latin typeface="+mn-lt"/>
            </a:endParaRPr>
          </a:p>
        </p:txBody>
      </p:sp>
      <p:sp>
        <p:nvSpPr>
          <p:cNvPr id="16" name="Content Placeholder 2"/>
          <p:cNvSpPr>
            <a:spLocks noGrp="1"/>
          </p:cNvSpPr>
          <p:nvPr>
            <p:ph idx="1"/>
          </p:nvPr>
        </p:nvSpPr>
        <p:spPr>
          <a:xfrm>
            <a:off x="249382" y="2083084"/>
            <a:ext cx="4675043" cy="4609815"/>
          </a:xfrm>
          <a:ln w="38100">
            <a:solidFill>
              <a:schemeClr val="tx1">
                <a:lumMod val="65000"/>
                <a:lumOff val="35000"/>
              </a:schemeClr>
            </a:solidFill>
            <a:prstDash val="solid"/>
            <a:round/>
          </a:ln>
        </p:spPr>
        <p:txBody>
          <a:bodyPr>
            <a:noAutofit/>
          </a:bodyPr>
          <a:lstStyle/>
          <a:p>
            <a:pPr>
              <a:buClr>
                <a:schemeClr val="tx1"/>
              </a:buClr>
            </a:pPr>
            <a:r>
              <a:rPr lang="en-US" sz="2400"/>
              <a:t>Drugi na</a:t>
            </a:r>
            <a:r>
              <a:rPr lang="sr-Latn-RS" sz="2400"/>
              <a:t>čin za dobijanje podataka o povezanim entitetima bio bi korišćenje </a:t>
            </a:r>
            <a:r>
              <a:rPr lang="sr-Latn-RS" sz="2400" i="1">
                <a:solidFill>
                  <a:srgbClr val="0878BE"/>
                </a:solidFill>
              </a:rPr>
              <a:t>RowMapper</a:t>
            </a:r>
            <a:r>
              <a:rPr lang="sr-Latn-RS" sz="2400"/>
              <a:t>.</a:t>
            </a:r>
          </a:p>
          <a:p>
            <a:pPr>
              <a:buClr>
                <a:schemeClr val="tx1"/>
              </a:buClr>
            </a:pPr>
            <a:r>
              <a:rPr lang="sr-Latn-RS" sz="2400"/>
              <a:t>U ovom slučaju potrebno je kreirati onliko </a:t>
            </a:r>
            <a:r>
              <a:rPr lang="sr-Latn-RS" sz="2400" i="1">
                <a:solidFill>
                  <a:srgbClr val="0878BE"/>
                </a:solidFill>
              </a:rPr>
              <a:t>RowMapper </a:t>
            </a:r>
            <a:r>
              <a:rPr lang="sr-Latn-RS" sz="2400"/>
              <a:t>implementacija za koliko se tabela pristupa (</a:t>
            </a:r>
            <a:r>
              <a:rPr lang="sr-Latn-RS" sz="2400">
                <a:solidFill>
                  <a:srgbClr val="FF0000"/>
                </a:solidFill>
                <a:latin typeface="Arial" pitchFamily="34" charset="0"/>
                <a:cs typeface="Arial" pitchFamily="34" charset="0"/>
              </a:rPr>
              <a:t>film</a:t>
            </a:r>
            <a:r>
              <a:rPr lang="sr-Latn-RS" sz="2400">
                <a:latin typeface="Arial" pitchFamily="34" charset="0"/>
                <a:cs typeface="Arial" pitchFamily="34" charset="0"/>
              </a:rPr>
              <a:t>, </a:t>
            </a:r>
            <a:r>
              <a:rPr lang="sr-Latn-RS" sz="2400">
                <a:solidFill>
                  <a:srgbClr val="FF0000"/>
                </a:solidFill>
                <a:latin typeface="Arial" pitchFamily="34" charset="0"/>
                <a:cs typeface="Arial" pitchFamily="34" charset="0"/>
              </a:rPr>
              <a:t>filmZanr</a:t>
            </a:r>
            <a:r>
              <a:rPr lang="sr-Latn-RS" sz="2400">
                <a:latin typeface="Arial" pitchFamily="34" charset="0"/>
                <a:cs typeface="Arial" pitchFamily="34" charset="0"/>
              </a:rPr>
              <a:t> i </a:t>
            </a:r>
            <a:r>
              <a:rPr lang="sr-Latn-RS" sz="2400">
                <a:solidFill>
                  <a:srgbClr val="FF0000"/>
                </a:solidFill>
                <a:latin typeface="Arial" pitchFamily="34" charset="0"/>
                <a:cs typeface="Arial" pitchFamily="34" charset="0"/>
              </a:rPr>
              <a:t>zanr</a:t>
            </a:r>
            <a:r>
              <a:rPr lang="sr-Latn-RS" sz="2400"/>
              <a:t>).</a:t>
            </a:r>
          </a:p>
          <a:p>
            <a:pPr>
              <a:buClr>
                <a:schemeClr val="tx1"/>
              </a:buClr>
            </a:pPr>
            <a:r>
              <a:rPr lang="sr-Latn-RS" sz="2400"/>
              <a:t>Kreiraće se </a:t>
            </a:r>
            <a:r>
              <a:rPr lang="sr-Latn-RS" sz="2400">
                <a:solidFill>
                  <a:srgbClr val="00B0F0"/>
                </a:solidFill>
              </a:rPr>
              <a:t>FilmRowMapper</a:t>
            </a:r>
            <a:r>
              <a:rPr lang="sr-Latn-RS" sz="2400"/>
              <a:t> za tebelu </a:t>
            </a:r>
            <a:r>
              <a:rPr lang="sr-Latn-RS" sz="2400">
                <a:solidFill>
                  <a:srgbClr val="FF0000"/>
                </a:solidFill>
              </a:rPr>
              <a:t>film</a:t>
            </a:r>
            <a:r>
              <a:rPr lang="sr-Latn-RS" sz="2400"/>
              <a:t>, </a:t>
            </a:r>
            <a:r>
              <a:rPr lang="sr-Latn-RS" sz="2400">
                <a:solidFill>
                  <a:srgbClr val="00B0F0"/>
                </a:solidFill>
              </a:rPr>
              <a:t>FilmZanrRowMapper</a:t>
            </a:r>
            <a:r>
              <a:rPr lang="sr-Latn-RS" sz="2400"/>
              <a:t> </a:t>
            </a:r>
            <a:r>
              <a:rPr lang="sr-Latn-RS" sz="2400">
                <a:solidFill>
                  <a:srgbClr val="00B0F0"/>
                </a:solidFill>
              </a:rPr>
              <a:t> </a:t>
            </a:r>
            <a:r>
              <a:rPr lang="sr-Latn-RS" sz="2400"/>
              <a:t>za tebelu </a:t>
            </a:r>
            <a:r>
              <a:rPr lang="sr-Latn-RS" sz="2400">
                <a:solidFill>
                  <a:srgbClr val="FF0000"/>
                </a:solidFill>
              </a:rPr>
              <a:t>filmZanr</a:t>
            </a:r>
            <a:r>
              <a:rPr lang="sr-Latn-RS" sz="2400"/>
              <a:t>. </a:t>
            </a:r>
          </a:p>
          <a:p>
            <a:pPr>
              <a:buClr>
                <a:schemeClr val="tx1"/>
              </a:buClr>
            </a:pPr>
            <a:r>
              <a:rPr lang="sr-Latn-RS" sz="2400"/>
              <a:t>Za tebelu </a:t>
            </a:r>
            <a:r>
              <a:rPr lang="sr-Latn-RS" sz="2400">
                <a:solidFill>
                  <a:srgbClr val="FF0000"/>
                </a:solidFill>
                <a:latin typeface="Arial" pitchFamily="34" charset="0"/>
                <a:cs typeface="Arial" pitchFamily="34" charset="0"/>
              </a:rPr>
              <a:t>zanr </a:t>
            </a:r>
            <a:r>
              <a:rPr lang="sr-Latn-RS" sz="2400"/>
              <a:t>već je kreiran rowmapper u ZanrDAOImpl kalsi.</a:t>
            </a:r>
          </a:p>
        </p:txBody>
      </p:sp>
      <p:cxnSp>
        <p:nvCxnSpPr>
          <p:cNvPr id="7" name="Straight Arrow Connector 6"/>
          <p:cNvCxnSpPr/>
          <p:nvPr/>
        </p:nvCxnSpPr>
        <p:spPr>
          <a:xfrm>
            <a:off x="6006069" y="6102632"/>
            <a:ext cx="0" cy="488173"/>
          </a:xfrm>
          <a:prstGeom prst="straightConnector1">
            <a:avLst/>
          </a:prstGeom>
          <a:ln w="50800">
            <a:solidFill>
              <a:srgbClr val="F16726"/>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45214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924425" y="25115"/>
            <a:ext cx="7343776" cy="4524315"/>
          </a:xfrm>
          <a:prstGeom prst="rect">
            <a:avLst/>
          </a:prstGeom>
        </p:spPr>
        <p:txBody>
          <a:bodyPr wrap="square">
            <a:spAutoFit/>
          </a:bodyPr>
          <a:lstStyle/>
          <a:p>
            <a:endParaRPr lang="en-US" sz="1200" dirty="0">
              <a:latin typeface="Consolas"/>
            </a:endParaRPr>
          </a:p>
          <a:p>
            <a:r>
              <a:rPr lang="sr-Latn-RS" sz="1200" dirty="0">
                <a:solidFill>
                  <a:srgbClr val="000000"/>
                </a:solidFill>
                <a:latin typeface="Consolas"/>
              </a:rPr>
              <a:t>	</a:t>
            </a:r>
            <a:r>
              <a:rPr lang="en-US" sz="1200" dirty="0">
                <a:solidFill>
                  <a:srgbClr val="000000"/>
                </a:solidFill>
                <a:latin typeface="Consolas"/>
              </a:rPr>
              <a:t>List&lt;Long[]&gt; </a:t>
            </a:r>
            <a:r>
              <a:rPr lang="en-US" sz="1200" dirty="0" err="1">
                <a:solidFill>
                  <a:srgbClr val="6A3E3E"/>
                </a:solidFill>
                <a:latin typeface="Consolas"/>
              </a:rPr>
              <a:t>filmZanrovi</a:t>
            </a:r>
            <a:r>
              <a:rPr lang="en-US" sz="1200" dirty="0">
                <a:solidFill>
                  <a:srgbClr val="000000"/>
                </a:solidFill>
                <a:latin typeface="Consolas"/>
              </a:rPr>
              <a:t> = </a:t>
            </a:r>
            <a:r>
              <a:rPr lang="en-US" sz="1200" dirty="0" err="1">
                <a:solidFill>
                  <a:srgbClr val="0000C0"/>
                </a:solidFill>
                <a:latin typeface="Consolas"/>
              </a:rPr>
              <a:t>jdbcTemplate</a:t>
            </a:r>
            <a:r>
              <a:rPr lang="en-US" sz="1200" dirty="0" err="1">
                <a:solidFill>
                  <a:srgbClr val="000000"/>
                </a:solidFill>
                <a:latin typeface="Consolas"/>
              </a:rPr>
              <a:t>.query</a:t>
            </a:r>
            <a:r>
              <a:rPr lang="en-US" sz="1200" dirty="0">
                <a:solidFill>
                  <a:srgbClr val="000000"/>
                </a:solidFill>
                <a:latin typeface="Consolas"/>
              </a:rPr>
              <a:t>(</a:t>
            </a:r>
            <a:r>
              <a:rPr lang="en-US" sz="1200" dirty="0" err="1">
                <a:solidFill>
                  <a:srgbClr val="6A3E3E"/>
                </a:solidFill>
                <a:latin typeface="Consolas"/>
              </a:rPr>
              <a:t>sql</a:t>
            </a:r>
            <a:r>
              <a:rPr lang="en-US" sz="1200" dirty="0">
                <a:solidFill>
                  <a:srgbClr val="000000"/>
                </a:solidFill>
                <a:latin typeface="Consolas"/>
              </a:rPr>
              <a:t>, </a:t>
            </a:r>
            <a:r>
              <a:rPr lang="en-US" sz="1200" dirty="0" err="1">
                <a:solidFill>
                  <a:srgbClr val="6A3E3E"/>
                </a:solidFill>
                <a:latin typeface="Consolas"/>
              </a:rPr>
              <a:t>listaArgumenata</a:t>
            </a:r>
            <a:r>
              <a:rPr lang="en-US" sz="1200" dirty="0" err="1">
                <a:solidFill>
                  <a:srgbClr val="000000"/>
                </a:solidFill>
                <a:latin typeface="Consolas"/>
              </a:rPr>
              <a:t>.toArray</a:t>
            </a:r>
            <a:r>
              <a:rPr lang="en-US" sz="1200" dirty="0">
                <a:solidFill>
                  <a:srgbClr val="000000"/>
                </a:solidFill>
                <a:latin typeface="Consolas"/>
              </a:rPr>
              <a:t>(), </a:t>
            </a:r>
            <a:r>
              <a:rPr lang="en-US" sz="1200" b="1" dirty="0">
                <a:solidFill>
                  <a:srgbClr val="7F0055"/>
                </a:solidFill>
                <a:latin typeface="Consolas"/>
              </a:rPr>
              <a:t>new</a:t>
            </a:r>
            <a:r>
              <a:rPr lang="en-US" sz="1200" b="1" dirty="0">
                <a:solidFill>
                  <a:srgbClr val="000000"/>
                </a:solidFill>
                <a:latin typeface="Consolas"/>
              </a:rPr>
              <a:t> </a:t>
            </a:r>
            <a:r>
              <a:rPr lang="en-US" sz="1200" b="1" dirty="0" err="1">
                <a:solidFill>
                  <a:srgbClr val="000000"/>
                </a:solidFill>
                <a:latin typeface="Consolas"/>
              </a:rPr>
              <a:t>FilmZanrRowMapper</a:t>
            </a:r>
            <a:r>
              <a:rPr lang="en-US" sz="1200" b="1" dirty="0">
                <a:solidFill>
                  <a:srgbClr val="000000"/>
                </a:solidFill>
                <a:latin typeface="Consolas"/>
              </a:rPr>
              <a:t>()); </a:t>
            </a:r>
          </a:p>
          <a:p>
            <a:endParaRPr lang="en-US" sz="1200" dirty="0">
              <a:latin typeface="Consolas"/>
            </a:endParaRPr>
          </a:p>
          <a:p>
            <a:r>
              <a:rPr lang="sr-Latn-RS" sz="1200" b="1" dirty="0">
                <a:solidFill>
                  <a:srgbClr val="7F0055"/>
                </a:solidFill>
                <a:latin typeface="Consolas"/>
              </a:rPr>
              <a:t>	</a:t>
            </a:r>
            <a:r>
              <a:rPr lang="en-US" sz="1200" b="1" dirty="0">
                <a:solidFill>
                  <a:srgbClr val="7F0055"/>
                </a:solidFill>
                <a:latin typeface="Consolas"/>
              </a:rPr>
              <a:t>for</a:t>
            </a:r>
            <a:r>
              <a:rPr lang="en-US" sz="1200" b="1" dirty="0">
                <a:solidFill>
                  <a:srgbClr val="000000"/>
                </a:solidFill>
                <a:latin typeface="Consolas"/>
              </a:rPr>
              <a:t> (Long[] </a:t>
            </a:r>
            <a:r>
              <a:rPr lang="en-US" sz="1200" b="1" dirty="0" err="1">
                <a:solidFill>
                  <a:srgbClr val="6A3E3E"/>
                </a:solidFill>
                <a:latin typeface="Consolas"/>
              </a:rPr>
              <a:t>fz</a:t>
            </a:r>
            <a:r>
              <a:rPr lang="en-US" sz="1200" b="1" dirty="0">
                <a:solidFill>
                  <a:srgbClr val="000000"/>
                </a:solidFill>
                <a:latin typeface="Consolas"/>
              </a:rPr>
              <a:t> : </a:t>
            </a:r>
            <a:r>
              <a:rPr lang="en-US" sz="1200" b="1" dirty="0" err="1">
                <a:solidFill>
                  <a:srgbClr val="6A3E3E"/>
                </a:solidFill>
                <a:latin typeface="Consolas"/>
              </a:rPr>
              <a:t>filmZanrovi</a:t>
            </a:r>
            <a:r>
              <a:rPr lang="en-US" sz="1200" b="1" dirty="0">
                <a:solidFill>
                  <a:srgbClr val="000000"/>
                </a:solidFill>
                <a:latin typeface="Consolas"/>
              </a:rPr>
              <a:t>) {</a:t>
            </a:r>
            <a:endParaRPr lang="en-US" sz="1200" dirty="0">
              <a:latin typeface="Consolas"/>
            </a:endParaRPr>
          </a:p>
          <a:p>
            <a:r>
              <a:rPr lang="sr-Latn-RS" sz="1200" dirty="0">
                <a:solidFill>
                  <a:srgbClr val="6A3E3E"/>
                </a:solidFill>
                <a:latin typeface="Consolas"/>
              </a:rPr>
              <a:t>		</a:t>
            </a:r>
            <a:r>
              <a:rPr lang="en-US" sz="1200" dirty="0" err="1">
                <a:solidFill>
                  <a:srgbClr val="6A3E3E"/>
                </a:solidFill>
                <a:latin typeface="Consolas"/>
              </a:rPr>
              <a:t>znaroviFilma</a:t>
            </a:r>
            <a:r>
              <a:rPr lang="en-US" sz="1200" dirty="0" err="1">
                <a:solidFill>
                  <a:srgbClr val="000000"/>
                </a:solidFill>
                <a:latin typeface="Consolas"/>
              </a:rPr>
              <a:t>.add</a:t>
            </a:r>
            <a:r>
              <a:rPr lang="en-US" sz="1200" dirty="0">
                <a:solidFill>
                  <a:srgbClr val="000000"/>
                </a:solidFill>
                <a:latin typeface="Consolas"/>
              </a:rPr>
              <a:t>(</a:t>
            </a:r>
            <a:r>
              <a:rPr lang="en-US" sz="1200" dirty="0" err="1">
                <a:solidFill>
                  <a:srgbClr val="0000C0"/>
                </a:solidFill>
                <a:latin typeface="Consolas"/>
              </a:rPr>
              <a:t>zanrDAO</a:t>
            </a:r>
            <a:r>
              <a:rPr lang="en-US" sz="1200" dirty="0" err="1">
                <a:solidFill>
                  <a:srgbClr val="000000"/>
                </a:solidFill>
                <a:latin typeface="Consolas"/>
              </a:rPr>
              <a:t>.findOne</a:t>
            </a:r>
            <a:r>
              <a:rPr lang="en-US" sz="1200" dirty="0">
                <a:solidFill>
                  <a:srgbClr val="000000"/>
                </a:solidFill>
                <a:latin typeface="Consolas"/>
              </a:rPr>
              <a:t>(</a:t>
            </a:r>
            <a:r>
              <a:rPr lang="en-US" sz="1200" dirty="0" err="1">
                <a:solidFill>
                  <a:srgbClr val="6A3E3E"/>
                </a:solidFill>
                <a:latin typeface="Consolas"/>
              </a:rPr>
              <a:t>fz</a:t>
            </a:r>
            <a:r>
              <a:rPr lang="en-US" sz="1200" dirty="0">
                <a:solidFill>
                  <a:srgbClr val="000000"/>
                </a:solidFill>
                <a:latin typeface="Consolas"/>
              </a:rPr>
              <a:t>[1]));</a:t>
            </a:r>
          </a:p>
          <a:p>
            <a:r>
              <a:rPr lang="sr-Latn-RS" sz="1200" dirty="0">
                <a:solidFill>
                  <a:srgbClr val="000000"/>
                </a:solidFill>
                <a:latin typeface="Consolas"/>
              </a:rPr>
              <a:t>	</a:t>
            </a:r>
            <a:r>
              <a:rPr lang="en-US" sz="1200" dirty="0">
                <a:solidFill>
                  <a:srgbClr val="000000"/>
                </a:solidFill>
                <a:latin typeface="Consolas"/>
              </a:rPr>
              <a:t>}</a:t>
            </a:r>
          </a:p>
          <a:p>
            <a:r>
              <a:rPr lang="sr-Latn-RS" sz="1200" b="1" dirty="0">
                <a:solidFill>
                  <a:srgbClr val="7F0055"/>
                </a:solidFill>
                <a:latin typeface="Consolas"/>
              </a:rPr>
              <a:t>	</a:t>
            </a:r>
            <a:r>
              <a:rPr lang="en-US" sz="1200" b="1" dirty="0">
                <a:solidFill>
                  <a:srgbClr val="7F0055"/>
                </a:solidFill>
                <a:latin typeface="Consolas"/>
              </a:rPr>
              <a:t>return</a:t>
            </a:r>
            <a:r>
              <a:rPr lang="en-US" sz="1200" b="1" dirty="0">
                <a:solidFill>
                  <a:srgbClr val="000000"/>
                </a:solidFill>
                <a:latin typeface="Consolas"/>
              </a:rPr>
              <a:t> </a:t>
            </a:r>
            <a:r>
              <a:rPr lang="en-US" sz="1200" b="1" dirty="0" err="1">
                <a:solidFill>
                  <a:srgbClr val="6A3E3E"/>
                </a:solidFill>
                <a:latin typeface="Consolas"/>
              </a:rPr>
              <a:t>znaroviFilma</a:t>
            </a:r>
            <a:r>
              <a:rPr lang="en-US" sz="1200" b="1" dirty="0">
                <a:solidFill>
                  <a:srgbClr val="000000"/>
                </a:solidFill>
                <a:latin typeface="Consolas"/>
              </a:rPr>
              <a:t>;</a:t>
            </a:r>
          </a:p>
          <a:p>
            <a:r>
              <a:rPr lang="en-US" sz="1200" dirty="0">
                <a:solidFill>
                  <a:srgbClr val="000000"/>
                </a:solidFill>
                <a:latin typeface="Consolas"/>
              </a:rPr>
              <a:t>}</a:t>
            </a:r>
            <a:endParaRPr lang="sr-Latn-RS" sz="1200" b="1" dirty="0">
              <a:solidFill>
                <a:srgbClr val="7F0055"/>
              </a:solidFill>
              <a:latin typeface="Consolas"/>
            </a:endParaRPr>
          </a:p>
          <a:p>
            <a:endParaRPr lang="sr-Latn-RS" sz="1200" b="1" dirty="0">
              <a:solidFill>
                <a:srgbClr val="7F0055"/>
              </a:solidFill>
              <a:latin typeface="Consolas"/>
            </a:endParaRPr>
          </a:p>
          <a:p>
            <a:r>
              <a:rPr lang="en-US" sz="1200" b="1" dirty="0">
                <a:solidFill>
                  <a:srgbClr val="7F0055"/>
                </a:solidFill>
                <a:latin typeface="Consolas"/>
              </a:rPr>
              <a:t>private</a:t>
            </a:r>
            <a:r>
              <a:rPr lang="en-US" sz="1200" b="1" dirty="0">
                <a:solidFill>
                  <a:srgbClr val="000000"/>
                </a:solidFill>
                <a:latin typeface="Consolas"/>
              </a:rPr>
              <a:t> </a:t>
            </a:r>
            <a:r>
              <a:rPr lang="en-US" sz="1200" b="1" dirty="0">
                <a:solidFill>
                  <a:srgbClr val="7F0055"/>
                </a:solidFill>
                <a:latin typeface="Consolas"/>
              </a:rPr>
              <a:t>class</a:t>
            </a:r>
            <a:r>
              <a:rPr lang="en-US" sz="1200" b="1" dirty="0">
                <a:solidFill>
                  <a:srgbClr val="000000"/>
                </a:solidFill>
                <a:latin typeface="Consolas"/>
              </a:rPr>
              <a:t> </a:t>
            </a:r>
            <a:r>
              <a:rPr lang="en-US" sz="1200" b="1" dirty="0" err="1">
                <a:solidFill>
                  <a:srgbClr val="000000"/>
                </a:solidFill>
                <a:latin typeface="Consolas"/>
              </a:rPr>
              <a:t>FilmZanrRowMapper</a:t>
            </a:r>
            <a:r>
              <a:rPr lang="en-US" sz="1200" b="1" dirty="0">
                <a:solidFill>
                  <a:srgbClr val="000000"/>
                </a:solidFill>
                <a:latin typeface="Consolas"/>
              </a:rPr>
              <a:t> </a:t>
            </a:r>
            <a:r>
              <a:rPr lang="en-US" sz="1200" b="1" dirty="0">
                <a:solidFill>
                  <a:srgbClr val="7F0055"/>
                </a:solidFill>
                <a:latin typeface="Consolas"/>
              </a:rPr>
              <a:t>implements</a:t>
            </a:r>
            <a:r>
              <a:rPr lang="en-US" sz="1200" b="1" dirty="0">
                <a:solidFill>
                  <a:srgbClr val="000000"/>
                </a:solidFill>
                <a:latin typeface="Consolas"/>
              </a:rPr>
              <a:t> </a:t>
            </a:r>
            <a:r>
              <a:rPr lang="en-US" sz="1200" b="1" dirty="0" err="1">
                <a:solidFill>
                  <a:srgbClr val="000000"/>
                </a:solidFill>
                <a:latin typeface="Consolas"/>
              </a:rPr>
              <a:t>RowMapper</a:t>
            </a:r>
            <a:r>
              <a:rPr lang="en-US" sz="1200" b="1" dirty="0">
                <a:solidFill>
                  <a:srgbClr val="000000"/>
                </a:solidFill>
                <a:latin typeface="Consolas"/>
              </a:rPr>
              <a:t>&lt;Long []&gt; {</a:t>
            </a:r>
          </a:p>
          <a:p>
            <a:endParaRPr lang="en-US" sz="1200" dirty="0">
              <a:latin typeface="Consolas"/>
            </a:endParaRPr>
          </a:p>
          <a:p>
            <a:r>
              <a:rPr lang="sr-Latn-RS" sz="1200" dirty="0">
                <a:solidFill>
                  <a:srgbClr val="646464"/>
                </a:solidFill>
                <a:latin typeface="Consolas"/>
              </a:rPr>
              <a:t>	</a:t>
            </a:r>
            <a:r>
              <a:rPr lang="en-US" sz="1200" dirty="0">
                <a:solidFill>
                  <a:srgbClr val="646464"/>
                </a:solidFill>
                <a:latin typeface="Consolas"/>
              </a:rPr>
              <a:t>@Override</a:t>
            </a:r>
          </a:p>
          <a:p>
            <a:r>
              <a:rPr lang="sr-Latn-RS" sz="1200" b="1" dirty="0">
                <a:solidFill>
                  <a:srgbClr val="7F0055"/>
                </a:solidFill>
                <a:latin typeface="Consolas"/>
              </a:rPr>
              <a:t>	</a:t>
            </a:r>
            <a:r>
              <a:rPr lang="en-US" sz="1200" b="1" dirty="0">
                <a:solidFill>
                  <a:srgbClr val="7F0055"/>
                </a:solidFill>
                <a:latin typeface="Consolas"/>
              </a:rPr>
              <a:t>public</a:t>
            </a:r>
            <a:r>
              <a:rPr lang="en-US" sz="1200" b="1" dirty="0">
                <a:solidFill>
                  <a:srgbClr val="000000"/>
                </a:solidFill>
                <a:latin typeface="Consolas"/>
              </a:rPr>
              <a:t> Long [] </a:t>
            </a:r>
            <a:r>
              <a:rPr lang="en-US" sz="1200" b="1" dirty="0" err="1">
                <a:solidFill>
                  <a:srgbClr val="000000"/>
                </a:solidFill>
                <a:latin typeface="Consolas"/>
              </a:rPr>
              <a:t>mapRow</a:t>
            </a:r>
            <a:r>
              <a:rPr lang="en-US" sz="1200" b="1" dirty="0">
                <a:solidFill>
                  <a:srgbClr val="000000"/>
                </a:solidFill>
                <a:latin typeface="Consolas"/>
              </a:rPr>
              <a:t>(</a:t>
            </a:r>
            <a:r>
              <a:rPr lang="en-US" sz="1200" b="1" dirty="0" err="1">
                <a:solidFill>
                  <a:srgbClr val="000000"/>
                </a:solidFill>
                <a:latin typeface="Consolas"/>
              </a:rPr>
              <a:t>ResultSet</a:t>
            </a:r>
            <a:r>
              <a:rPr lang="en-US" sz="1200" b="1" dirty="0">
                <a:solidFill>
                  <a:srgbClr val="000000"/>
                </a:solidFill>
                <a:latin typeface="Consolas"/>
              </a:rPr>
              <a:t> </a:t>
            </a:r>
            <a:r>
              <a:rPr lang="en-US" sz="1200" b="1" dirty="0" err="1">
                <a:solidFill>
                  <a:srgbClr val="6A3E3E"/>
                </a:solidFill>
                <a:latin typeface="Consolas"/>
              </a:rPr>
              <a:t>rs</a:t>
            </a:r>
            <a:r>
              <a:rPr lang="en-US" sz="1200" b="1" dirty="0">
                <a:solidFill>
                  <a:srgbClr val="000000"/>
                </a:solidFill>
                <a:latin typeface="Consolas"/>
              </a:rPr>
              <a:t>, </a:t>
            </a:r>
            <a:r>
              <a:rPr lang="en-US" sz="1200" b="1" dirty="0">
                <a:solidFill>
                  <a:srgbClr val="7F0055"/>
                </a:solidFill>
                <a:latin typeface="Consolas"/>
              </a:rPr>
              <a:t>int</a:t>
            </a:r>
            <a:r>
              <a:rPr lang="en-US" sz="1200" b="1" dirty="0">
                <a:solidFill>
                  <a:srgbClr val="000000"/>
                </a:solidFill>
                <a:latin typeface="Consolas"/>
              </a:rPr>
              <a:t> </a:t>
            </a:r>
            <a:r>
              <a:rPr lang="en-US" sz="1200" b="1" dirty="0" err="1">
                <a:solidFill>
                  <a:srgbClr val="6A3E3E"/>
                </a:solidFill>
                <a:latin typeface="Consolas"/>
              </a:rPr>
              <a:t>rowNum</a:t>
            </a:r>
            <a:r>
              <a:rPr lang="en-US" sz="1200" b="1" dirty="0">
                <a:solidFill>
                  <a:srgbClr val="000000"/>
                </a:solidFill>
                <a:latin typeface="Consolas"/>
              </a:rPr>
              <a:t>) </a:t>
            </a:r>
            <a:r>
              <a:rPr lang="en-US" sz="1200" b="1" dirty="0">
                <a:solidFill>
                  <a:srgbClr val="7F0055"/>
                </a:solidFill>
                <a:latin typeface="Consolas"/>
              </a:rPr>
              <a:t>throws</a:t>
            </a:r>
            <a:r>
              <a:rPr lang="en-US" sz="1200" b="1" dirty="0">
                <a:solidFill>
                  <a:srgbClr val="000000"/>
                </a:solidFill>
                <a:latin typeface="Consolas"/>
              </a:rPr>
              <a:t> </a:t>
            </a:r>
            <a:r>
              <a:rPr lang="en-US" sz="1200" b="1" dirty="0" err="1">
                <a:solidFill>
                  <a:srgbClr val="000000"/>
                </a:solidFill>
                <a:latin typeface="Consolas"/>
              </a:rPr>
              <a:t>SQLException</a:t>
            </a:r>
            <a:r>
              <a:rPr lang="en-US" sz="1200" b="1" dirty="0">
                <a:solidFill>
                  <a:srgbClr val="000000"/>
                </a:solidFill>
                <a:latin typeface="Consolas"/>
              </a:rPr>
              <a:t> {</a:t>
            </a:r>
          </a:p>
          <a:p>
            <a:r>
              <a:rPr lang="sr-Latn-RS" sz="1200" b="1" dirty="0">
                <a:solidFill>
                  <a:srgbClr val="7F0055"/>
                </a:solidFill>
                <a:latin typeface="Consolas"/>
              </a:rPr>
              <a:t>		</a:t>
            </a:r>
            <a:r>
              <a:rPr lang="en-US" sz="1200" b="1" dirty="0">
                <a:solidFill>
                  <a:srgbClr val="7F0055"/>
                </a:solidFill>
                <a:latin typeface="Consolas"/>
              </a:rPr>
              <a:t>int</a:t>
            </a:r>
            <a:r>
              <a:rPr lang="en-US" sz="1200" b="1" dirty="0">
                <a:solidFill>
                  <a:srgbClr val="000000"/>
                </a:solidFill>
                <a:latin typeface="Consolas"/>
              </a:rPr>
              <a:t> </a:t>
            </a:r>
            <a:r>
              <a:rPr lang="en-US" sz="1200" b="1" dirty="0">
                <a:solidFill>
                  <a:srgbClr val="6A3E3E"/>
                </a:solidFill>
                <a:latin typeface="Consolas"/>
              </a:rPr>
              <a:t>index</a:t>
            </a:r>
            <a:r>
              <a:rPr lang="en-US" sz="1200" b="1" dirty="0">
                <a:solidFill>
                  <a:srgbClr val="000000"/>
                </a:solidFill>
                <a:latin typeface="Consolas"/>
              </a:rPr>
              <a:t> = 1;</a:t>
            </a:r>
          </a:p>
          <a:p>
            <a:r>
              <a:rPr lang="sr-Latn-RS" sz="1200" dirty="0">
                <a:solidFill>
                  <a:srgbClr val="000000"/>
                </a:solidFill>
                <a:latin typeface="Consolas"/>
              </a:rPr>
              <a:t>		</a:t>
            </a:r>
            <a:r>
              <a:rPr lang="en-US" sz="1200" dirty="0">
                <a:solidFill>
                  <a:srgbClr val="000000"/>
                </a:solidFill>
                <a:latin typeface="Consolas"/>
              </a:rPr>
              <a:t>Long </a:t>
            </a:r>
            <a:r>
              <a:rPr lang="en-US" sz="1200" dirty="0" err="1">
                <a:solidFill>
                  <a:srgbClr val="6A3E3E"/>
                </a:solidFill>
                <a:latin typeface="Consolas"/>
              </a:rPr>
              <a:t>filmId</a:t>
            </a:r>
            <a:r>
              <a:rPr lang="en-US" sz="1200" dirty="0">
                <a:solidFill>
                  <a:srgbClr val="000000"/>
                </a:solidFill>
                <a:latin typeface="Consolas"/>
              </a:rPr>
              <a:t> = </a:t>
            </a:r>
            <a:r>
              <a:rPr lang="en-US" sz="1200" dirty="0" err="1">
                <a:solidFill>
                  <a:srgbClr val="6A3E3E"/>
                </a:solidFill>
                <a:latin typeface="Consolas"/>
              </a:rPr>
              <a:t>rs</a:t>
            </a:r>
            <a:r>
              <a:rPr lang="en-US" sz="1200" dirty="0" err="1">
                <a:solidFill>
                  <a:srgbClr val="000000"/>
                </a:solidFill>
                <a:latin typeface="Consolas"/>
              </a:rPr>
              <a:t>.getLong</a:t>
            </a:r>
            <a:r>
              <a:rPr lang="en-US" sz="1200" dirty="0">
                <a:solidFill>
                  <a:srgbClr val="000000"/>
                </a:solidFill>
                <a:latin typeface="Consolas"/>
              </a:rPr>
              <a:t>(</a:t>
            </a:r>
            <a:r>
              <a:rPr lang="en-US" sz="1200" dirty="0">
                <a:solidFill>
                  <a:srgbClr val="6A3E3E"/>
                </a:solidFill>
                <a:latin typeface="Consolas"/>
              </a:rPr>
              <a:t>index</a:t>
            </a:r>
            <a:r>
              <a:rPr lang="en-US" sz="1200" dirty="0">
                <a:solidFill>
                  <a:srgbClr val="000000"/>
                </a:solidFill>
                <a:latin typeface="Consolas"/>
              </a:rPr>
              <a:t>++);</a:t>
            </a:r>
          </a:p>
          <a:p>
            <a:r>
              <a:rPr lang="sr-Latn-RS" sz="1200" dirty="0">
                <a:solidFill>
                  <a:srgbClr val="000000"/>
                </a:solidFill>
                <a:latin typeface="Consolas"/>
              </a:rPr>
              <a:t>		</a:t>
            </a:r>
            <a:r>
              <a:rPr lang="en-US" sz="1200" dirty="0">
                <a:solidFill>
                  <a:srgbClr val="000000"/>
                </a:solidFill>
                <a:latin typeface="Consolas"/>
              </a:rPr>
              <a:t>Long </a:t>
            </a:r>
            <a:r>
              <a:rPr lang="en-US" sz="1200" dirty="0" err="1">
                <a:solidFill>
                  <a:srgbClr val="6A3E3E"/>
                </a:solidFill>
                <a:latin typeface="Consolas"/>
              </a:rPr>
              <a:t>zanrId</a:t>
            </a:r>
            <a:r>
              <a:rPr lang="en-US" sz="1200" dirty="0">
                <a:solidFill>
                  <a:srgbClr val="000000"/>
                </a:solidFill>
                <a:latin typeface="Consolas"/>
              </a:rPr>
              <a:t> = </a:t>
            </a:r>
            <a:r>
              <a:rPr lang="en-US" sz="1200" dirty="0" err="1">
                <a:solidFill>
                  <a:srgbClr val="6A3E3E"/>
                </a:solidFill>
                <a:latin typeface="Consolas"/>
              </a:rPr>
              <a:t>rs</a:t>
            </a:r>
            <a:r>
              <a:rPr lang="en-US" sz="1200" dirty="0" err="1">
                <a:solidFill>
                  <a:srgbClr val="000000"/>
                </a:solidFill>
                <a:latin typeface="Consolas"/>
              </a:rPr>
              <a:t>.getLong</a:t>
            </a:r>
            <a:r>
              <a:rPr lang="en-US" sz="1200" dirty="0">
                <a:solidFill>
                  <a:srgbClr val="000000"/>
                </a:solidFill>
                <a:latin typeface="Consolas"/>
              </a:rPr>
              <a:t>(</a:t>
            </a:r>
            <a:r>
              <a:rPr lang="en-US" sz="1200" dirty="0">
                <a:solidFill>
                  <a:srgbClr val="6A3E3E"/>
                </a:solidFill>
                <a:latin typeface="Consolas"/>
              </a:rPr>
              <a:t>index</a:t>
            </a:r>
            <a:r>
              <a:rPr lang="en-US" sz="1200" dirty="0">
                <a:solidFill>
                  <a:srgbClr val="000000"/>
                </a:solidFill>
                <a:latin typeface="Consolas"/>
              </a:rPr>
              <a:t>++);</a:t>
            </a:r>
          </a:p>
          <a:p>
            <a:endParaRPr lang="en-US" sz="1200" dirty="0">
              <a:latin typeface="Consolas"/>
            </a:endParaRPr>
          </a:p>
          <a:p>
            <a:r>
              <a:rPr lang="sr-Latn-RS" sz="1200" dirty="0">
                <a:solidFill>
                  <a:srgbClr val="000000"/>
                </a:solidFill>
                <a:latin typeface="Consolas"/>
              </a:rPr>
              <a:t>		</a:t>
            </a:r>
            <a:r>
              <a:rPr lang="en-US" sz="1200" dirty="0">
                <a:solidFill>
                  <a:srgbClr val="000000"/>
                </a:solidFill>
                <a:latin typeface="Consolas"/>
              </a:rPr>
              <a:t>Long [] </a:t>
            </a:r>
            <a:r>
              <a:rPr lang="en-US" sz="1200" dirty="0" err="1">
                <a:solidFill>
                  <a:srgbClr val="6A3E3E"/>
                </a:solidFill>
                <a:latin typeface="Consolas"/>
              </a:rPr>
              <a:t>filmZanr</a:t>
            </a:r>
            <a:r>
              <a:rPr lang="en-US" sz="1200" dirty="0">
                <a:solidFill>
                  <a:srgbClr val="000000"/>
                </a:solidFill>
                <a:latin typeface="Consolas"/>
              </a:rPr>
              <a:t> = {</a:t>
            </a:r>
            <a:r>
              <a:rPr lang="en-US" sz="1200" dirty="0" err="1">
                <a:solidFill>
                  <a:srgbClr val="6A3E3E"/>
                </a:solidFill>
                <a:latin typeface="Consolas"/>
              </a:rPr>
              <a:t>filmId</a:t>
            </a:r>
            <a:r>
              <a:rPr lang="en-US" sz="1200" dirty="0">
                <a:solidFill>
                  <a:srgbClr val="000000"/>
                </a:solidFill>
                <a:latin typeface="Consolas"/>
              </a:rPr>
              <a:t>, </a:t>
            </a:r>
            <a:r>
              <a:rPr lang="en-US" sz="1200" dirty="0" err="1">
                <a:solidFill>
                  <a:srgbClr val="6A3E3E"/>
                </a:solidFill>
                <a:latin typeface="Consolas"/>
              </a:rPr>
              <a:t>zanrId</a:t>
            </a:r>
            <a:r>
              <a:rPr lang="en-US" sz="1200" dirty="0">
                <a:solidFill>
                  <a:srgbClr val="000000"/>
                </a:solidFill>
                <a:latin typeface="Consolas"/>
              </a:rPr>
              <a:t>};</a:t>
            </a:r>
          </a:p>
          <a:p>
            <a:r>
              <a:rPr lang="sr-Latn-RS" sz="1200" b="1" dirty="0">
                <a:solidFill>
                  <a:srgbClr val="7F0055"/>
                </a:solidFill>
                <a:latin typeface="Consolas"/>
              </a:rPr>
              <a:t>		</a:t>
            </a:r>
            <a:r>
              <a:rPr lang="en-US" sz="1200" b="1" dirty="0">
                <a:solidFill>
                  <a:srgbClr val="7F0055"/>
                </a:solidFill>
                <a:latin typeface="Consolas"/>
              </a:rPr>
              <a:t>return</a:t>
            </a:r>
            <a:r>
              <a:rPr lang="en-US" sz="1200" b="1" dirty="0">
                <a:solidFill>
                  <a:srgbClr val="000000"/>
                </a:solidFill>
                <a:latin typeface="Consolas"/>
              </a:rPr>
              <a:t> </a:t>
            </a:r>
            <a:r>
              <a:rPr lang="en-US" sz="1200" b="1" dirty="0" err="1">
                <a:solidFill>
                  <a:srgbClr val="6A3E3E"/>
                </a:solidFill>
                <a:latin typeface="Consolas"/>
              </a:rPr>
              <a:t>filmZanr</a:t>
            </a:r>
            <a:r>
              <a:rPr lang="en-US" sz="1200" b="1" dirty="0">
                <a:solidFill>
                  <a:srgbClr val="000000"/>
                </a:solidFill>
                <a:latin typeface="Consolas"/>
              </a:rPr>
              <a:t>;</a:t>
            </a:r>
          </a:p>
          <a:p>
            <a:r>
              <a:rPr lang="sr-Latn-RS" sz="1200" dirty="0">
                <a:solidFill>
                  <a:srgbClr val="000000"/>
                </a:solidFill>
                <a:latin typeface="Consolas"/>
              </a:rPr>
              <a:t>	</a:t>
            </a:r>
            <a:r>
              <a:rPr lang="en-US" sz="1200" dirty="0">
                <a:solidFill>
                  <a:srgbClr val="000000"/>
                </a:solidFill>
                <a:latin typeface="Consolas"/>
              </a:rPr>
              <a:t>}</a:t>
            </a:r>
          </a:p>
          <a:p>
            <a:r>
              <a:rPr lang="en-US" sz="1200" dirty="0">
                <a:solidFill>
                  <a:srgbClr val="000000"/>
                </a:solidFill>
                <a:latin typeface="Consolas"/>
              </a:rPr>
              <a:t>}</a:t>
            </a:r>
            <a:endParaRPr lang="sr-Latn-RS" sz="1200" dirty="0">
              <a:solidFill>
                <a:srgbClr val="000000"/>
              </a:solidFill>
              <a:latin typeface="Consolas"/>
              <a:cs typeface="Arial" pitchFamily="34" charset="0"/>
            </a:endParaRPr>
          </a:p>
          <a:p>
            <a:endParaRPr lang="sr-Latn-RS" sz="1200" dirty="0">
              <a:latin typeface="Arial" pitchFamily="34" charset="0"/>
              <a:cs typeface="Arial" pitchFamily="34" charset="0"/>
            </a:endParaRPr>
          </a:p>
          <a:p>
            <a:endParaRPr lang="en-US" sz="1200" dirty="0">
              <a:latin typeface="Arial" pitchFamily="34" charset="0"/>
              <a:cs typeface="Arial" pitchFamily="34" charset="0"/>
            </a:endParaRPr>
          </a:p>
        </p:txBody>
      </p:sp>
      <p:sp>
        <p:nvSpPr>
          <p:cNvPr id="2" name="Title 1"/>
          <p:cNvSpPr>
            <a:spLocks noGrp="1"/>
          </p:cNvSpPr>
          <p:nvPr>
            <p:ph type="title"/>
          </p:nvPr>
        </p:nvSpPr>
        <p:spPr>
          <a:xfrm>
            <a:off x="249383" y="272765"/>
            <a:ext cx="4675042" cy="595453"/>
          </a:xfrm>
          <a:solidFill>
            <a:schemeClr val="tx1">
              <a:lumMod val="65000"/>
              <a:lumOff val="35000"/>
            </a:schemeClr>
          </a:solidFill>
        </p:spPr>
        <p:txBody>
          <a:bodyPr>
            <a:noAutofit/>
          </a:bodyPr>
          <a:lstStyle/>
          <a:p>
            <a:r>
              <a:rPr lang="en-US" dirty="0" err="1">
                <a:solidFill>
                  <a:schemeClr val="bg1"/>
                </a:solidFill>
                <a:latin typeface="+mn-lt"/>
              </a:rPr>
              <a:t>Implementacija</a:t>
            </a:r>
            <a:endParaRPr lang="en-US" dirty="0">
              <a:solidFill>
                <a:schemeClr val="bg1"/>
              </a:solidFill>
              <a:latin typeface="+mn-lt"/>
            </a:endParaRPr>
          </a:p>
        </p:txBody>
      </p:sp>
      <p:sp>
        <p:nvSpPr>
          <p:cNvPr id="4" name="Title 1"/>
          <p:cNvSpPr txBox="1">
            <a:spLocks/>
          </p:cNvSpPr>
          <p:nvPr/>
        </p:nvSpPr>
        <p:spPr>
          <a:xfrm>
            <a:off x="249382" y="960577"/>
            <a:ext cx="4760767" cy="103014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latin typeface="+mn-lt"/>
              </a:rPr>
              <a:t>DAL</a:t>
            </a:r>
            <a:r>
              <a:rPr lang="sr-Latn-RS" sz="4000" dirty="0">
                <a:latin typeface="+mn-lt"/>
              </a:rPr>
              <a:t> (SELECT upiti</a:t>
            </a:r>
            <a:r>
              <a:rPr lang="en-US" sz="4000" dirty="0">
                <a:latin typeface="+mn-lt"/>
              </a:rPr>
              <a:t>, </a:t>
            </a:r>
            <a:r>
              <a:rPr lang="en-US" sz="4000" dirty="0" err="1">
                <a:latin typeface="+mn-lt"/>
              </a:rPr>
              <a:t>povezani</a:t>
            </a:r>
            <a:r>
              <a:rPr lang="en-US" sz="4000" dirty="0">
                <a:latin typeface="+mn-lt"/>
              </a:rPr>
              <a:t> </a:t>
            </a:r>
            <a:r>
              <a:rPr lang="en-US" sz="4000" dirty="0" err="1">
                <a:latin typeface="+mn-lt"/>
              </a:rPr>
              <a:t>entiteti</a:t>
            </a:r>
            <a:r>
              <a:rPr lang="sr-Latn-RS" sz="4000" dirty="0">
                <a:latin typeface="+mn-lt"/>
              </a:rPr>
              <a:t>)</a:t>
            </a:r>
            <a:endParaRPr lang="en-US" sz="4000" dirty="0">
              <a:latin typeface="+mn-lt"/>
            </a:endParaRPr>
          </a:p>
        </p:txBody>
      </p:sp>
      <p:sp>
        <p:nvSpPr>
          <p:cNvPr id="16" name="Content Placeholder 2"/>
          <p:cNvSpPr>
            <a:spLocks noGrp="1"/>
          </p:cNvSpPr>
          <p:nvPr>
            <p:ph idx="1"/>
          </p:nvPr>
        </p:nvSpPr>
        <p:spPr>
          <a:xfrm>
            <a:off x="249382" y="2083084"/>
            <a:ext cx="4675043" cy="4609815"/>
          </a:xfrm>
          <a:ln w="38100">
            <a:solidFill>
              <a:schemeClr val="tx1">
                <a:lumMod val="65000"/>
                <a:lumOff val="35000"/>
              </a:schemeClr>
            </a:solidFill>
            <a:prstDash val="solid"/>
            <a:round/>
          </a:ln>
        </p:spPr>
        <p:txBody>
          <a:bodyPr>
            <a:noAutofit/>
          </a:bodyPr>
          <a:lstStyle/>
          <a:p>
            <a:pPr>
              <a:buClr>
                <a:schemeClr val="tx1"/>
              </a:buClr>
            </a:pPr>
            <a:r>
              <a:rPr lang="en-US" sz="2400"/>
              <a:t>Drugi na</a:t>
            </a:r>
            <a:r>
              <a:rPr lang="sr-Latn-RS" sz="2400"/>
              <a:t>čin za dobijanje podataka o povezanim entitetima bio bi korišćenje </a:t>
            </a:r>
            <a:r>
              <a:rPr lang="sr-Latn-RS" sz="2400" i="1">
                <a:solidFill>
                  <a:srgbClr val="0878BE"/>
                </a:solidFill>
              </a:rPr>
              <a:t>RowMapper</a:t>
            </a:r>
            <a:r>
              <a:rPr lang="sr-Latn-RS" sz="2400"/>
              <a:t>.</a:t>
            </a:r>
          </a:p>
          <a:p>
            <a:pPr>
              <a:buClr>
                <a:schemeClr val="tx1"/>
              </a:buClr>
            </a:pPr>
            <a:r>
              <a:rPr lang="sr-Latn-RS" sz="2400"/>
              <a:t>U ovom slučaju potrebno je kreirati onliko </a:t>
            </a:r>
            <a:r>
              <a:rPr lang="sr-Latn-RS" sz="2400" i="1">
                <a:solidFill>
                  <a:srgbClr val="0878BE"/>
                </a:solidFill>
              </a:rPr>
              <a:t>RowMapper </a:t>
            </a:r>
            <a:r>
              <a:rPr lang="sr-Latn-RS" sz="2400"/>
              <a:t>implementacija za koliko se tabela pristupa (</a:t>
            </a:r>
            <a:r>
              <a:rPr lang="sr-Latn-RS" sz="2400">
                <a:solidFill>
                  <a:srgbClr val="FF0000"/>
                </a:solidFill>
                <a:latin typeface="Arial" pitchFamily="34" charset="0"/>
                <a:cs typeface="Arial" pitchFamily="34" charset="0"/>
              </a:rPr>
              <a:t>film</a:t>
            </a:r>
            <a:r>
              <a:rPr lang="sr-Latn-RS" sz="2400">
                <a:latin typeface="Arial" pitchFamily="34" charset="0"/>
                <a:cs typeface="Arial" pitchFamily="34" charset="0"/>
              </a:rPr>
              <a:t>, </a:t>
            </a:r>
            <a:r>
              <a:rPr lang="sr-Latn-RS" sz="2400">
                <a:solidFill>
                  <a:srgbClr val="FF0000"/>
                </a:solidFill>
                <a:latin typeface="Arial" pitchFamily="34" charset="0"/>
                <a:cs typeface="Arial" pitchFamily="34" charset="0"/>
              </a:rPr>
              <a:t>filmZanr</a:t>
            </a:r>
            <a:r>
              <a:rPr lang="sr-Latn-RS" sz="2400">
                <a:latin typeface="Arial" pitchFamily="34" charset="0"/>
                <a:cs typeface="Arial" pitchFamily="34" charset="0"/>
              </a:rPr>
              <a:t> i </a:t>
            </a:r>
            <a:r>
              <a:rPr lang="sr-Latn-RS" sz="2400">
                <a:solidFill>
                  <a:srgbClr val="FF0000"/>
                </a:solidFill>
                <a:latin typeface="Arial" pitchFamily="34" charset="0"/>
                <a:cs typeface="Arial" pitchFamily="34" charset="0"/>
              </a:rPr>
              <a:t>zanr</a:t>
            </a:r>
            <a:r>
              <a:rPr lang="sr-Latn-RS" sz="2400"/>
              <a:t>).</a:t>
            </a:r>
          </a:p>
          <a:p>
            <a:pPr>
              <a:buClr>
                <a:schemeClr val="tx1"/>
              </a:buClr>
            </a:pPr>
            <a:r>
              <a:rPr lang="sr-Latn-RS" sz="2400"/>
              <a:t>Kreiraće se </a:t>
            </a:r>
            <a:r>
              <a:rPr lang="sr-Latn-RS" sz="2400">
                <a:solidFill>
                  <a:srgbClr val="00B0F0"/>
                </a:solidFill>
              </a:rPr>
              <a:t>FilmRowMapper</a:t>
            </a:r>
            <a:r>
              <a:rPr lang="sr-Latn-RS" sz="2400"/>
              <a:t> za tebelu </a:t>
            </a:r>
            <a:r>
              <a:rPr lang="sr-Latn-RS" sz="2400">
                <a:solidFill>
                  <a:srgbClr val="FF0000"/>
                </a:solidFill>
              </a:rPr>
              <a:t>film</a:t>
            </a:r>
            <a:r>
              <a:rPr lang="sr-Latn-RS" sz="2400"/>
              <a:t>, </a:t>
            </a:r>
            <a:r>
              <a:rPr lang="sr-Latn-RS" sz="2400">
                <a:solidFill>
                  <a:srgbClr val="00B0F0"/>
                </a:solidFill>
              </a:rPr>
              <a:t>FilmZanrRowMapper</a:t>
            </a:r>
            <a:r>
              <a:rPr lang="sr-Latn-RS" sz="2400"/>
              <a:t> </a:t>
            </a:r>
            <a:r>
              <a:rPr lang="sr-Latn-RS" sz="2400">
                <a:solidFill>
                  <a:srgbClr val="00B0F0"/>
                </a:solidFill>
              </a:rPr>
              <a:t> </a:t>
            </a:r>
            <a:r>
              <a:rPr lang="sr-Latn-RS" sz="2400"/>
              <a:t>za tebelu </a:t>
            </a:r>
            <a:r>
              <a:rPr lang="sr-Latn-RS" sz="2400">
                <a:solidFill>
                  <a:srgbClr val="FF0000"/>
                </a:solidFill>
              </a:rPr>
              <a:t>filmZanr</a:t>
            </a:r>
            <a:r>
              <a:rPr lang="sr-Latn-RS" sz="2400"/>
              <a:t>. </a:t>
            </a:r>
          </a:p>
          <a:p>
            <a:pPr>
              <a:buClr>
                <a:schemeClr val="tx1"/>
              </a:buClr>
            </a:pPr>
            <a:r>
              <a:rPr lang="sr-Latn-RS" sz="2400"/>
              <a:t>Za tebelu </a:t>
            </a:r>
            <a:r>
              <a:rPr lang="sr-Latn-RS" sz="2400">
                <a:solidFill>
                  <a:srgbClr val="FF0000"/>
                </a:solidFill>
                <a:latin typeface="Arial" pitchFamily="34" charset="0"/>
                <a:cs typeface="Arial" pitchFamily="34" charset="0"/>
              </a:rPr>
              <a:t>zanr </a:t>
            </a:r>
            <a:r>
              <a:rPr lang="sr-Latn-RS" sz="2400"/>
              <a:t>već je kreiran rowmapper u ZanrDAOImpl kalsi.</a:t>
            </a:r>
          </a:p>
        </p:txBody>
      </p:sp>
    </p:spTree>
    <p:extLst>
      <p:ext uri="{BB962C8B-B14F-4D97-AF65-F5344CB8AC3E}">
        <p14:creationId xmlns:p14="http://schemas.microsoft.com/office/powerpoint/2010/main" val="8393902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ontent Placeholder 2"/>
          <p:cNvSpPr>
            <a:spLocks noGrp="1"/>
          </p:cNvSpPr>
          <p:nvPr>
            <p:ph idx="1"/>
          </p:nvPr>
        </p:nvSpPr>
        <p:spPr>
          <a:xfrm>
            <a:off x="249382" y="2083083"/>
            <a:ext cx="4798868" cy="4419317"/>
          </a:xfrm>
          <a:ln w="38100">
            <a:solidFill>
              <a:schemeClr val="tx1">
                <a:lumMod val="65000"/>
                <a:lumOff val="35000"/>
              </a:schemeClr>
            </a:solidFill>
            <a:prstDash val="solid"/>
            <a:round/>
          </a:ln>
        </p:spPr>
        <p:txBody>
          <a:bodyPr>
            <a:noAutofit/>
          </a:bodyPr>
          <a:lstStyle/>
          <a:p>
            <a:pPr>
              <a:buClr>
                <a:schemeClr val="tx1"/>
              </a:buClr>
            </a:pPr>
            <a:r>
              <a:rPr lang="en-US" sz="2400" dirty="0">
                <a:solidFill>
                  <a:srgbClr val="646464"/>
                </a:solidFill>
                <a:latin typeface="Consolas" panose="020B0609020204030204" pitchFamily="49" charset="0"/>
              </a:rPr>
              <a:t>@Transactional</a:t>
            </a:r>
            <a:r>
              <a:rPr lang="sr-Latn-RS" sz="2400" dirty="0"/>
              <a:t> anotacija služi da grupiše sve upite iz metode u transakciju</a:t>
            </a:r>
            <a:endParaRPr lang="en-US" sz="2400" dirty="0"/>
          </a:p>
          <a:p>
            <a:pPr>
              <a:buClr>
                <a:schemeClr val="tx1"/>
              </a:buClr>
            </a:pPr>
            <a:r>
              <a:rPr lang="en-US" sz="2400" i="1" dirty="0" err="1">
                <a:solidFill>
                  <a:srgbClr val="0878BE"/>
                </a:solidFill>
              </a:rPr>
              <a:t>PreparedStatementCreator</a:t>
            </a:r>
            <a:r>
              <a:rPr lang="sr-Latn-RS" sz="2400" dirty="0"/>
              <a:t> je interfejs čija implementacija služi </a:t>
            </a:r>
            <a:r>
              <a:rPr lang="en-US" sz="2400" dirty="0"/>
              <a:t>da se </a:t>
            </a:r>
            <a:r>
              <a:rPr lang="en-US" sz="2400" dirty="0" err="1">
                <a:solidFill>
                  <a:srgbClr val="BF247D"/>
                </a:solidFill>
              </a:rPr>
              <a:t>dodatno</a:t>
            </a:r>
            <a:r>
              <a:rPr lang="en-US" sz="2400" dirty="0">
                <a:solidFill>
                  <a:srgbClr val="BF247D"/>
                </a:solidFill>
              </a:rPr>
              <a:t> </a:t>
            </a:r>
            <a:r>
              <a:rPr lang="sr-Latn-RS" sz="2400" dirty="0">
                <a:solidFill>
                  <a:srgbClr val="BF247D"/>
                </a:solidFill>
              </a:rPr>
              <a:t>upravlja kreiranjem </a:t>
            </a:r>
            <a:r>
              <a:rPr lang="sr-Latn-RS" sz="2400" i="1" dirty="0" err="1">
                <a:solidFill>
                  <a:srgbClr val="BF247D"/>
                </a:solidFill>
              </a:rPr>
              <a:t>PreparedStatement</a:t>
            </a:r>
            <a:r>
              <a:rPr lang="sr-Latn-RS" sz="2400" dirty="0">
                <a:solidFill>
                  <a:srgbClr val="BF247D"/>
                </a:solidFill>
              </a:rPr>
              <a:t>-a</a:t>
            </a:r>
          </a:p>
          <a:p>
            <a:pPr>
              <a:buClr>
                <a:schemeClr val="tx1"/>
              </a:buClr>
            </a:pPr>
            <a:r>
              <a:rPr lang="en-US" sz="2400" i="1" dirty="0" err="1">
                <a:solidFill>
                  <a:srgbClr val="31AC4A"/>
                </a:solidFill>
              </a:rPr>
              <a:t>GeneratedKeyHolder</a:t>
            </a:r>
            <a:r>
              <a:rPr lang="sr-Latn-RS" sz="2400" dirty="0"/>
              <a:t> je klasa čiji objekti čuvaju ključeve, generisane od strane baze, koji su nastali pri prethodnom INSERT upitu</a:t>
            </a:r>
          </a:p>
          <a:p>
            <a:pPr>
              <a:buClr>
                <a:schemeClr val="tx1"/>
              </a:buClr>
            </a:pPr>
            <a:endParaRPr lang="en-US" sz="2400" dirty="0">
              <a:solidFill>
                <a:srgbClr val="646464"/>
              </a:solidFill>
              <a:latin typeface="Consolas" panose="020B0609020204030204" pitchFamily="49" charset="0"/>
            </a:endParaRPr>
          </a:p>
        </p:txBody>
      </p:sp>
      <p:sp>
        <p:nvSpPr>
          <p:cNvPr id="3" name="Rectangle 2"/>
          <p:cNvSpPr/>
          <p:nvPr/>
        </p:nvSpPr>
        <p:spPr>
          <a:xfrm>
            <a:off x="5060194" y="960577"/>
            <a:ext cx="7143750" cy="5909310"/>
          </a:xfrm>
          <a:prstGeom prst="rect">
            <a:avLst/>
          </a:prstGeom>
        </p:spPr>
        <p:txBody>
          <a:bodyPr wrap="square">
            <a:spAutoFit/>
          </a:bodyPr>
          <a:lstStyle/>
          <a:p>
            <a:r>
              <a:rPr lang="en-US" sz="1200" dirty="0">
                <a:solidFill>
                  <a:srgbClr val="646464"/>
                </a:solidFill>
                <a:latin typeface="Consolas" panose="020B0609020204030204" pitchFamily="49" charset="0"/>
              </a:rPr>
              <a:t>@Transactional</a:t>
            </a:r>
          </a:p>
          <a:p>
            <a:r>
              <a:rPr lang="en-US" sz="1200" b="1">
                <a:solidFill>
                  <a:srgbClr val="7F0055"/>
                </a:solidFill>
                <a:latin typeface="Consolas" panose="020B0609020204030204" pitchFamily="49" charset="0"/>
              </a:rPr>
              <a:t>public</a:t>
            </a:r>
            <a:r>
              <a:rPr lang="en-US" sz="1200" b="1">
                <a:solidFill>
                  <a:srgbClr val="000000"/>
                </a:solidFill>
                <a:latin typeface="Consolas" panose="020B0609020204030204" pitchFamily="49" charset="0"/>
              </a:rPr>
              <a:t> </a:t>
            </a:r>
            <a:r>
              <a:rPr lang="sr-Latn-RS" sz="1200" b="1">
                <a:solidFill>
                  <a:srgbClr val="7F0055"/>
                </a:solidFill>
                <a:latin typeface="Consolas" panose="020B0609020204030204" pitchFamily="49" charset="0"/>
              </a:rPr>
              <a:t>int </a:t>
            </a:r>
            <a:r>
              <a:rPr lang="en-US" sz="1200">
                <a:solidFill>
                  <a:srgbClr val="000000"/>
                </a:solidFill>
                <a:latin typeface="Consolas" panose="020B0609020204030204" pitchFamily="49" charset="0"/>
              </a:rPr>
              <a:t>save(Film </a:t>
            </a:r>
            <a:r>
              <a:rPr lang="en-US" sz="1200" dirty="0">
                <a:solidFill>
                  <a:srgbClr val="6A3E3E"/>
                </a:solidFill>
                <a:latin typeface="Consolas" panose="020B0609020204030204" pitchFamily="49" charset="0"/>
              </a:rPr>
              <a:t>film</a:t>
            </a:r>
            <a:r>
              <a:rPr lang="en-US" sz="1200" dirty="0">
                <a:solidFill>
                  <a:srgbClr val="000000"/>
                </a:solidFill>
                <a:latin typeface="Consolas" panose="020B0609020204030204" pitchFamily="49" charset="0"/>
              </a:rPr>
              <a:t>) {</a:t>
            </a:r>
          </a:p>
          <a:p>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PreparedStatementCreator</a:t>
            </a:r>
            <a:r>
              <a:rPr lang="en-US" sz="1200" dirty="0">
                <a:solidFill>
                  <a:srgbClr val="000000"/>
                </a:solidFill>
                <a:latin typeface="Consolas" panose="020B0609020204030204" pitchFamily="49" charset="0"/>
              </a:rPr>
              <a:t> </a:t>
            </a:r>
            <a:r>
              <a:rPr lang="en-US" sz="1200" dirty="0" err="1">
                <a:solidFill>
                  <a:srgbClr val="6A3E3E"/>
                </a:solidFill>
                <a:latin typeface="Consolas" panose="020B0609020204030204" pitchFamily="49" charset="0"/>
              </a:rPr>
              <a:t>preparedStatementCreator</a:t>
            </a:r>
            <a:r>
              <a:rPr lang="en-US" sz="1200" dirty="0">
                <a:solidFill>
                  <a:srgbClr val="000000"/>
                </a:solidFill>
                <a:latin typeface="Consolas" panose="020B0609020204030204" pitchFamily="49" charset="0"/>
              </a:rPr>
              <a:t> = </a:t>
            </a:r>
          </a:p>
          <a:p>
            <a:r>
              <a:rPr lang="en-US" sz="1200" dirty="0">
                <a:solidFill>
                  <a:srgbClr val="000000"/>
                </a:solidFill>
                <a:latin typeface="Consolas" panose="020B0609020204030204" pitchFamily="49" charset="0"/>
              </a:rPr>
              <a:t>        </a:t>
            </a:r>
            <a:r>
              <a:rPr lang="en-US" sz="1200" dirty="0">
                <a:solidFill>
                  <a:srgbClr val="7F0055"/>
                </a:solidFill>
                <a:latin typeface="Consolas" panose="020B0609020204030204" pitchFamily="49" charset="0"/>
              </a:rPr>
              <a:t>new</a:t>
            </a:r>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PreparedStatementCreator</a:t>
            </a:r>
            <a:r>
              <a:rPr lang="en-US" sz="1200" dirty="0">
                <a:solidFill>
                  <a:srgbClr val="000000"/>
                </a:solidFill>
                <a:latin typeface="Consolas" panose="020B0609020204030204" pitchFamily="49" charset="0"/>
              </a:rPr>
              <a:t>() {</a:t>
            </a:r>
          </a:p>
          <a:p>
            <a:endParaRPr lang="en-US" sz="1200" dirty="0">
              <a:latin typeface="Consolas" panose="020B0609020204030204" pitchFamily="49" charset="0"/>
            </a:endParaRPr>
          </a:p>
          <a:p>
            <a:r>
              <a:rPr lang="en-US" sz="1200" dirty="0">
                <a:solidFill>
                  <a:srgbClr val="646464"/>
                </a:solidFill>
                <a:latin typeface="Consolas" panose="020B0609020204030204" pitchFamily="49" charset="0"/>
              </a:rPr>
              <a:t>        @Override</a:t>
            </a:r>
          </a:p>
          <a:p>
            <a:r>
              <a:rPr lang="en-US" sz="1200" dirty="0">
                <a:solidFill>
                  <a:srgbClr val="7F0055"/>
                </a:solidFill>
                <a:latin typeface="Consolas" panose="020B0609020204030204" pitchFamily="49" charset="0"/>
              </a:rPr>
              <a:t>        </a:t>
            </a:r>
            <a:r>
              <a:rPr lang="en-US" sz="1200" b="1" dirty="0">
                <a:solidFill>
                  <a:srgbClr val="7F0055"/>
                </a:solidFill>
                <a:latin typeface="Consolas" panose="020B0609020204030204" pitchFamily="49" charset="0"/>
              </a:rPr>
              <a:t>public</a:t>
            </a:r>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PreparedStatement</a:t>
            </a:r>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createPreparedStatement</a:t>
            </a:r>
            <a:r>
              <a:rPr lang="en-US" sz="1200" dirty="0">
                <a:solidFill>
                  <a:srgbClr val="000000"/>
                </a:solidFill>
                <a:latin typeface="Consolas" panose="020B0609020204030204" pitchFamily="49" charset="0"/>
              </a:rPr>
              <a:t>(</a:t>
            </a:r>
          </a:p>
          <a:p>
            <a:r>
              <a:rPr lang="en-US" sz="1200" dirty="0">
                <a:solidFill>
                  <a:srgbClr val="000000"/>
                </a:solidFill>
                <a:latin typeface="Consolas" panose="020B0609020204030204" pitchFamily="49" charset="0"/>
              </a:rPr>
              <a:t>                Connection </a:t>
            </a:r>
            <a:r>
              <a:rPr lang="en-US" sz="1200" dirty="0">
                <a:solidFill>
                  <a:srgbClr val="6A3E3E"/>
                </a:solidFill>
                <a:latin typeface="Consolas" panose="020B0609020204030204" pitchFamily="49" charset="0"/>
              </a:rPr>
              <a:t>connection</a:t>
            </a:r>
            <a:r>
              <a:rPr lang="en-US" sz="1200" dirty="0">
                <a:solidFill>
                  <a:srgbClr val="000000"/>
                </a:solidFill>
                <a:latin typeface="Consolas" panose="020B0609020204030204" pitchFamily="49" charset="0"/>
              </a:rPr>
              <a:t>) </a:t>
            </a:r>
            <a:r>
              <a:rPr lang="en-US" sz="1200" b="1" dirty="0">
                <a:solidFill>
                  <a:srgbClr val="7F0055"/>
                </a:solidFill>
                <a:latin typeface="Consolas" panose="020B0609020204030204" pitchFamily="49" charset="0"/>
              </a:rPr>
              <a:t>throws</a:t>
            </a:r>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SQLException</a:t>
            </a:r>
            <a:r>
              <a:rPr lang="en-US" sz="1200" dirty="0">
                <a:solidFill>
                  <a:srgbClr val="000000"/>
                </a:solidFill>
                <a:latin typeface="Consolas" panose="020B0609020204030204" pitchFamily="49" charset="0"/>
              </a:rPr>
              <a:t> {</a:t>
            </a:r>
          </a:p>
          <a:p>
            <a:r>
              <a:rPr lang="en-US" sz="1200" dirty="0">
                <a:solidFill>
                  <a:srgbClr val="000000"/>
                </a:solidFill>
                <a:latin typeface="Consolas" panose="020B0609020204030204" pitchFamily="49" charset="0"/>
              </a:rPr>
              <a:t>            String </a:t>
            </a:r>
            <a:r>
              <a:rPr lang="en-US" sz="1200" dirty="0" err="1">
                <a:solidFill>
                  <a:srgbClr val="6A3E3E"/>
                </a:solidFill>
                <a:latin typeface="Consolas" panose="020B0609020204030204" pitchFamily="49" charset="0"/>
              </a:rPr>
              <a:t>sql</a:t>
            </a:r>
            <a:r>
              <a:rPr lang="en-US" sz="1200" dirty="0">
                <a:solidFill>
                  <a:srgbClr val="000000"/>
                </a:solidFill>
                <a:latin typeface="Consolas" panose="020B0609020204030204" pitchFamily="49" charset="0"/>
              </a:rPr>
              <a:t> = </a:t>
            </a:r>
            <a:r>
              <a:rPr lang="en-US" sz="1200" dirty="0">
                <a:solidFill>
                  <a:srgbClr val="2A00FF"/>
                </a:solidFill>
                <a:latin typeface="Consolas" panose="020B0609020204030204" pitchFamily="49" charset="0"/>
              </a:rPr>
              <a:t>"INSERT INTO </a:t>
            </a:r>
            <a:r>
              <a:rPr lang="en-US" sz="1200" dirty="0" err="1">
                <a:solidFill>
                  <a:srgbClr val="2A00FF"/>
                </a:solidFill>
                <a:latin typeface="Consolas" panose="020B0609020204030204" pitchFamily="49" charset="0"/>
              </a:rPr>
              <a:t>filmovi</a:t>
            </a:r>
            <a:r>
              <a:rPr lang="en-US" sz="1200" dirty="0">
                <a:solidFill>
                  <a:srgbClr val="2A00FF"/>
                </a:solidFill>
                <a:latin typeface="Consolas" panose="020B0609020204030204" pitchFamily="49" charset="0"/>
              </a:rPr>
              <a:t> (</a:t>
            </a:r>
            <a:r>
              <a:rPr lang="en-US" sz="1200" dirty="0" err="1">
                <a:solidFill>
                  <a:srgbClr val="2A00FF"/>
                </a:solidFill>
                <a:latin typeface="Consolas" panose="020B0609020204030204" pitchFamily="49" charset="0"/>
              </a:rPr>
              <a:t>naziv</a:t>
            </a:r>
            <a:r>
              <a:rPr lang="en-US" sz="1200" dirty="0">
                <a:solidFill>
                  <a:srgbClr val="2A00FF"/>
                </a:solidFill>
                <a:latin typeface="Consolas" panose="020B0609020204030204" pitchFamily="49" charset="0"/>
              </a:rPr>
              <a:t>, </a:t>
            </a:r>
            <a:r>
              <a:rPr lang="en-US" sz="1200" dirty="0" err="1">
                <a:solidFill>
                  <a:srgbClr val="2A00FF"/>
                </a:solidFill>
                <a:latin typeface="Consolas" panose="020B0609020204030204" pitchFamily="49" charset="0"/>
              </a:rPr>
              <a:t>trajanje</a:t>
            </a:r>
            <a:r>
              <a:rPr lang="en-US" sz="1200" dirty="0">
                <a:solidFill>
                  <a:srgbClr val="2A00FF"/>
                </a:solidFill>
                <a:latin typeface="Consolas" panose="020B0609020204030204" pitchFamily="49" charset="0"/>
              </a:rPr>
              <a:t>) VALUES (?, ?)"</a:t>
            </a:r>
            <a:r>
              <a:rPr lang="en-US" sz="1200" dirty="0">
                <a:solidFill>
                  <a:srgbClr val="000000"/>
                </a:solidFill>
                <a:latin typeface="Consolas" panose="020B0609020204030204" pitchFamily="49" charset="0"/>
              </a:rPr>
              <a:t>;</a:t>
            </a:r>
          </a:p>
          <a:p>
            <a:endParaRPr lang="en-US" sz="1200" dirty="0">
              <a:latin typeface="Consolas" panose="020B0609020204030204" pitchFamily="49" charset="0"/>
            </a:endParaRPr>
          </a:p>
          <a:p>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PreparedStatement</a:t>
            </a:r>
            <a:r>
              <a:rPr lang="en-US" sz="1200" dirty="0">
                <a:solidFill>
                  <a:srgbClr val="000000"/>
                </a:solidFill>
                <a:latin typeface="Consolas" panose="020B0609020204030204" pitchFamily="49" charset="0"/>
              </a:rPr>
              <a:t> </a:t>
            </a:r>
            <a:r>
              <a:rPr lang="en-US" sz="1200" dirty="0" err="1">
                <a:solidFill>
                  <a:srgbClr val="6A3E3E"/>
                </a:solidFill>
                <a:latin typeface="Consolas" panose="020B0609020204030204" pitchFamily="49" charset="0"/>
              </a:rPr>
              <a:t>preparedStatement</a:t>
            </a:r>
            <a:r>
              <a:rPr lang="en-US" sz="1200" dirty="0">
                <a:solidFill>
                  <a:srgbClr val="000000"/>
                </a:solidFill>
                <a:latin typeface="Consolas" panose="020B0609020204030204" pitchFamily="49" charset="0"/>
              </a:rPr>
              <a:t> = </a:t>
            </a:r>
          </a:p>
          <a:p>
            <a:r>
              <a:rPr lang="en-US" sz="1200" dirty="0">
                <a:solidFill>
                  <a:srgbClr val="000000"/>
                </a:solidFill>
                <a:latin typeface="Consolas" panose="020B0609020204030204" pitchFamily="49" charset="0"/>
              </a:rPr>
              <a:t>                </a:t>
            </a:r>
            <a:r>
              <a:rPr lang="en-US" sz="1200" dirty="0" err="1">
                <a:solidFill>
                  <a:srgbClr val="6A3E3E"/>
                </a:solidFill>
                <a:latin typeface="Consolas" panose="020B0609020204030204" pitchFamily="49" charset="0"/>
              </a:rPr>
              <a:t>connection</a:t>
            </a:r>
            <a:r>
              <a:rPr lang="en-US" sz="1200" dirty="0" err="1">
                <a:solidFill>
                  <a:srgbClr val="000000"/>
                </a:solidFill>
                <a:latin typeface="Consolas" panose="020B0609020204030204" pitchFamily="49" charset="0"/>
              </a:rPr>
              <a:t>.prepareStatement</a:t>
            </a:r>
            <a:r>
              <a:rPr lang="en-US" sz="1200" dirty="0">
                <a:solidFill>
                  <a:srgbClr val="000000"/>
                </a:solidFill>
                <a:latin typeface="Consolas" panose="020B0609020204030204" pitchFamily="49" charset="0"/>
              </a:rPr>
              <a:t>(</a:t>
            </a:r>
            <a:r>
              <a:rPr lang="en-US" sz="1200" dirty="0" err="1">
                <a:solidFill>
                  <a:srgbClr val="6A3E3E"/>
                </a:solidFill>
                <a:latin typeface="Consolas" panose="020B0609020204030204" pitchFamily="49" charset="0"/>
              </a:rPr>
              <a:t>sql</a:t>
            </a:r>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Statement.</a:t>
            </a:r>
            <a:r>
              <a:rPr lang="en-US" sz="1200" b="1" i="1" dirty="0" err="1">
                <a:solidFill>
                  <a:srgbClr val="0000C0"/>
                </a:solidFill>
                <a:latin typeface="Consolas" panose="020B0609020204030204" pitchFamily="49" charset="0"/>
              </a:rPr>
              <a:t>RETURN_GENERATED_KEYS</a:t>
            </a:r>
            <a:r>
              <a:rPr lang="en-US" sz="1200" i="1" dirty="0">
                <a:solidFill>
                  <a:srgbClr val="000000"/>
                </a:solidFill>
                <a:latin typeface="Consolas" panose="020B0609020204030204" pitchFamily="49" charset="0"/>
              </a:rPr>
              <a:t>);</a:t>
            </a:r>
          </a:p>
          <a:p>
            <a:r>
              <a:rPr lang="en-US" sz="1200" dirty="0">
                <a:solidFill>
                  <a:srgbClr val="7F0055"/>
                </a:solidFill>
                <a:latin typeface="Consolas" panose="020B0609020204030204" pitchFamily="49" charset="0"/>
              </a:rPr>
              <a:t>            </a:t>
            </a:r>
            <a:r>
              <a:rPr lang="en-US" sz="1200" b="1" dirty="0" err="1">
                <a:solidFill>
                  <a:srgbClr val="7F0055"/>
                </a:solidFill>
                <a:latin typeface="Consolas" panose="020B0609020204030204" pitchFamily="49" charset="0"/>
              </a:rPr>
              <a:t>int</a:t>
            </a:r>
            <a:r>
              <a:rPr lang="en-US" sz="1200" dirty="0">
                <a:solidFill>
                  <a:srgbClr val="000000"/>
                </a:solidFill>
                <a:latin typeface="Consolas" panose="020B0609020204030204" pitchFamily="49" charset="0"/>
              </a:rPr>
              <a:t> </a:t>
            </a:r>
            <a:r>
              <a:rPr lang="en-US" sz="1200" dirty="0">
                <a:solidFill>
                  <a:srgbClr val="6A3E3E"/>
                </a:solidFill>
                <a:latin typeface="Consolas" panose="020B0609020204030204" pitchFamily="49" charset="0"/>
              </a:rPr>
              <a:t>index</a:t>
            </a:r>
            <a:r>
              <a:rPr lang="en-US" sz="1200" dirty="0">
                <a:solidFill>
                  <a:srgbClr val="000000"/>
                </a:solidFill>
                <a:latin typeface="Consolas" panose="020B0609020204030204" pitchFamily="49" charset="0"/>
              </a:rPr>
              <a:t> = 1;</a:t>
            </a:r>
          </a:p>
          <a:p>
            <a:r>
              <a:rPr lang="en-US" sz="1200" dirty="0">
                <a:solidFill>
                  <a:srgbClr val="6A3E3E"/>
                </a:solidFill>
                <a:latin typeface="Consolas" panose="020B0609020204030204" pitchFamily="49" charset="0"/>
              </a:rPr>
              <a:t>            </a:t>
            </a:r>
            <a:r>
              <a:rPr lang="en-US" sz="1200" dirty="0" err="1">
                <a:solidFill>
                  <a:srgbClr val="6A3E3E"/>
                </a:solidFill>
                <a:latin typeface="Consolas" panose="020B0609020204030204" pitchFamily="49" charset="0"/>
              </a:rPr>
              <a:t>preparedStatement</a:t>
            </a:r>
            <a:r>
              <a:rPr lang="en-US" sz="1200" dirty="0" err="1">
                <a:solidFill>
                  <a:srgbClr val="000000"/>
                </a:solidFill>
                <a:latin typeface="Consolas" panose="020B0609020204030204" pitchFamily="49" charset="0"/>
              </a:rPr>
              <a:t>.setString</a:t>
            </a:r>
            <a:r>
              <a:rPr lang="en-US" sz="1200" dirty="0">
                <a:solidFill>
                  <a:srgbClr val="000000"/>
                </a:solidFill>
                <a:latin typeface="Consolas" panose="020B0609020204030204" pitchFamily="49" charset="0"/>
              </a:rPr>
              <a:t>(</a:t>
            </a:r>
            <a:r>
              <a:rPr lang="en-US" sz="1200" dirty="0">
                <a:solidFill>
                  <a:srgbClr val="6A3E3E"/>
                </a:solidFill>
                <a:latin typeface="Consolas" panose="020B0609020204030204" pitchFamily="49" charset="0"/>
              </a:rPr>
              <a:t>index</a:t>
            </a:r>
            <a:r>
              <a:rPr lang="en-US" sz="1200" dirty="0">
                <a:solidFill>
                  <a:srgbClr val="000000"/>
                </a:solidFill>
                <a:latin typeface="Consolas" panose="020B0609020204030204" pitchFamily="49" charset="0"/>
              </a:rPr>
              <a:t>++, </a:t>
            </a:r>
            <a:r>
              <a:rPr lang="en-US" sz="1200" dirty="0" err="1">
                <a:solidFill>
                  <a:srgbClr val="6A3E3E"/>
                </a:solidFill>
                <a:latin typeface="Consolas" panose="020B0609020204030204" pitchFamily="49" charset="0"/>
              </a:rPr>
              <a:t>film</a:t>
            </a:r>
            <a:r>
              <a:rPr lang="en-US" sz="1200" dirty="0" err="1">
                <a:solidFill>
                  <a:srgbClr val="000000"/>
                </a:solidFill>
                <a:latin typeface="Consolas" panose="020B0609020204030204" pitchFamily="49" charset="0"/>
              </a:rPr>
              <a:t>.getNaziv</a:t>
            </a:r>
            <a:r>
              <a:rPr lang="en-US" sz="1200" dirty="0">
                <a:solidFill>
                  <a:srgbClr val="000000"/>
                </a:solidFill>
                <a:latin typeface="Consolas" panose="020B0609020204030204" pitchFamily="49" charset="0"/>
              </a:rPr>
              <a:t>());</a:t>
            </a:r>
          </a:p>
          <a:p>
            <a:r>
              <a:rPr lang="en-US" sz="1200" dirty="0">
                <a:solidFill>
                  <a:srgbClr val="6A3E3E"/>
                </a:solidFill>
                <a:latin typeface="Consolas" panose="020B0609020204030204" pitchFamily="49" charset="0"/>
              </a:rPr>
              <a:t>            </a:t>
            </a:r>
            <a:r>
              <a:rPr lang="en-US" sz="1200" dirty="0" err="1">
                <a:solidFill>
                  <a:srgbClr val="6A3E3E"/>
                </a:solidFill>
                <a:latin typeface="Consolas" panose="020B0609020204030204" pitchFamily="49" charset="0"/>
              </a:rPr>
              <a:t>preparedStatement</a:t>
            </a:r>
            <a:r>
              <a:rPr lang="en-US" sz="1200" dirty="0" err="1">
                <a:solidFill>
                  <a:srgbClr val="000000"/>
                </a:solidFill>
                <a:latin typeface="Consolas" panose="020B0609020204030204" pitchFamily="49" charset="0"/>
              </a:rPr>
              <a:t>.setInt</a:t>
            </a:r>
            <a:r>
              <a:rPr lang="en-US" sz="1200" dirty="0">
                <a:solidFill>
                  <a:srgbClr val="000000"/>
                </a:solidFill>
                <a:latin typeface="Consolas" panose="020B0609020204030204" pitchFamily="49" charset="0"/>
              </a:rPr>
              <a:t>(</a:t>
            </a:r>
            <a:r>
              <a:rPr lang="en-US" sz="1200" dirty="0">
                <a:solidFill>
                  <a:srgbClr val="6A3E3E"/>
                </a:solidFill>
                <a:latin typeface="Consolas" panose="020B0609020204030204" pitchFamily="49" charset="0"/>
              </a:rPr>
              <a:t>index</a:t>
            </a:r>
            <a:r>
              <a:rPr lang="en-US" sz="1200" dirty="0">
                <a:solidFill>
                  <a:srgbClr val="000000"/>
                </a:solidFill>
                <a:latin typeface="Consolas" panose="020B0609020204030204" pitchFamily="49" charset="0"/>
              </a:rPr>
              <a:t>++, </a:t>
            </a:r>
            <a:r>
              <a:rPr lang="en-US" sz="1200" dirty="0" err="1">
                <a:solidFill>
                  <a:srgbClr val="6A3E3E"/>
                </a:solidFill>
                <a:latin typeface="Consolas" panose="020B0609020204030204" pitchFamily="49" charset="0"/>
              </a:rPr>
              <a:t>film</a:t>
            </a:r>
            <a:r>
              <a:rPr lang="en-US" sz="1200" dirty="0" err="1">
                <a:solidFill>
                  <a:srgbClr val="000000"/>
                </a:solidFill>
                <a:latin typeface="Consolas" panose="020B0609020204030204" pitchFamily="49" charset="0"/>
              </a:rPr>
              <a:t>.getTrajanje</a:t>
            </a:r>
            <a:r>
              <a:rPr lang="en-US" sz="1200" dirty="0">
                <a:solidFill>
                  <a:srgbClr val="000000"/>
                </a:solidFill>
                <a:latin typeface="Consolas" panose="020B0609020204030204" pitchFamily="49" charset="0"/>
              </a:rPr>
              <a:t>());</a:t>
            </a:r>
          </a:p>
          <a:p>
            <a:endParaRPr lang="en-US" sz="1200" dirty="0">
              <a:latin typeface="Consolas" panose="020B0609020204030204" pitchFamily="49" charset="0"/>
            </a:endParaRPr>
          </a:p>
          <a:p>
            <a:r>
              <a:rPr lang="en-US" sz="1200" dirty="0">
                <a:solidFill>
                  <a:srgbClr val="7F0055"/>
                </a:solidFill>
                <a:latin typeface="Consolas" panose="020B0609020204030204" pitchFamily="49" charset="0"/>
              </a:rPr>
              <a:t>            </a:t>
            </a:r>
            <a:r>
              <a:rPr lang="en-US" sz="1200" b="1" dirty="0">
                <a:solidFill>
                  <a:srgbClr val="7F0055"/>
                </a:solidFill>
                <a:latin typeface="Consolas" panose="020B0609020204030204" pitchFamily="49" charset="0"/>
              </a:rPr>
              <a:t>return</a:t>
            </a:r>
            <a:r>
              <a:rPr lang="en-US" sz="1200" dirty="0">
                <a:solidFill>
                  <a:srgbClr val="000000"/>
                </a:solidFill>
                <a:latin typeface="Consolas" panose="020B0609020204030204" pitchFamily="49" charset="0"/>
              </a:rPr>
              <a:t> </a:t>
            </a:r>
            <a:r>
              <a:rPr lang="en-US" sz="1200" dirty="0" err="1">
                <a:solidFill>
                  <a:srgbClr val="6A3E3E"/>
                </a:solidFill>
                <a:latin typeface="Consolas" panose="020B0609020204030204" pitchFamily="49" charset="0"/>
              </a:rPr>
              <a:t>preparedStatement</a:t>
            </a:r>
            <a:r>
              <a:rPr lang="en-US" sz="1200" dirty="0">
                <a:solidFill>
                  <a:srgbClr val="000000"/>
                </a:solidFill>
                <a:latin typeface="Consolas" panose="020B0609020204030204" pitchFamily="49" charset="0"/>
              </a:rPr>
              <a:t>;</a:t>
            </a:r>
          </a:p>
          <a:p>
            <a:r>
              <a:rPr lang="en-US" sz="1200" dirty="0">
                <a:solidFill>
                  <a:srgbClr val="000000"/>
                </a:solidFill>
                <a:latin typeface="Consolas" panose="020B0609020204030204" pitchFamily="49" charset="0"/>
              </a:rPr>
              <a:t>        }</a:t>
            </a:r>
          </a:p>
          <a:p>
            <a:endParaRPr lang="en-US" sz="1200" dirty="0">
              <a:latin typeface="Consolas" panose="020B0609020204030204" pitchFamily="49" charset="0"/>
            </a:endParaRPr>
          </a:p>
          <a:p>
            <a:r>
              <a:rPr lang="en-US" sz="1200" dirty="0">
                <a:solidFill>
                  <a:srgbClr val="000000"/>
                </a:solidFill>
                <a:latin typeface="Consolas" panose="020B0609020204030204" pitchFamily="49" charset="0"/>
              </a:rPr>
              <a:t>    };</a:t>
            </a:r>
          </a:p>
          <a:p>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GeneratedKeyHolder</a:t>
            </a:r>
            <a:r>
              <a:rPr lang="en-US" sz="1200" dirty="0">
                <a:solidFill>
                  <a:srgbClr val="000000"/>
                </a:solidFill>
                <a:latin typeface="Consolas" panose="020B0609020204030204" pitchFamily="49" charset="0"/>
              </a:rPr>
              <a:t> </a:t>
            </a:r>
            <a:r>
              <a:rPr lang="en-US" sz="1200" dirty="0" err="1">
                <a:solidFill>
                  <a:srgbClr val="6A3E3E"/>
                </a:solidFill>
                <a:latin typeface="Consolas" panose="020B0609020204030204" pitchFamily="49" charset="0"/>
              </a:rPr>
              <a:t>keyHolder</a:t>
            </a:r>
            <a:r>
              <a:rPr lang="en-US" sz="1200" dirty="0">
                <a:solidFill>
                  <a:srgbClr val="000000"/>
                </a:solidFill>
                <a:latin typeface="Consolas" panose="020B0609020204030204" pitchFamily="49" charset="0"/>
              </a:rPr>
              <a:t> = </a:t>
            </a:r>
            <a:r>
              <a:rPr lang="en-US" sz="1200" dirty="0">
                <a:solidFill>
                  <a:srgbClr val="7F0055"/>
                </a:solidFill>
                <a:latin typeface="Consolas" panose="020B0609020204030204" pitchFamily="49" charset="0"/>
              </a:rPr>
              <a:t>new</a:t>
            </a:r>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GeneratedKeyHolder</a:t>
            </a:r>
            <a:r>
              <a:rPr lang="en-US" sz="1200" dirty="0">
                <a:solidFill>
                  <a:srgbClr val="000000"/>
                </a:solidFill>
                <a:latin typeface="Consolas" panose="020B0609020204030204" pitchFamily="49" charset="0"/>
              </a:rPr>
              <a:t>();</a:t>
            </a:r>
          </a:p>
          <a:p>
            <a:r>
              <a:rPr lang="en-US" sz="1200" dirty="0">
                <a:solidFill>
                  <a:srgbClr val="7F0055"/>
                </a:solidFill>
                <a:latin typeface="Consolas" panose="020B0609020204030204" pitchFamily="49" charset="0"/>
              </a:rPr>
              <a:t>    </a:t>
            </a:r>
            <a:r>
              <a:rPr lang="en-US" sz="1200" b="1" dirty="0" err="1">
                <a:solidFill>
                  <a:srgbClr val="7F0055"/>
                </a:solidFill>
                <a:latin typeface="Consolas" panose="020B0609020204030204" pitchFamily="49" charset="0"/>
              </a:rPr>
              <a:t>boolean</a:t>
            </a:r>
            <a:r>
              <a:rPr lang="en-US" sz="1200" dirty="0">
                <a:solidFill>
                  <a:srgbClr val="000000"/>
                </a:solidFill>
                <a:latin typeface="Consolas" panose="020B0609020204030204" pitchFamily="49" charset="0"/>
              </a:rPr>
              <a:t> </a:t>
            </a:r>
            <a:r>
              <a:rPr lang="en-US" sz="1200" dirty="0" err="1">
                <a:solidFill>
                  <a:srgbClr val="6A3E3E"/>
                </a:solidFill>
                <a:latin typeface="Consolas" panose="020B0609020204030204" pitchFamily="49" charset="0"/>
              </a:rPr>
              <a:t>uspeh</a:t>
            </a:r>
            <a:r>
              <a:rPr lang="en-US" sz="1200" dirty="0">
                <a:solidFill>
                  <a:srgbClr val="000000"/>
                </a:solidFill>
                <a:latin typeface="Consolas" panose="020B0609020204030204" pitchFamily="49" charset="0"/>
              </a:rPr>
              <a:t> = </a:t>
            </a:r>
            <a:r>
              <a:rPr lang="en-US" sz="1200" dirty="0" err="1">
                <a:solidFill>
                  <a:srgbClr val="0000C0"/>
                </a:solidFill>
                <a:latin typeface="Consolas" panose="020B0609020204030204" pitchFamily="49" charset="0"/>
              </a:rPr>
              <a:t>jdbcTemplate</a:t>
            </a:r>
            <a:r>
              <a:rPr lang="en-US" sz="1200" dirty="0" err="1">
                <a:solidFill>
                  <a:srgbClr val="000000"/>
                </a:solidFill>
                <a:latin typeface="Consolas" panose="020B0609020204030204" pitchFamily="49" charset="0"/>
              </a:rPr>
              <a:t>.update</a:t>
            </a:r>
            <a:r>
              <a:rPr lang="en-US" sz="1200" dirty="0">
                <a:solidFill>
                  <a:srgbClr val="000000"/>
                </a:solidFill>
                <a:latin typeface="Consolas" panose="020B0609020204030204" pitchFamily="49" charset="0"/>
              </a:rPr>
              <a:t>(</a:t>
            </a:r>
            <a:r>
              <a:rPr lang="en-US" sz="1200" dirty="0" err="1">
                <a:solidFill>
                  <a:srgbClr val="000000"/>
                </a:solidFill>
                <a:latin typeface="Consolas" panose="020B0609020204030204" pitchFamily="49" charset="0"/>
              </a:rPr>
              <a:t>preparedStatementCreator</a:t>
            </a:r>
            <a:r>
              <a:rPr lang="en-US" sz="1200" dirty="0">
                <a:solidFill>
                  <a:srgbClr val="000000"/>
                </a:solidFill>
                <a:latin typeface="Consolas" panose="020B0609020204030204" pitchFamily="49" charset="0"/>
              </a:rPr>
              <a:t>, </a:t>
            </a:r>
            <a:r>
              <a:rPr lang="en-US" sz="1200" dirty="0" err="1">
                <a:solidFill>
                  <a:srgbClr val="6A3E3E"/>
                </a:solidFill>
                <a:latin typeface="Consolas" panose="020B0609020204030204" pitchFamily="49" charset="0"/>
              </a:rPr>
              <a:t>keyHolder</a:t>
            </a:r>
            <a:r>
              <a:rPr lang="en-US" sz="1200" dirty="0">
                <a:solidFill>
                  <a:srgbClr val="000000"/>
                </a:solidFill>
                <a:latin typeface="Consolas" panose="020B0609020204030204" pitchFamily="49" charset="0"/>
              </a:rPr>
              <a:t>) == 1;</a:t>
            </a:r>
          </a:p>
          <a:p>
            <a:r>
              <a:rPr lang="en-US" sz="1200" dirty="0">
                <a:solidFill>
                  <a:srgbClr val="7F0055"/>
                </a:solidFill>
                <a:latin typeface="Consolas" panose="020B0609020204030204" pitchFamily="49" charset="0"/>
              </a:rPr>
              <a:t>    if</a:t>
            </a:r>
            <a:r>
              <a:rPr lang="en-US" sz="1200" dirty="0">
                <a:solidFill>
                  <a:srgbClr val="000000"/>
                </a:solidFill>
                <a:latin typeface="Consolas" panose="020B0609020204030204" pitchFamily="49" charset="0"/>
              </a:rPr>
              <a:t> (</a:t>
            </a:r>
            <a:r>
              <a:rPr lang="en-US" sz="1200" dirty="0" err="1">
                <a:solidFill>
                  <a:srgbClr val="6A3E3E"/>
                </a:solidFill>
                <a:latin typeface="Consolas" panose="020B0609020204030204" pitchFamily="49" charset="0"/>
              </a:rPr>
              <a:t>uspeh</a:t>
            </a:r>
            <a:r>
              <a:rPr lang="en-US" sz="1200" dirty="0">
                <a:solidFill>
                  <a:srgbClr val="000000"/>
                </a:solidFill>
                <a:latin typeface="Consolas" panose="020B0609020204030204" pitchFamily="49" charset="0"/>
              </a:rPr>
              <a:t>) {</a:t>
            </a:r>
          </a:p>
          <a:p>
            <a:r>
              <a:rPr lang="en-US" sz="1200" dirty="0">
                <a:solidFill>
                  <a:srgbClr val="000000"/>
                </a:solidFill>
                <a:latin typeface="Consolas" panose="020B0609020204030204" pitchFamily="49" charset="0"/>
              </a:rPr>
              <a:t>        String </a:t>
            </a:r>
            <a:r>
              <a:rPr lang="en-US" sz="1200" dirty="0" err="1">
                <a:solidFill>
                  <a:srgbClr val="6A3E3E"/>
                </a:solidFill>
                <a:latin typeface="Consolas" panose="020B0609020204030204" pitchFamily="49" charset="0"/>
              </a:rPr>
              <a:t>sql</a:t>
            </a:r>
            <a:r>
              <a:rPr lang="en-US" sz="1200" dirty="0">
                <a:solidFill>
                  <a:srgbClr val="000000"/>
                </a:solidFill>
                <a:latin typeface="Consolas" panose="020B0609020204030204" pitchFamily="49" charset="0"/>
              </a:rPr>
              <a:t> = </a:t>
            </a:r>
            <a:r>
              <a:rPr lang="en-US" sz="1200" dirty="0">
                <a:solidFill>
                  <a:srgbClr val="2A00FF"/>
                </a:solidFill>
                <a:latin typeface="Consolas" panose="020B0609020204030204" pitchFamily="49" charset="0"/>
              </a:rPr>
              <a:t>"INSERT INTO </a:t>
            </a:r>
            <a:r>
              <a:rPr lang="en-US" sz="1200" dirty="0" err="1">
                <a:solidFill>
                  <a:srgbClr val="2A00FF"/>
                </a:solidFill>
                <a:latin typeface="Consolas" panose="020B0609020204030204" pitchFamily="49" charset="0"/>
              </a:rPr>
              <a:t>filmZanr</a:t>
            </a:r>
            <a:r>
              <a:rPr lang="en-US" sz="1200" dirty="0">
                <a:solidFill>
                  <a:srgbClr val="2A00FF"/>
                </a:solidFill>
                <a:latin typeface="Consolas" panose="020B0609020204030204" pitchFamily="49" charset="0"/>
              </a:rPr>
              <a:t> (</a:t>
            </a:r>
            <a:r>
              <a:rPr lang="en-US" sz="1200" dirty="0" err="1">
                <a:solidFill>
                  <a:srgbClr val="2A00FF"/>
                </a:solidFill>
                <a:latin typeface="Consolas" panose="020B0609020204030204" pitchFamily="49" charset="0"/>
              </a:rPr>
              <a:t>filmId</a:t>
            </a:r>
            <a:r>
              <a:rPr lang="en-US" sz="1200" dirty="0">
                <a:solidFill>
                  <a:srgbClr val="2A00FF"/>
                </a:solidFill>
                <a:latin typeface="Consolas" panose="020B0609020204030204" pitchFamily="49" charset="0"/>
              </a:rPr>
              <a:t>, </a:t>
            </a:r>
            <a:r>
              <a:rPr lang="en-US" sz="1200" dirty="0" err="1">
                <a:solidFill>
                  <a:srgbClr val="2A00FF"/>
                </a:solidFill>
                <a:latin typeface="Consolas" panose="020B0609020204030204" pitchFamily="49" charset="0"/>
              </a:rPr>
              <a:t>zanrId</a:t>
            </a:r>
            <a:r>
              <a:rPr lang="en-US" sz="1200" dirty="0">
                <a:solidFill>
                  <a:srgbClr val="2A00FF"/>
                </a:solidFill>
                <a:latin typeface="Consolas" panose="020B0609020204030204" pitchFamily="49" charset="0"/>
              </a:rPr>
              <a:t>) VALUES (?, ?)"</a:t>
            </a:r>
            <a:r>
              <a:rPr lang="en-US" sz="1200" dirty="0">
                <a:solidFill>
                  <a:srgbClr val="000000"/>
                </a:solidFill>
                <a:latin typeface="Consolas" panose="020B0609020204030204" pitchFamily="49" charset="0"/>
              </a:rPr>
              <a:t>;</a:t>
            </a:r>
          </a:p>
          <a:p>
            <a:r>
              <a:rPr lang="en-US" sz="1200" dirty="0">
                <a:solidFill>
                  <a:srgbClr val="7F0055"/>
                </a:solidFill>
                <a:latin typeface="Consolas" panose="020B0609020204030204" pitchFamily="49" charset="0"/>
              </a:rPr>
              <a:t>        </a:t>
            </a:r>
            <a:r>
              <a:rPr lang="en-US" sz="1200" b="1" dirty="0">
                <a:solidFill>
                  <a:srgbClr val="7F0055"/>
                </a:solidFill>
                <a:latin typeface="Consolas" panose="020B0609020204030204" pitchFamily="49" charset="0"/>
              </a:rPr>
              <a:t>for</a:t>
            </a:r>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Zanr</a:t>
            </a:r>
            <a:r>
              <a:rPr lang="en-US" sz="1200" dirty="0">
                <a:solidFill>
                  <a:srgbClr val="000000"/>
                </a:solidFill>
                <a:latin typeface="Consolas" panose="020B0609020204030204" pitchFamily="49" charset="0"/>
              </a:rPr>
              <a:t> </a:t>
            </a:r>
            <a:r>
              <a:rPr lang="en-US" sz="1200" dirty="0" err="1">
                <a:solidFill>
                  <a:srgbClr val="6A3E3E"/>
                </a:solidFill>
                <a:latin typeface="Consolas" panose="020B0609020204030204" pitchFamily="49" charset="0"/>
              </a:rPr>
              <a:t>itZanr</a:t>
            </a:r>
            <a:r>
              <a:rPr lang="en-US" sz="1200" dirty="0">
                <a:solidFill>
                  <a:srgbClr val="000000"/>
                </a:solidFill>
                <a:latin typeface="Consolas" panose="020B0609020204030204" pitchFamily="49" charset="0"/>
              </a:rPr>
              <a:t>: </a:t>
            </a:r>
            <a:r>
              <a:rPr lang="en-US" sz="1200" dirty="0" err="1">
                <a:solidFill>
                  <a:srgbClr val="6A3E3E"/>
                </a:solidFill>
                <a:latin typeface="Consolas" panose="020B0609020204030204" pitchFamily="49" charset="0"/>
              </a:rPr>
              <a:t>film</a:t>
            </a:r>
            <a:r>
              <a:rPr lang="en-US" sz="1200" dirty="0" err="1">
                <a:solidFill>
                  <a:srgbClr val="000000"/>
                </a:solidFill>
                <a:latin typeface="Consolas" panose="020B0609020204030204" pitchFamily="49" charset="0"/>
              </a:rPr>
              <a:t>.getZanrovi</a:t>
            </a:r>
            <a:r>
              <a:rPr lang="en-US" sz="1200" dirty="0">
                <a:solidFill>
                  <a:srgbClr val="000000"/>
                </a:solidFill>
                <a:latin typeface="Consolas" panose="020B0609020204030204" pitchFamily="49" charset="0"/>
              </a:rPr>
              <a:t>()) {</a:t>
            </a:r>
          </a:p>
          <a:p>
            <a:r>
              <a:rPr lang="en-US" sz="1200">
                <a:solidFill>
                  <a:srgbClr val="0000C0"/>
                </a:solidFill>
                <a:latin typeface="Consolas" panose="020B0609020204030204" pitchFamily="49" charset="0"/>
              </a:rPr>
              <a:t>            </a:t>
            </a:r>
            <a:r>
              <a:rPr lang="en-US" sz="1200"/>
              <a:t>uspeh</a:t>
            </a:r>
            <a:r>
              <a:rPr lang="sr-Latn-RS" sz="1200"/>
              <a:t> </a:t>
            </a:r>
            <a:r>
              <a:rPr lang="en-US" sz="1200"/>
              <a:t> = </a:t>
            </a:r>
            <a:r>
              <a:rPr lang="sr-Latn-RS" sz="1200"/>
              <a:t> </a:t>
            </a:r>
            <a:r>
              <a:rPr lang="en-US" sz="1200"/>
              <a:t>uspeh &amp;&amp; </a:t>
            </a:r>
            <a:r>
              <a:rPr lang="en-US" sz="1200">
                <a:solidFill>
                  <a:srgbClr val="0000C0"/>
                </a:solidFill>
                <a:latin typeface="Consolas" panose="020B0609020204030204" pitchFamily="49" charset="0"/>
              </a:rPr>
              <a:t>jdbcTemplate</a:t>
            </a:r>
            <a:r>
              <a:rPr lang="en-US" sz="1200">
                <a:solidFill>
                  <a:srgbClr val="000000"/>
                </a:solidFill>
                <a:latin typeface="Consolas" panose="020B0609020204030204" pitchFamily="49" charset="0"/>
              </a:rPr>
              <a:t>.update(</a:t>
            </a:r>
            <a:r>
              <a:rPr lang="en-US" sz="1200">
                <a:solidFill>
                  <a:srgbClr val="6A3E3E"/>
                </a:solidFill>
                <a:latin typeface="Consolas" panose="020B0609020204030204" pitchFamily="49" charset="0"/>
              </a:rPr>
              <a:t>sql</a:t>
            </a:r>
            <a:r>
              <a:rPr lang="en-US" sz="1200" dirty="0">
                <a:solidFill>
                  <a:srgbClr val="000000"/>
                </a:solidFill>
                <a:latin typeface="Consolas" panose="020B0609020204030204" pitchFamily="49" charset="0"/>
              </a:rPr>
              <a:t>, </a:t>
            </a:r>
            <a:r>
              <a:rPr lang="en-US" sz="1200" dirty="0" err="1">
                <a:solidFill>
                  <a:srgbClr val="6A3E3E"/>
                </a:solidFill>
                <a:latin typeface="Consolas" panose="020B0609020204030204" pitchFamily="49" charset="0"/>
              </a:rPr>
              <a:t>keyHolder</a:t>
            </a:r>
            <a:r>
              <a:rPr lang="en-US" sz="1200" dirty="0" err="1">
                <a:solidFill>
                  <a:srgbClr val="000000"/>
                </a:solidFill>
                <a:latin typeface="Consolas" panose="020B0609020204030204" pitchFamily="49" charset="0"/>
              </a:rPr>
              <a:t>.getKey</a:t>
            </a:r>
            <a:r>
              <a:rPr lang="en-US" sz="1200" dirty="0">
                <a:solidFill>
                  <a:srgbClr val="000000"/>
                </a:solidFill>
                <a:latin typeface="Consolas" panose="020B0609020204030204" pitchFamily="49" charset="0"/>
              </a:rPr>
              <a:t>(), </a:t>
            </a:r>
            <a:r>
              <a:rPr lang="en-US" sz="1200" err="1">
                <a:solidFill>
                  <a:srgbClr val="6A3E3E"/>
                </a:solidFill>
                <a:latin typeface="Consolas" panose="020B0609020204030204" pitchFamily="49" charset="0"/>
              </a:rPr>
              <a:t>itZanr</a:t>
            </a:r>
            <a:r>
              <a:rPr lang="en-US" sz="1200" err="1">
                <a:solidFill>
                  <a:srgbClr val="000000"/>
                </a:solidFill>
                <a:latin typeface="Consolas" panose="020B0609020204030204" pitchFamily="49" charset="0"/>
              </a:rPr>
              <a:t>.getId</a:t>
            </a:r>
            <a:r>
              <a:rPr lang="en-US" sz="1200">
                <a:solidFill>
                  <a:srgbClr val="000000"/>
                </a:solidFill>
                <a:latin typeface="Consolas" panose="020B0609020204030204" pitchFamily="49" charset="0"/>
              </a:rPr>
              <a:t>())</a:t>
            </a:r>
            <a:r>
              <a:rPr lang="en-US" sz="1200"/>
              <a:t> == 1;</a:t>
            </a:r>
            <a:endParaRPr lang="en-US" sz="1200" dirty="0">
              <a:solidFill>
                <a:srgbClr val="000000"/>
              </a:solidFill>
              <a:latin typeface="Consolas" panose="020B0609020204030204" pitchFamily="49" charset="0"/>
            </a:endParaRPr>
          </a:p>
          <a:p>
            <a:r>
              <a:rPr lang="en-US" sz="1200" dirty="0">
                <a:solidFill>
                  <a:srgbClr val="000000"/>
                </a:solidFill>
                <a:latin typeface="Consolas" panose="020B0609020204030204" pitchFamily="49" charset="0"/>
              </a:rPr>
              <a:t>        }</a:t>
            </a:r>
          </a:p>
          <a:p>
            <a:r>
              <a:rPr lang="en-US" sz="1200">
                <a:solidFill>
                  <a:srgbClr val="000000"/>
                </a:solidFill>
                <a:latin typeface="Consolas" panose="020B0609020204030204" pitchFamily="49" charset="0"/>
              </a:rPr>
              <a:t>    }</a:t>
            </a:r>
            <a:endParaRPr lang="sr-Latn-RS" sz="1200">
              <a:solidFill>
                <a:srgbClr val="000000"/>
              </a:solidFill>
              <a:latin typeface="Consolas" panose="020B0609020204030204" pitchFamily="49" charset="0"/>
            </a:endParaRPr>
          </a:p>
          <a:p>
            <a:r>
              <a:rPr lang="sr-Latn-RS" sz="1200">
                <a:solidFill>
                  <a:srgbClr val="000000"/>
                </a:solidFill>
                <a:latin typeface="Consolas" panose="020B0609020204030204" pitchFamily="49" charset="0"/>
              </a:rPr>
              <a:t>    </a:t>
            </a:r>
            <a:r>
              <a:rPr lang="en-US" sz="1200" b="1">
                <a:solidFill>
                  <a:srgbClr val="7F0055"/>
                </a:solidFill>
                <a:latin typeface="Consolas"/>
              </a:rPr>
              <a:t>return</a:t>
            </a:r>
            <a:r>
              <a:rPr lang="en-US" sz="1200" b="1">
                <a:solidFill>
                  <a:srgbClr val="000000"/>
                </a:solidFill>
                <a:latin typeface="Consolas"/>
              </a:rPr>
              <a:t> </a:t>
            </a:r>
            <a:r>
              <a:rPr lang="en-US" sz="1200" b="1">
                <a:solidFill>
                  <a:srgbClr val="6A3E3E"/>
                </a:solidFill>
                <a:latin typeface="Consolas"/>
              </a:rPr>
              <a:t>uspeh</a:t>
            </a:r>
            <a:r>
              <a:rPr lang="en-US" sz="1200" b="1">
                <a:solidFill>
                  <a:srgbClr val="000000"/>
                </a:solidFill>
                <a:latin typeface="Consolas"/>
              </a:rPr>
              <a:t>?1:0;</a:t>
            </a:r>
            <a:endParaRPr lang="en-US" sz="1200" dirty="0">
              <a:solidFill>
                <a:srgbClr val="000000"/>
              </a:solidFill>
              <a:latin typeface="Consolas" panose="020B0609020204030204" pitchFamily="49" charset="0"/>
            </a:endParaRPr>
          </a:p>
          <a:p>
            <a:r>
              <a:rPr lang="en-US" sz="1200" dirty="0">
                <a:solidFill>
                  <a:srgbClr val="000000"/>
                </a:solidFill>
                <a:latin typeface="Consolas" panose="020B0609020204030204" pitchFamily="49" charset="0"/>
              </a:rPr>
              <a:t>}</a:t>
            </a:r>
            <a:endParaRPr lang="en-US" sz="1200" dirty="0"/>
          </a:p>
        </p:txBody>
      </p:sp>
      <p:sp>
        <p:nvSpPr>
          <p:cNvPr id="19" name="Title 1"/>
          <p:cNvSpPr>
            <a:spLocks noGrp="1"/>
          </p:cNvSpPr>
          <p:nvPr>
            <p:ph type="title"/>
          </p:nvPr>
        </p:nvSpPr>
        <p:spPr>
          <a:xfrm>
            <a:off x="249382" y="272765"/>
            <a:ext cx="11684000" cy="595453"/>
          </a:xfrm>
          <a:solidFill>
            <a:schemeClr val="tx1">
              <a:lumMod val="65000"/>
              <a:lumOff val="35000"/>
            </a:schemeClr>
          </a:solidFill>
        </p:spPr>
        <p:txBody>
          <a:bodyPr>
            <a:noAutofit/>
          </a:bodyPr>
          <a:lstStyle/>
          <a:p>
            <a:r>
              <a:rPr lang="en-US" dirty="0" err="1">
                <a:solidFill>
                  <a:schemeClr val="bg1"/>
                </a:solidFill>
                <a:latin typeface="+mn-lt"/>
              </a:rPr>
              <a:t>Implementacija</a:t>
            </a:r>
            <a:endParaRPr lang="en-US" dirty="0">
              <a:solidFill>
                <a:schemeClr val="bg1"/>
              </a:solidFill>
              <a:latin typeface="+mn-lt"/>
            </a:endParaRPr>
          </a:p>
        </p:txBody>
      </p:sp>
      <p:sp>
        <p:nvSpPr>
          <p:cNvPr id="21" name="Oval 20"/>
          <p:cNvSpPr/>
          <p:nvPr/>
        </p:nvSpPr>
        <p:spPr>
          <a:xfrm>
            <a:off x="7543875" y="1337968"/>
            <a:ext cx="2176388" cy="272764"/>
          </a:xfrm>
          <a:prstGeom prst="ellipse">
            <a:avLst/>
          </a:prstGeom>
          <a:noFill/>
          <a:ln w="25400">
            <a:solidFill>
              <a:srgbClr val="0878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8443988" y="4824118"/>
            <a:ext cx="2128762" cy="272764"/>
          </a:xfrm>
          <a:prstGeom prst="ellipse">
            <a:avLst/>
          </a:prstGeom>
          <a:noFill/>
          <a:ln w="25400">
            <a:solidFill>
              <a:srgbClr val="0878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9259172" y="2939610"/>
            <a:ext cx="2755969" cy="272764"/>
          </a:xfrm>
          <a:prstGeom prst="ellipse">
            <a:avLst/>
          </a:prstGeom>
          <a:noFill/>
          <a:ln w="25400">
            <a:solidFill>
              <a:srgbClr val="BF24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BF247D"/>
              </a:solidFill>
            </a:endParaRPr>
          </a:p>
        </p:txBody>
      </p:sp>
      <p:sp>
        <p:nvSpPr>
          <p:cNvPr id="32" name="Oval 31"/>
          <p:cNvSpPr/>
          <p:nvPr/>
        </p:nvSpPr>
        <p:spPr>
          <a:xfrm>
            <a:off x="6986663" y="4653649"/>
            <a:ext cx="909562" cy="255802"/>
          </a:xfrm>
          <a:prstGeom prst="ellipse">
            <a:avLst/>
          </a:prstGeom>
          <a:noFill/>
          <a:ln w="25400">
            <a:solidFill>
              <a:srgbClr val="31AC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31AC4A"/>
              </a:solidFill>
            </a:endParaRPr>
          </a:p>
        </p:txBody>
      </p:sp>
      <p:sp>
        <p:nvSpPr>
          <p:cNvPr id="34" name="Oval 33"/>
          <p:cNvSpPr/>
          <p:nvPr/>
        </p:nvSpPr>
        <p:spPr>
          <a:xfrm>
            <a:off x="10637156" y="4819650"/>
            <a:ext cx="909562" cy="255802"/>
          </a:xfrm>
          <a:prstGeom prst="ellipse">
            <a:avLst/>
          </a:prstGeom>
          <a:noFill/>
          <a:ln w="25400">
            <a:solidFill>
              <a:srgbClr val="31AC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31AC4A"/>
              </a:solidFill>
            </a:endParaRPr>
          </a:p>
        </p:txBody>
      </p:sp>
      <p:sp>
        <p:nvSpPr>
          <p:cNvPr id="35" name="Oval 34"/>
          <p:cNvSpPr/>
          <p:nvPr/>
        </p:nvSpPr>
        <p:spPr>
          <a:xfrm>
            <a:off x="9416188" y="5561335"/>
            <a:ext cx="1681774" cy="255802"/>
          </a:xfrm>
          <a:prstGeom prst="ellipse">
            <a:avLst/>
          </a:prstGeom>
          <a:noFill/>
          <a:ln w="25400">
            <a:solidFill>
              <a:srgbClr val="31AC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31AC4A"/>
              </a:solidFill>
            </a:endParaRPr>
          </a:p>
        </p:txBody>
      </p:sp>
      <p:sp>
        <p:nvSpPr>
          <p:cNvPr id="36" name="TextBox 35"/>
          <p:cNvSpPr txBox="1"/>
          <p:nvPr/>
        </p:nvSpPr>
        <p:spPr>
          <a:xfrm>
            <a:off x="8281194" y="4013123"/>
            <a:ext cx="3795061" cy="646331"/>
          </a:xfrm>
          <a:prstGeom prst="rect">
            <a:avLst/>
          </a:prstGeom>
          <a:noFill/>
        </p:spPr>
        <p:txBody>
          <a:bodyPr wrap="square" rtlCol="0">
            <a:spAutoFit/>
          </a:bodyPr>
          <a:lstStyle/>
          <a:p>
            <a:pPr algn="ctr"/>
            <a:r>
              <a:rPr lang="sr-Latn-RS" dirty="0">
                <a:solidFill>
                  <a:srgbClr val="BF247D"/>
                </a:solidFill>
              </a:rPr>
              <a:t>koncept vraćanja generisanog ključa je potreban samo za </a:t>
            </a:r>
            <a:r>
              <a:rPr lang="sr-Latn-RS" i="1" dirty="0">
                <a:solidFill>
                  <a:srgbClr val="BF247D"/>
                </a:solidFill>
              </a:rPr>
              <a:t>many-to-many</a:t>
            </a:r>
            <a:r>
              <a:rPr lang="sr-Latn-RS" dirty="0">
                <a:solidFill>
                  <a:srgbClr val="BF247D"/>
                </a:solidFill>
              </a:rPr>
              <a:t> veze!</a:t>
            </a:r>
            <a:endParaRPr lang="en-US" dirty="0">
              <a:solidFill>
                <a:srgbClr val="BF247D"/>
              </a:solidFill>
            </a:endParaRPr>
          </a:p>
        </p:txBody>
      </p:sp>
      <p:cxnSp>
        <p:nvCxnSpPr>
          <p:cNvPr id="42" name="Straight Arrow Connector 41"/>
          <p:cNvCxnSpPr/>
          <p:nvPr/>
        </p:nvCxnSpPr>
        <p:spPr>
          <a:xfrm>
            <a:off x="5145087" y="4968403"/>
            <a:ext cx="295275" cy="0"/>
          </a:xfrm>
          <a:prstGeom prst="straightConnector1">
            <a:avLst/>
          </a:prstGeom>
          <a:ln w="508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a:off x="5791199" y="5689236"/>
            <a:ext cx="295275" cy="0"/>
          </a:xfrm>
          <a:prstGeom prst="straightConnector1">
            <a:avLst/>
          </a:prstGeom>
          <a:ln w="508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6" name="Title 1"/>
          <p:cNvSpPr txBox="1">
            <a:spLocks/>
          </p:cNvSpPr>
          <p:nvPr/>
        </p:nvSpPr>
        <p:spPr>
          <a:xfrm>
            <a:off x="249382" y="960577"/>
            <a:ext cx="4760767" cy="103014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latin typeface="+mn-lt"/>
              </a:rPr>
              <a:t>DAL </a:t>
            </a:r>
            <a:r>
              <a:rPr lang="sr-Latn-RS" sz="3200" dirty="0">
                <a:latin typeface="+mn-lt"/>
              </a:rPr>
              <a:t>(</a:t>
            </a:r>
            <a:r>
              <a:rPr lang="sr-Latn-RS" sz="3200" i="1">
                <a:latin typeface="+mn-lt"/>
              </a:rPr>
              <a:t>many-to-many</a:t>
            </a:r>
            <a:r>
              <a:rPr lang="sr-Latn-RS" sz="3200">
                <a:latin typeface="+mn-lt"/>
              </a:rPr>
              <a:t> veze, ažuriranje podataka, </a:t>
            </a:r>
            <a:r>
              <a:rPr lang="sr-Latn-RS" sz="3200" dirty="0">
                <a:latin typeface="+mn-lt"/>
              </a:rPr>
              <a:t>transakcije)</a:t>
            </a:r>
            <a:endParaRPr lang="en-US" sz="3200" dirty="0">
              <a:latin typeface="+mn-lt"/>
            </a:endParaRPr>
          </a:p>
        </p:txBody>
      </p:sp>
    </p:spTree>
    <p:extLst>
      <p:ext uri="{BB962C8B-B14F-4D97-AF65-F5344CB8AC3E}">
        <p14:creationId xmlns:p14="http://schemas.microsoft.com/office/powerpoint/2010/main" val="17295376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9382" y="272765"/>
            <a:ext cx="6284767" cy="595453"/>
          </a:xfrm>
          <a:solidFill>
            <a:schemeClr val="tx1">
              <a:lumMod val="65000"/>
              <a:lumOff val="35000"/>
            </a:schemeClr>
          </a:solidFill>
        </p:spPr>
        <p:txBody>
          <a:bodyPr>
            <a:noAutofit/>
          </a:bodyPr>
          <a:lstStyle/>
          <a:p>
            <a:r>
              <a:rPr lang="en-US" dirty="0" err="1">
                <a:solidFill>
                  <a:schemeClr val="bg1"/>
                </a:solidFill>
                <a:latin typeface="+mn-lt"/>
              </a:rPr>
              <a:t>Implementacija</a:t>
            </a:r>
            <a:endParaRPr lang="en-US" dirty="0">
              <a:solidFill>
                <a:schemeClr val="bg1"/>
              </a:solidFill>
              <a:latin typeface="+mn-lt"/>
            </a:endParaRPr>
          </a:p>
        </p:txBody>
      </p:sp>
      <p:sp>
        <p:nvSpPr>
          <p:cNvPr id="4" name="Title 1"/>
          <p:cNvSpPr txBox="1">
            <a:spLocks/>
          </p:cNvSpPr>
          <p:nvPr/>
        </p:nvSpPr>
        <p:spPr>
          <a:xfrm>
            <a:off x="249382" y="960578"/>
            <a:ext cx="1522268" cy="52156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sr-Latn-RS" sz="4000" dirty="0">
                <a:latin typeface="+mn-lt"/>
              </a:rPr>
              <a:t>Servisi</a:t>
            </a:r>
            <a:endParaRPr lang="en-US" sz="4000" dirty="0">
              <a:latin typeface="+mn-lt"/>
            </a:endParaRPr>
          </a:p>
        </p:txBody>
      </p:sp>
      <p:sp>
        <p:nvSpPr>
          <p:cNvPr id="5" name="Rectangle 4"/>
          <p:cNvSpPr/>
          <p:nvPr/>
        </p:nvSpPr>
        <p:spPr>
          <a:xfrm>
            <a:off x="6629689" y="272765"/>
            <a:ext cx="5303693" cy="3046988"/>
          </a:xfrm>
          <a:prstGeom prst="rect">
            <a:avLst/>
          </a:prstGeom>
          <a:ln w="25400">
            <a:solidFill>
              <a:schemeClr val="tx1">
                <a:lumMod val="65000"/>
                <a:lumOff val="35000"/>
              </a:schemeClr>
            </a:solidFill>
          </a:ln>
        </p:spPr>
        <p:txBody>
          <a:bodyPr wrap="square">
            <a:spAutoFit/>
          </a:bodyPr>
          <a:lstStyle/>
          <a:p>
            <a:r>
              <a:rPr lang="en-US" sz="1200">
                <a:solidFill>
                  <a:srgbClr val="646464"/>
                </a:solidFill>
                <a:latin typeface="Consolas" panose="020B0609020204030204" pitchFamily="49" charset="0"/>
              </a:rPr>
              <a:t>@Controller</a:t>
            </a:r>
            <a:endParaRPr lang="en-US" sz="1200" dirty="0">
              <a:solidFill>
                <a:srgbClr val="646464"/>
              </a:solidFill>
              <a:latin typeface="Consolas" panose="020B0609020204030204" pitchFamily="49" charset="0"/>
            </a:endParaRPr>
          </a:p>
          <a:p>
            <a:r>
              <a:rPr lang="en-US" sz="1200" dirty="0">
                <a:solidFill>
                  <a:srgbClr val="646464"/>
                </a:solidFill>
                <a:latin typeface="Consolas" panose="020B0609020204030204" pitchFamily="49" charset="0"/>
              </a:rPr>
              <a:t>@</a:t>
            </a:r>
            <a:r>
              <a:rPr lang="en-US" sz="1200" dirty="0" err="1">
                <a:solidFill>
                  <a:srgbClr val="646464"/>
                </a:solidFill>
                <a:latin typeface="Consolas" panose="020B0609020204030204" pitchFamily="49" charset="0"/>
              </a:rPr>
              <a:t>RequestMapping</a:t>
            </a:r>
            <a:r>
              <a:rPr lang="en-US" sz="1200" dirty="0">
                <a:solidFill>
                  <a:srgbClr val="000000"/>
                </a:solidFill>
                <a:latin typeface="Consolas" panose="020B0609020204030204" pitchFamily="49" charset="0"/>
              </a:rPr>
              <a:t>(value=</a:t>
            </a:r>
            <a:r>
              <a:rPr lang="en-US" sz="1200" dirty="0">
                <a:solidFill>
                  <a:srgbClr val="2A00FF"/>
                </a:solidFill>
                <a:latin typeface="Consolas" panose="020B0609020204030204" pitchFamily="49" charset="0"/>
              </a:rPr>
              <a:t>"/</a:t>
            </a:r>
            <a:r>
              <a:rPr lang="en-US" sz="1200" dirty="0" err="1">
                <a:solidFill>
                  <a:srgbClr val="2A00FF"/>
                </a:solidFill>
                <a:latin typeface="Consolas" panose="020B0609020204030204" pitchFamily="49" charset="0"/>
              </a:rPr>
              <a:t>Zanrovi</a:t>
            </a:r>
            <a:r>
              <a:rPr lang="en-US" sz="1200" dirty="0">
                <a:solidFill>
                  <a:srgbClr val="2A00FF"/>
                </a:solidFill>
                <a:latin typeface="Consolas" panose="020B0609020204030204" pitchFamily="49" charset="0"/>
              </a:rPr>
              <a:t>"</a:t>
            </a:r>
            <a:r>
              <a:rPr lang="en-US" sz="1200" dirty="0">
                <a:solidFill>
                  <a:srgbClr val="000000"/>
                </a:solidFill>
                <a:latin typeface="Consolas" panose="020B0609020204030204" pitchFamily="49" charset="0"/>
              </a:rPr>
              <a:t>)</a:t>
            </a:r>
          </a:p>
          <a:p>
            <a:r>
              <a:rPr lang="en-US" sz="1200" b="1" dirty="0">
                <a:solidFill>
                  <a:srgbClr val="7F0055"/>
                </a:solidFill>
                <a:latin typeface="Consolas" panose="020B0609020204030204" pitchFamily="49" charset="0"/>
              </a:rPr>
              <a:t>public</a:t>
            </a:r>
            <a:r>
              <a:rPr lang="en-US" sz="1200" b="1" dirty="0">
                <a:solidFill>
                  <a:srgbClr val="000000"/>
                </a:solidFill>
                <a:latin typeface="Consolas" panose="020B0609020204030204" pitchFamily="49" charset="0"/>
              </a:rPr>
              <a:t> </a:t>
            </a:r>
            <a:r>
              <a:rPr lang="en-US" sz="1200" b="1" dirty="0">
                <a:solidFill>
                  <a:srgbClr val="7F0055"/>
                </a:solidFill>
                <a:latin typeface="Consolas" panose="020B0609020204030204" pitchFamily="49" charset="0"/>
              </a:rPr>
              <a:t>class</a:t>
            </a:r>
            <a:r>
              <a:rPr lang="en-US" sz="1200" b="1"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ZanroviController</a:t>
            </a:r>
            <a:r>
              <a:rPr lang="en-US" sz="1200" dirty="0">
                <a:solidFill>
                  <a:srgbClr val="000000"/>
                </a:solidFill>
                <a:latin typeface="Consolas" panose="020B0609020204030204" pitchFamily="49" charset="0"/>
              </a:rPr>
              <a:t> {</a:t>
            </a:r>
          </a:p>
          <a:p>
            <a:endParaRPr lang="en-US" sz="1200" dirty="0">
              <a:latin typeface="Consolas" panose="020B0609020204030204" pitchFamily="49" charset="0"/>
            </a:endParaRPr>
          </a:p>
          <a:p>
            <a:r>
              <a:rPr lang="en-US" sz="1200" dirty="0">
                <a:solidFill>
                  <a:srgbClr val="646464"/>
                </a:solidFill>
                <a:latin typeface="Consolas" panose="020B0609020204030204" pitchFamily="49" charset="0"/>
              </a:rPr>
              <a:t>    @</a:t>
            </a:r>
            <a:r>
              <a:rPr lang="en-US" sz="1200" dirty="0" err="1">
                <a:solidFill>
                  <a:srgbClr val="646464"/>
                </a:solidFill>
                <a:latin typeface="Consolas" panose="020B0609020204030204" pitchFamily="49" charset="0"/>
              </a:rPr>
              <a:t>Autowired</a:t>
            </a:r>
            <a:endParaRPr lang="en-US" sz="1200" dirty="0">
              <a:solidFill>
                <a:srgbClr val="646464"/>
              </a:solidFill>
              <a:latin typeface="Consolas" panose="020B0609020204030204" pitchFamily="49" charset="0"/>
            </a:endParaRPr>
          </a:p>
          <a:p>
            <a:r>
              <a:rPr lang="en-US" sz="1200" b="1" dirty="0">
                <a:solidFill>
                  <a:srgbClr val="7F0055"/>
                </a:solidFill>
                <a:latin typeface="Consolas" panose="020B0609020204030204" pitchFamily="49" charset="0"/>
              </a:rPr>
              <a:t>    private</a:t>
            </a:r>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ZanrService</a:t>
            </a:r>
            <a:r>
              <a:rPr lang="en-US" sz="1200" dirty="0">
                <a:solidFill>
                  <a:srgbClr val="000000"/>
                </a:solidFill>
                <a:latin typeface="Consolas" panose="020B0609020204030204" pitchFamily="49" charset="0"/>
              </a:rPr>
              <a:t> </a:t>
            </a:r>
            <a:r>
              <a:rPr lang="en-US" sz="1200" dirty="0" err="1">
                <a:solidFill>
                  <a:srgbClr val="0000C0"/>
                </a:solidFill>
                <a:latin typeface="Consolas" panose="020B0609020204030204" pitchFamily="49" charset="0"/>
              </a:rPr>
              <a:t>zanrService</a:t>
            </a:r>
            <a:r>
              <a:rPr lang="en-US" sz="1200" dirty="0">
                <a:solidFill>
                  <a:srgbClr val="000000"/>
                </a:solidFill>
                <a:latin typeface="Consolas" panose="020B0609020204030204" pitchFamily="49" charset="0"/>
              </a:rPr>
              <a:t>;</a:t>
            </a:r>
          </a:p>
          <a:p>
            <a:endParaRPr lang="en-US" sz="1200" dirty="0">
              <a:latin typeface="Consolas" panose="020B0609020204030204" pitchFamily="49" charset="0"/>
            </a:endParaRPr>
          </a:p>
          <a:p>
            <a:r>
              <a:rPr lang="en-US" sz="1200" dirty="0">
                <a:solidFill>
                  <a:srgbClr val="646464"/>
                </a:solidFill>
                <a:latin typeface="Consolas" panose="020B0609020204030204" pitchFamily="49" charset="0"/>
              </a:rPr>
              <a:t>    @</a:t>
            </a:r>
            <a:r>
              <a:rPr lang="en-US" sz="1200" dirty="0" err="1">
                <a:solidFill>
                  <a:srgbClr val="646464"/>
                </a:solidFill>
                <a:latin typeface="Consolas" panose="020B0609020204030204" pitchFamily="49" charset="0"/>
              </a:rPr>
              <a:t>GetMapping</a:t>
            </a:r>
            <a:endParaRPr lang="en-US" sz="1200" dirty="0">
              <a:solidFill>
                <a:srgbClr val="646464"/>
              </a:solidFill>
              <a:latin typeface="Consolas" panose="020B0609020204030204" pitchFamily="49" charset="0"/>
            </a:endParaRPr>
          </a:p>
          <a:p>
            <a:r>
              <a:rPr lang="en-US" sz="1200" b="1" dirty="0">
                <a:solidFill>
                  <a:srgbClr val="7F0055"/>
                </a:solidFill>
                <a:latin typeface="Consolas" panose="020B0609020204030204" pitchFamily="49" charset="0"/>
              </a:rPr>
              <a:t>    public</a:t>
            </a:r>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ModelAndView</a:t>
            </a:r>
            <a:r>
              <a:rPr lang="en-US" sz="1200" dirty="0">
                <a:solidFill>
                  <a:srgbClr val="000000"/>
                </a:solidFill>
                <a:latin typeface="Consolas" panose="020B0609020204030204" pitchFamily="49" charset="0"/>
              </a:rPr>
              <a:t> index() {</a:t>
            </a:r>
          </a:p>
          <a:p>
            <a:r>
              <a:rPr lang="en-US" sz="1200" dirty="0">
                <a:solidFill>
                  <a:srgbClr val="000000"/>
                </a:solidFill>
                <a:latin typeface="Consolas" panose="020B0609020204030204" pitchFamily="49" charset="0"/>
              </a:rPr>
              <a:t>        List&lt;</a:t>
            </a:r>
            <a:r>
              <a:rPr lang="en-US" sz="1200" dirty="0" err="1">
                <a:solidFill>
                  <a:srgbClr val="000000"/>
                </a:solidFill>
                <a:latin typeface="Consolas" panose="020B0609020204030204" pitchFamily="49" charset="0"/>
              </a:rPr>
              <a:t>Zanr</a:t>
            </a:r>
            <a:r>
              <a:rPr lang="en-US" sz="1200" dirty="0">
                <a:solidFill>
                  <a:srgbClr val="000000"/>
                </a:solidFill>
                <a:latin typeface="Consolas" panose="020B0609020204030204" pitchFamily="49" charset="0"/>
              </a:rPr>
              <a:t>&gt; </a:t>
            </a:r>
            <a:r>
              <a:rPr lang="en-US" sz="1200" dirty="0" err="1">
                <a:solidFill>
                  <a:srgbClr val="6A3E3E"/>
                </a:solidFill>
                <a:latin typeface="Consolas" panose="020B0609020204030204" pitchFamily="49" charset="0"/>
              </a:rPr>
              <a:t>zanrovi</a:t>
            </a:r>
            <a:r>
              <a:rPr lang="en-US" sz="1200" dirty="0">
                <a:solidFill>
                  <a:srgbClr val="000000"/>
                </a:solidFill>
                <a:latin typeface="Consolas" panose="020B0609020204030204" pitchFamily="49" charset="0"/>
              </a:rPr>
              <a:t> = </a:t>
            </a:r>
            <a:r>
              <a:rPr lang="en-US" sz="1200" dirty="0" err="1">
                <a:solidFill>
                  <a:srgbClr val="000000"/>
                </a:solidFill>
                <a:latin typeface="Consolas" panose="020B0609020204030204" pitchFamily="49" charset="0"/>
              </a:rPr>
              <a:t>zanrService.findAll</a:t>
            </a:r>
            <a:r>
              <a:rPr lang="en-US" sz="1200" dirty="0">
                <a:solidFill>
                  <a:srgbClr val="000000"/>
                </a:solidFill>
                <a:latin typeface="Consolas" panose="020B0609020204030204" pitchFamily="49" charset="0"/>
              </a:rPr>
              <a:t>();</a:t>
            </a:r>
          </a:p>
          <a:p>
            <a:endParaRPr lang="en-US" sz="1200" dirty="0">
              <a:latin typeface="Consolas" panose="020B0609020204030204" pitchFamily="49" charset="0"/>
            </a:endParaRPr>
          </a:p>
          <a:p>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ModelAndView</a:t>
            </a:r>
            <a:r>
              <a:rPr lang="en-US" sz="1200" dirty="0">
                <a:solidFill>
                  <a:srgbClr val="000000"/>
                </a:solidFill>
                <a:latin typeface="Consolas" panose="020B0609020204030204" pitchFamily="49" charset="0"/>
              </a:rPr>
              <a:t> </a:t>
            </a:r>
            <a:r>
              <a:rPr lang="en-US" sz="1200" dirty="0" err="1">
                <a:solidFill>
                  <a:srgbClr val="6A3E3E"/>
                </a:solidFill>
                <a:latin typeface="Consolas" panose="020B0609020204030204" pitchFamily="49" charset="0"/>
              </a:rPr>
              <a:t>rezultat</a:t>
            </a:r>
            <a:r>
              <a:rPr lang="en-US" sz="1200" dirty="0">
                <a:solidFill>
                  <a:srgbClr val="000000"/>
                </a:solidFill>
                <a:latin typeface="Consolas" panose="020B0609020204030204" pitchFamily="49" charset="0"/>
              </a:rPr>
              <a:t> = </a:t>
            </a:r>
            <a:r>
              <a:rPr lang="en-US" sz="1200" b="1" dirty="0">
                <a:solidFill>
                  <a:srgbClr val="7F0055"/>
                </a:solidFill>
                <a:latin typeface="Consolas" panose="020B0609020204030204" pitchFamily="49" charset="0"/>
              </a:rPr>
              <a:t>new</a:t>
            </a:r>
            <a:r>
              <a:rPr lang="en-US" sz="1200" b="1"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ModelAndView</a:t>
            </a:r>
            <a:r>
              <a:rPr lang="en-US" sz="1200" dirty="0">
                <a:solidFill>
                  <a:srgbClr val="000000"/>
                </a:solidFill>
                <a:latin typeface="Consolas" panose="020B0609020204030204" pitchFamily="49" charset="0"/>
              </a:rPr>
              <a:t>(</a:t>
            </a:r>
            <a:r>
              <a:rPr lang="en-US" sz="1200" dirty="0">
                <a:solidFill>
                  <a:srgbClr val="2A00FF"/>
                </a:solidFill>
                <a:latin typeface="Consolas" panose="020B0609020204030204" pitchFamily="49" charset="0"/>
              </a:rPr>
              <a:t>"</a:t>
            </a:r>
            <a:r>
              <a:rPr lang="en-US" sz="1200" dirty="0" err="1">
                <a:solidFill>
                  <a:srgbClr val="2A00FF"/>
                </a:solidFill>
                <a:latin typeface="Consolas" panose="020B0609020204030204" pitchFamily="49" charset="0"/>
              </a:rPr>
              <a:t>zanrovi</a:t>
            </a:r>
            <a:r>
              <a:rPr lang="en-US" sz="1200" dirty="0">
                <a:solidFill>
                  <a:srgbClr val="2A00FF"/>
                </a:solidFill>
                <a:latin typeface="Consolas" panose="020B0609020204030204" pitchFamily="49" charset="0"/>
              </a:rPr>
              <a:t>"</a:t>
            </a:r>
            <a:r>
              <a:rPr lang="en-US" sz="1200" dirty="0">
                <a:solidFill>
                  <a:srgbClr val="000000"/>
                </a:solidFill>
                <a:latin typeface="Consolas" panose="020B0609020204030204" pitchFamily="49" charset="0"/>
              </a:rPr>
              <a:t>);</a:t>
            </a:r>
          </a:p>
          <a:p>
            <a:r>
              <a:rPr lang="en-US" sz="1200" dirty="0">
                <a:solidFill>
                  <a:srgbClr val="6A3E3E"/>
                </a:solidFill>
                <a:latin typeface="Consolas" panose="020B0609020204030204" pitchFamily="49" charset="0"/>
              </a:rPr>
              <a:t>        </a:t>
            </a:r>
            <a:r>
              <a:rPr lang="en-US" sz="1200" dirty="0" err="1">
                <a:solidFill>
                  <a:srgbClr val="6A3E3E"/>
                </a:solidFill>
                <a:latin typeface="Consolas" panose="020B0609020204030204" pitchFamily="49" charset="0"/>
              </a:rPr>
              <a:t>rezultat</a:t>
            </a:r>
            <a:r>
              <a:rPr lang="en-US" sz="1200" dirty="0" err="1">
                <a:solidFill>
                  <a:srgbClr val="000000"/>
                </a:solidFill>
                <a:latin typeface="Consolas" panose="020B0609020204030204" pitchFamily="49" charset="0"/>
              </a:rPr>
              <a:t>.addObject</a:t>
            </a:r>
            <a:r>
              <a:rPr lang="en-US" sz="1200" dirty="0">
                <a:solidFill>
                  <a:srgbClr val="000000"/>
                </a:solidFill>
                <a:latin typeface="Consolas" panose="020B0609020204030204" pitchFamily="49" charset="0"/>
              </a:rPr>
              <a:t>(</a:t>
            </a:r>
            <a:r>
              <a:rPr lang="en-US" sz="1200" dirty="0">
                <a:solidFill>
                  <a:srgbClr val="2A00FF"/>
                </a:solidFill>
                <a:latin typeface="Consolas" panose="020B0609020204030204" pitchFamily="49" charset="0"/>
              </a:rPr>
              <a:t>"</a:t>
            </a:r>
            <a:r>
              <a:rPr lang="en-US" sz="1200" dirty="0" err="1">
                <a:solidFill>
                  <a:srgbClr val="2A00FF"/>
                </a:solidFill>
                <a:latin typeface="Consolas" panose="020B0609020204030204" pitchFamily="49" charset="0"/>
              </a:rPr>
              <a:t>zanrovi</a:t>
            </a:r>
            <a:r>
              <a:rPr lang="en-US" sz="1200" dirty="0">
                <a:solidFill>
                  <a:srgbClr val="2A00FF"/>
                </a:solidFill>
                <a:latin typeface="Consolas" panose="020B0609020204030204" pitchFamily="49" charset="0"/>
              </a:rPr>
              <a:t>"</a:t>
            </a:r>
            <a:r>
              <a:rPr lang="en-US" sz="1200" dirty="0">
                <a:solidFill>
                  <a:srgbClr val="000000"/>
                </a:solidFill>
                <a:latin typeface="Consolas" panose="020B0609020204030204" pitchFamily="49" charset="0"/>
              </a:rPr>
              <a:t>, </a:t>
            </a:r>
            <a:r>
              <a:rPr lang="en-US" sz="1200" dirty="0" err="1">
                <a:solidFill>
                  <a:srgbClr val="6A3E3E"/>
                </a:solidFill>
                <a:latin typeface="Consolas" panose="020B0609020204030204" pitchFamily="49" charset="0"/>
              </a:rPr>
              <a:t>zanrovi</a:t>
            </a:r>
            <a:r>
              <a:rPr lang="en-US" sz="1200" dirty="0">
                <a:solidFill>
                  <a:srgbClr val="000000"/>
                </a:solidFill>
                <a:latin typeface="Consolas" panose="020B0609020204030204" pitchFamily="49" charset="0"/>
              </a:rPr>
              <a:t>);</a:t>
            </a:r>
          </a:p>
          <a:p>
            <a:endParaRPr lang="en-US" sz="1200" dirty="0">
              <a:latin typeface="Consolas" panose="020B0609020204030204" pitchFamily="49" charset="0"/>
            </a:endParaRPr>
          </a:p>
          <a:p>
            <a:r>
              <a:rPr lang="en-US" sz="1200" b="1" dirty="0">
                <a:solidFill>
                  <a:srgbClr val="7F0055"/>
                </a:solidFill>
                <a:latin typeface="Consolas" panose="020B0609020204030204" pitchFamily="49" charset="0"/>
              </a:rPr>
              <a:t>        return</a:t>
            </a:r>
            <a:r>
              <a:rPr lang="en-US" sz="1200" dirty="0">
                <a:solidFill>
                  <a:srgbClr val="000000"/>
                </a:solidFill>
                <a:latin typeface="Consolas" panose="020B0609020204030204" pitchFamily="49" charset="0"/>
              </a:rPr>
              <a:t> </a:t>
            </a:r>
            <a:r>
              <a:rPr lang="en-US" sz="1200" dirty="0" err="1">
                <a:solidFill>
                  <a:srgbClr val="6A3E3E"/>
                </a:solidFill>
                <a:latin typeface="Consolas" panose="020B0609020204030204" pitchFamily="49" charset="0"/>
              </a:rPr>
              <a:t>rezultat</a:t>
            </a:r>
            <a:r>
              <a:rPr lang="en-US" sz="1200" dirty="0">
                <a:solidFill>
                  <a:srgbClr val="000000"/>
                </a:solidFill>
                <a:latin typeface="Consolas" panose="020B0609020204030204" pitchFamily="49" charset="0"/>
              </a:rPr>
              <a:t>;</a:t>
            </a:r>
          </a:p>
          <a:p>
            <a:r>
              <a:rPr lang="en-US" sz="1200" dirty="0">
                <a:solidFill>
                  <a:srgbClr val="000000"/>
                </a:solidFill>
                <a:latin typeface="Consolas" panose="020B0609020204030204" pitchFamily="49" charset="0"/>
              </a:rPr>
              <a:t>    }</a:t>
            </a:r>
            <a:endParaRPr lang="en-US" sz="1200" dirty="0"/>
          </a:p>
        </p:txBody>
      </p:sp>
      <p:sp>
        <p:nvSpPr>
          <p:cNvPr id="7" name="Rectangle 6"/>
          <p:cNvSpPr/>
          <p:nvPr/>
        </p:nvSpPr>
        <p:spPr>
          <a:xfrm>
            <a:off x="708168" y="1789137"/>
            <a:ext cx="5005243" cy="2123658"/>
          </a:xfrm>
          <a:prstGeom prst="rect">
            <a:avLst/>
          </a:prstGeom>
          <a:ln w="25400">
            <a:solidFill>
              <a:schemeClr val="tx1">
                <a:lumMod val="65000"/>
                <a:lumOff val="35000"/>
              </a:schemeClr>
            </a:solidFill>
          </a:ln>
        </p:spPr>
        <p:txBody>
          <a:bodyPr wrap="square">
            <a:spAutoFit/>
          </a:bodyPr>
          <a:lstStyle/>
          <a:p>
            <a:r>
              <a:rPr lang="en-US" sz="1200" dirty="0">
                <a:solidFill>
                  <a:srgbClr val="646464"/>
                </a:solidFill>
                <a:latin typeface="Consolas" panose="020B0609020204030204" pitchFamily="49" charset="0"/>
              </a:rPr>
              <a:t>@Service</a:t>
            </a:r>
          </a:p>
          <a:p>
            <a:r>
              <a:rPr lang="en-US" sz="1200" dirty="0">
                <a:solidFill>
                  <a:srgbClr val="646464"/>
                </a:solidFill>
                <a:latin typeface="Consolas" panose="020B0609020204030204" pitchFamily="49" charset="0"/>
              </a:rPr>
              <a:t>@Primary</a:t>
            </a:r>
          </a:p>
          <a:p>
            <a:r>
              <a:rPr lang="en-US" sz="1200" b="1" dirty="0">
                <a:solidFill>
                  <a:srgbClr val="7F0055"/>
                </a:solidFill>
                <a:latin typeface="Consolas" panose="020B0609020204030204" pitchFamily="49" charset="0"/>
              </a:rPr>
              <a:t>public</a:t>
            </a:r>
            <a:r>
              <a:rPr lang="en-US" sz="1200" b="1" dirty="0">
                <a:solidFill>
                  <a:srgbClr val="000000"/>
                </a:solidFill>
                <a:latin typeface="Consolas" panose="020B0609020204030204" pitchFamily="49" charset="0"/>
              </a:rPr>
              <a:t> </a:t>
            </a:r>
            <a:r>
              <a:rPr lang="en-US" sz="1200" b="1" dirty="0">
                <a:solidFill>
                  <a:srgbClr val="7F0055"/>
                </a:solidFill>
                <a:latin typeface="Consolas" panose="020B0609020204030204" pitchFamily="49" charset="0"/>
              </a:rPr>
              <a:t>class</a:t>
            </a:r>
            <a:r>
              <a:rPr lang="en-US" sz="1200" b="1"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DatabaseZanrService</a:t>
            </a:r>
            <a:r>
              <a:rPr lang="en-US" sz="1200" dirty="0">
                <a:solidFill>
                  <a:srgbClr val="000000"/>
                </a:solidFill>
                <a:latin typeface="Consolas" panose="020B0609020204030204" pitchFamily="49" charset="0"/>
              </a:rPr>
              <a:t> </a:t>
            </a:r>
            <a:r>
              <a:rPr lang="en-US" sz="1200" b="1" dirty="0">
                <a:solidFill>
                  <a:srgbClr val="7F0055"/>
                </a:solidFill>
                <a:latin typeface="Consolas" panose="020B0609020204030204" pitchFamily="49" charset="0"/>
              </a:rPr>
              <a:t>implements</a:t>
            </a:r>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ZanrService</a:t>
            </a:r>
            <a:r>
              <a:rPr lang="en-US" sz="1200" dirty="0">
                <a:solidFill>
                  <a:srgbClr val="000000"/>
                </a:solidFill>
                <a:latin typeface="Consolas" panose="020B0609020204030204" pitchFamily="49" charset="0"/>
              </a:rPr>
              <a:t> {</a:t>
            </a:r>
          </a:p>
          <a:p>
            <a:endParaRPr lang="en-US" sz="1200" dirty="0">
              <a:latin typeface="Consolas" panose="020B0609020204030204" pitchFamily="49" charset="0"/>
            </a:endParaRPr>
          </a:p>
          <a:p>
            <a:r>
              <a:rPr lang="en-US" sz="1200" dirty="0">
                <a:solidFill>
                  <a:srgbClr val="646464"/>
                </a:solidFill>
                <a:latin typeface="Consolas" panose="020B0609020204030204" pitchFamily="49" charset="0"/>
              </a:rPr>
              <a:t>    @</a:t>
            </a:r>
            <a:r>
              <a:rPr lang="en-US" sz="1200" dirty="0" err="1">
                <a:solidFill>
                  <a:srgbClr val="646464"/>
                </a:solidFill>
                <a:latin typeface="Consolas" panose="020B0609020204030204" pitchFamily="49" charset="0"/>
              </a:rPr>
              <a:t>Autowired</a:t>
            </a:r>
            <a:endParaRPr lang="en-US" sz="1200" dirty="0">
              <a:solidFill>
                <a:srgbClr val="646464"/>
              </a:solidFill>
              <a:latin typeface="Consolas" panose="020B0609020204030204" pitchFamily="49" charset="0"/>
            </a:endParaRPr>
          </a:p>
          <a:p>
            <a:r>
              <a:rPr lang="en-US" sz="1200" b="1" dirty="0">
                <a:solidFill>
                  <a:srgbClr val="7F0055"/>
                </a:solidFill>
                <a:latin typeface="Consolas" panose="020B0609020204030204" pitchFamily="49" charset="0"/>
              </a:rPr>
              <a:t>    private</a:t>
            </a:r>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ZanrDAO</a:t>
            </a:r>
            <a:r>
              <a:rPr lang="en-US" sz="1200" dirty="0">
                <a:solidFill>
                  <a:srgbClr val="000000"/>
                </a:solidFill>
                <a:latin typeface="Consolas" panose="020B0609020204030204" pitchFamily="49" charset="0"/>
              </a:rPr>
              <a:t> </a:t>
            </a:r>
            <a:r>
              <a:rPr lang="en-US" sz="1200" dirty="0" err="1">
                <a:solidFill>
                  <a:srgbClr val="0000C0"/>
                </a:solidFill>
                <a:latin typeface="Consolas" panose="020B0609020204030204" pitchFamily="49" charset="0"/>
              </a:rPr>
              <a:t>zanrDAO</a:t>
            </a:r>
            <a:r>
              <a:rPr lang="en-US" sz="1200" dirty="0">
                <a:solidFill>
                  <a:srgbClr val="000000"/>
                </a:solidFill>
                <a:latin typeface="Consolas" panose="020B0609020204030204" pitchFamily="49" charset="0"/>
              </a:rPr>
              <a:t>;</a:t>
            </a:r>
          </a:p>
          <a:p>
            <a:endParaRPr lang="en-US" sz="1200" dirty="0">
              <a:latin typeface="Consolas" panose="020B0609020204030204" pitchFamily="49" charset="0"/>
            </a:endParaRPr>
          </a:p>
          <a:p>
            <a:r>
              <a:rPr lang="en-US" sz="1200" dirty="0">
                <a:solidFill>
                  <a:srgbClr val="646464"/>
                </a:solidFill>
                <a:latin typeface="Consolas" panose="020B0609020204030204" pitchFamily="49" charset="0"/>
              </a:rPr>
              <a:t>    @Override</a:t>
            </a:r>
          </a:p>
          <a:p>
            <a:r>
              <a:rPr lang="en-US" sz="1200" b="1" dirty="0">
                <a:solidFill>
                  <a:srgbClr val="7F0055"/>
                </a:solidFill>
                <a:latin typeface="Consolas" panose="020B0609020204030204" pitchFamily="49" charset="0"/>
              </a:rPr>
              <a:t>    public</a:t>
            </a:r>
            <a:r>
              <a:rPr lang="en-US" sz="1200" dirty="0">
                <a:solidFill>
                  <a:srgbClr val="000000"/>
                </a:solidFill>
                <a:latin typeface="Consolas" panose="020B0609020204030204" pitchFamily="49" charset="0"/>
              </a:rPr>
              <a:t> List&lt;</a:t>
            </a:r>
            <a:r>
              <a:rPr lang="en-US" sz="1200" dirty="0" err="1">
                <a:solidFill>
                  <a:srgbClr val="000000"/>
                </a:solidFill>
                <a:latin typeface="Consolas" panose="020B0609020204030204" pitchFamily="49" charset="0"/>
              </a:rPr>
              <a:t>Zanr</a:t>
            </a:r>
            <a:r>
              <a:rPr lang="en-US" sz="1200" dirty="0">
                <a:solidFill>
                  <a:srgbClr val="000000"/>
                </a:solidFill>
                <a:latin typeface="Consolas" panose="020B0609020204030204" pitchFamily="49" charset="0"/>
              </a:rPr>
              <a:t>&gt; </a:t>
            </a:r>
            <a:r>
              <a:rPr lang="en-US" sz="1200" dirty="0" err="1">
                <a:solidFill>
                  <a:srgbClr val="000000"/>
                </a:solidFill>
                <a:latin typeface="Consolas" panose="020B0609020204030204" pitchFamily="49" charset="0"/>
              </a:rPr>
              <a:t>findAll</a:t>
            </a:r>
            <a:r>
              <a:rPr lang="en-US" sz="1200" dirty="0">
                <a:solidFill>
                  <a:srgbClr val="000000"/>
                </a:solidFill>
                <a:latin typeface="Consolas" panose="020B0609020204030204" pitchFamily="49" charset="0"/>
              </a:rPr>
              <a:t>() {</a:t>
            </a:r>
          </a:p>
          <a:p>
            <a:r>
              <a:rPr lang="en-US" sz="1200" b="1" dirty="0">
                <a:solidFill>
                  <a:srgbClr val="7F0055"/>
                </a:solidFill>
                <a:latin typeface="Consolas" panose="020B0609020204030204" pitchFamily="49" charset="0"/>
              </a:rPr>
              <a:t>        return</a:t>
            </a:r>
            <a:r>
              <a:rPr lang="en-US" sz="1200" dirty="0">
                <a:solidFill>
                  <a:srgbClr val="000000"/>
                </a:solidFill>
                <a:latin typeface="Consolas" panose="020B0609020204030204" pitchFamily="49" charset="0"/>
              </a:rPr>
              <a:t> </a:t>
            </a:r>
            <a:r>
              <a:rPr lang="en-US" sz="1200" dirty="0" err="1">
                <a:solidFill>
                  <a:srgbClr val="0000C0"/>
                </a:solidFill>
                <a:latin typeface="Consolas" panose="020B0609020204030204" pitchFamily="49" charset="0"/>
              </a:rPr>
              <a:t>zanrDAO</a:t>
            </a:r>
            <a:r>
              <a:rPr lang="en-US" sz="1200" dirty="0" err="1">
                <a:solidFill>
                  <a:srgbClr val="000000"/>
                </a:solidFill>
                <a:latin typeface="Consolas" panose="020B0609020204030204" pitchFamily="49" charset="0"/>
              </a:rPr>
              <a:t>.findAll</a:t>
            </a:r>
            <a:r>
              <a:rPr lang="en-US" sz="1200" dirty="0">
                <a:solidFill>
                  <a:srgbClr val="000000"/>
                </a:solidFill>
                <a:latin typeface="Consolas" panose="020B0609020204030204" pitchFamily="49" charset="0"/>
              </a:rPr>
              <a:t>();</a:t>
            </a:r>
          </a:p>
          <a:p>
            <a:r>
              <a:rPr lang="en-US" sz="1200" dirty="0">
                <a:solidFill>
                  <a:srgbClr val="000000"/>
                </a:solidFill>
                <a:latin typeface="Consolas" panose="020B0609020204030204" pitchFamily="49" charset="0"/>
              </a:rPr>
              <a:t>    }</a:t>
            </a:r>
            <a:endParaRPr lang="en-US" sz="1200" dirty="0"/>
          </a:p>
        </p:txBody>
      </p:sp>
      <p:sp>
        <p:nvSpPr>
          <p:cNvPr id="8" name="Rectangle 7"/>
          <p:cNvSpPr/>
          <p:nvPr/>
        </p:nvSpPr>
        <p:spPr>
          <a:xfrm>
            <a:off x="708168" y="4583805"/>
            <a:ext cx="5288772" cy="1938992"/>
          </a:xfrm>
          <a:prstGeom prst="rect">
            <a:avLst/>
          </a:prstGeom>
          <a:ln w="25400">
            <a:solidFill>
              <a:schemeClr val="tx1">
                <a:lumMod val="65000"/>
                <a:lumOff val="35000"/>
              </a:schemeClr>
            </a:solidFill>
          </a:ln>
        </p:spPr>
        <p:txBody>
          <a:bodyPr wrap="square">
            <a:spAutoFit/>
          </a:bodyPr>
          <a:lstStyle/>
          <a:p>
            <a:r>
              <a:rPr lang="en-US" sz="1200">
                <a:solidFill>
                  <a:srgbClr val="646464"/>
                </a:solidFill>
                <a:latin typeface="Consolas"/>
              </a:rPr>
              <a:t>@Repository</a:t>
            </a:r>
          </a:p>
          <a:p>
            <a:r>
              <a:rPr lang="en-US" sz="1200" b="1">
                <a:solidFill>
                  <a:srgbClr val="7F0055"/>
                </a:solidFill>
                <a:latin typeface="Consolas"/>
              </a:rPr>
              <a:t>public</a:t>
            </a:r>
            <a:r>
              <a:rPr lang="en-US" sz="1200" b="1">
                <a:solidFill>
                  <a:srgbClr val="000000"/>
                </a:solidFill>
                <a:latin typeface="Consolas"/>
              </a:rPr>
              <a:t> </a:t>
            </a:r>
            <a:r>
              <a:rPr lang="en-US" sz="1200" b="1">
                <a:solidFill>
                  <a:srgbClr val="7F0055"/>
                </a:solidFill>
                <a:latin typeface="Consolas"/>
              </a:rPr>
              <a:t>class</a:t>
            </a:r>
            <a:r>
              <a:rPr lang="en-US" sz="1200" b="1">
                <a:solidFill>
                  <a:srgbClr val="000000"/>
                </a:solidFill>
                <a:latin typeface="Consolas"/>
              </a:rPr>
              <a:t> ZanrDAOImpl </a:t>
            </a:r>
            <a:r>
              <a:rPr lang="en-US" sz="1200" b="1">
                <a:solidFill>
                  <a:srgbClr val="7F0055"/>
                </a:solidFill>
                <a:latin typeface="Consolas"/>
              </a:rPr>
              <a:t>implements</a:t>
            </a:r>
            <a:r>
              <a:rPr lang="en-US" sz="1200" b="1">
                <a:solidFill>
                  <a:srgbClr val="000000"/>
                </a:solidFill>
                <a:latin typeface="Consolas"/>
              </a:rPr>
              <a:t> ZanrDAO{</a:t>
            </a:r>
          </a:p>
          <a:p>
            <a:endParaRPr lang="en-US" sz="1200" dirty="0">
              <a:latin typeface="Consolas" panose="020B0609020204030204" pitchFamily="49" charset="0"/>
            </a:endParaRPr>
          </a:p>
          <a:p>
            <a:r>
              <a:rPr lang="en-US" sz="1200" dirty="0">
                <a:solidFill>
                  <a:srgbClr val="646464"/>
                </a:solidFill>
                <a:latin typeface="Consolas" panose="020B0609020204030204" pitchFamily="49" charset="0"/>
              </a:rPr>
              <a:t>    @</a:t>
            </a:r>
            <a:r>
              <a:rPr lang="en-US" sz="1200" dirty="0" err="1">
                <a:solidFill>
                  <a:srgbClr val="646464"/>
                </a:solidFill>
                <a:latin typeface="Consolas" panose="020B0609020204030204" pitchFamily="49" charset="0"/>
              </a:rPr>
              <a:t>Autowired</a:t>
            </a:r>
            <a:endParaRPr lang="en-US" sz="1200" dirty="0">
              <a:solidFill>
                <a:srgbClr val="646464"/>
              </a:solidFill>
              <a:latin typeface="Consolas" panose="020B0609020204030204" pitchFamily="49" charset="0"/>
            </a:endParaRPr>
          </a:p>
          <a:p>
            <a:r>
              <a:rPr lang="en-US" sz="1200" b="1" dirty="0">
                <a:solidFill>
                  <a:srgbClr val="7F0055"/>
                </a:solidFill>
                <a:latin typeface="Consolas" panose="020B0609020204030204" pitchFamily="49" charset="0"/>
              </a:rPr>
              <a:t>    private</a:t>
            </a:r>
            <a:r>
              <a:rPr lang="en-US" sz="1200" b="1"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JdbcTemplate</a:t>
            </a:r>
            <a:r>
              <a:rPr lang="en-US" sz="1200" dirty="0">
                <a:solidFill>
                  <a:srgbClr val="000000"/>
                </a:solidFill>
                <a:latin typeface="Consolas" panose="020B0609020204030204" pitchFamily="49" charset="0"/>
              </a:rPr>
              <a:t> </a:t>
            </a:r>
            <a:r>
              <a:rPr lang="en-US" sz="1200" dirty="0" err="1">
                <a:solidFill>
                  <a:srgbClr val="0000C0"/>
                </a:solidFill>
                <a:latin typeface="Consolas" panose="020B0609020204030204" pitchFamily="49" charset="0"/>
              </a:rPr>
              <a:t>jdbcTemplate</a:t>
            </a:r>
            <a:r>
              <a:rPr lang="en-US" sz="1200" dirty="0">
                <a:solidFill>
                  <a:srgbClr val="000000"/>
                </a:solidFill>
                <a:latin typeface="Consolas" panose="020B0609020204030204" pitchFamily="49" charset="0"/>
              </a:rPr>
              <a:t>;</a:t>
            </a:r>
          </a:p>
          <a:p>
            <a:endParaRPr lang="en-US" sz="1200" dirty="0">
              <a:latin typeface="Consolas" panose="020B0609020204030204" pitchFamily="49" charset="0"/>
            </a:endParaRPr>
          </a:p>
          <a:p>
            <a:r>
              <a:rPr lang="en-US" sz="1200" b="1" dirty="0">
                <a:solidFill>
                  <a:srgbClr val="7F0055"/>
                </a:solidFill>
                <a:latin typeface="Consolas" panose="020B0609020204030204" pitchFamily="49" charset="0"/>
              </a:rPr>
              <a:t>   </a:t>
            </a:r>
            <a:r>
              <a:rPr lang="en-US" sz="1200" dirty="0">
                <a:solidFill>
                  <a:srgbClr val="7F0055"/>
                </a:solidFill>
                <a:latin typeface="Consolas" panose="020B0609020204030204" pitchFamily="49" charset="0"/>
              </a:rPr>
              <a:t> </a:t>
            </a:r>
            <a:r>
              <a:rPr lang="en-US" sz="1200" b="1" dirty="0">
                <a:solidFill>
                  <a:srgbClr val="7F0055"/>
                </a:solidFill>
                <a:latin typeface="Consolas" panose="020B0609020204030204" pitchFamily="49" charset="0"/>
              </a:rPr>
              <a:t>public</a:t>
            </a:r>
            <a:r>
              <a:rPr lang="en-US" sz="1200" dirty="0">
                <a:solidFill>
                  <a:srgbClr val="000000"/>
                </a:solidFill>
                <a:latin typeface="Consolas" panose="020B0609020204030204" pitchFamily="49" charset="0"/>
              </a:rPr>
              <a:t> List&lt;</a:t>
            </a:r>
            <a:r>
              <a:rPr lang="en-US" sz="1200" dirty="0" err="1">
                <a:solidFill>
                  <a:srgbClr val="000000"/>
                </a:solidFill>
                <a:latin typeface="Consolas" panose="020B0609020204030204" pitchFamily="49" charset="0"/>
              </a:rPr>
              <a:t>Zanr</a:t>
            </a:r>
            <a:r>
              <a:rPr lang="en-US" sz="1200" dirty="0">
                <a:solidFill>
                  <a:srgbClr val="000000"/>
                </a:solidFill>
                <a:latin typeface="Consolas" panose="020B0609020204030204" pitchFamily="49" charset="0"/>
              </a:rPr>
              <a:t>&gt; </a:t>
            </a:r>
            <a:r>
              <a:rPr lang="en-US" sz="1200" dirty="0" err="1">
                <a:solidFill>
                  <a:srgbClr val="000000"/>
                </a:solidFill>
                <a:latin typeface="Consolas" panose="020B0609020204030204" pitchFamily="49" charset="0"/>
              </a:rPr>
              <a:t>findAll</a:t>
            </a:r>
            <a:r>
              <a:rPr lang="en-US" sz="1200" dirty="0">
                <a:solidFill>
                  <a:srgbClr val="000000"/>
                </a:solidFill>
                <a:latin typeface="Consolas" panose="020B0609020204030204" pitchFamily="49" charset="0"/>
              </a:rPr>
              <a:t>() {</a:t>
            </a:r>
          </a:p>
          <a:p>
            <a:r>
              <a:rPr lang="en-US" sz="1200" dirty="0">
                <a:solidFill>
                  <a:srgbClr val="000000"/>
                </a:solidFill>
                <a:latin typeface="Consolas" panose="020B0609020204030204" pitchFamily="49" charset="0"/>
              </a:rPr>
              <a:t>        String </a:t>
            </a:r>
            <a:r>
              <a:rPr lang="en-US" sz="1200" dirty="0" err="1">
                <a:solidFill>
                  <a:srgbClr val="6A3E3E"/>
                </a:solidFill>
                <a:latin typeface="Consolas" panose="020B0609020204030204" pitchFamily="49" charset="0"/>
              </a:rPr>
              <a:t>sql</a:t>
            </a:r>
            <a:r>
              <a:rPr lang="en-US" sz="1200" dirty="0">
                <a:solidFill>
                  <a:srgbClr val="000000"/>
                </a:solidFill>
                <a:latin typeface="Consolas" panose="020B0609020204030204" pitchFamily="49" charset="0"/>
              </a:rPr>
              <a:t> = </a:t>
            </a:r>
            <a:r>
              <a:rPr lang="en-US" sz="1200" dirty="0">
                <a:solidFill>
                  <a:srgbClr val="2A00FF"/>
                </a:solidFill>
                <a:latin typeface="Consolas" panose="020B0609020204030204" pitchFamily="49" charset="0"/>
              </a:rPr>
              <a:t>"SELECT id, </a:t>
            </a:r>
            <a:r>
              <a:rPr lang="en-US" sz="1200" dirty="0" err="1">
                <a:solidFill>
                  <a:srgbClr val="2A00FF"/>
                </a:solidFill>
                <a:latin typeface="Consolas" panose="020B0609020204030204" pitchFamily="49" charset="0"/>
              </a:rPr>
              <a:t>naziv</a:t>
            </a:r>
            <a:r>
              <a:rPr lang="en-US" sz="1200" dirty="0">
                <a:solidFill>
                  <a:srgbClr val="2A00FF"/>
                </a:solidFill>
                <a:latin typeface="Consolas" panose="020B0609020204030204" pitchFamily="49" charset="0"/>
              </a:rPr>
              <a:t> FROM </a:t>
            </a:r>
            <a:r>
              <a:rPr lang="en-US" sz="1200" dirty="0" err="1">
                <a:solidFill>
                  <a:srgbClr val="2A00FF"/>
                </a:solidFill>
                <a:latin typeface="Consolas" panose="020B0609020204030204" pitchFamily="49" charset="0"/>
              </a:rPr>
              <a:t>zanrovi</a:t>
            </a:r>
            <a:r>
              <a:rPr lang="en-US" sz="1200" dirty="0">
                <a:solidFill>
                  <a:srgbClr val="2A00FF"/>
                </a:solidFill>
                <a:latin typeface="Consolas" panose="020B0609020204030204" pitchFamily="49" charset="0"/>
              </a:rPr>
              <a:t>"</a:t>
            </a:r>
            <a:r>
              <a:rPr lang="en-US" sz="1200" dirty="0">
                <a:solidFill>
                  <a:srgbClr val="000000"/>
                </a:solidFill>
                <a:latin typeface="Consolas" panose="020B0609020204030204" pitchFamily="49" charset="0"/>
              </a:rPr>
              <a:t>;</a:t>
            </a:r>
          </a:p>
          <a:p>
            <a:r>
              <a:rPr lang="en-US" sz="1200" dirty="0">
                <a:solidFill>
                  <a:srgbClr val="7F0055"/>
                </a:solidFill>
                <a:latin typeface="Consolas" panose="020B0609020204030204" pitchFamily="49" charset="0"/>
              </a:rPr>
              <a:t>        </a:t>
            </a:r>
            <a:r>
              <a:rPr lang="en-US" sz="1200" b="1" dirty="0">
                <a:solidFill>
                  <a:srgbClr val="7F0055"/>
                </a:solidFill>
                <a:latin typeface="Consolas" panose="020B0609020204030204" pitchFamily="49" charset="0"/>
              </a:rPr>
              <a:t>return</a:t>
            </a:r>
            <a:r>
              <a:rPr lang="en-US" sz="1200" dirty="0">
                <a:solidFill>
                  <a:srgbClr val="000000"/>
                </a:solidFill>
                <a:latin typeface="Consolas" panose="020B0609020204030204" pitchFamily="49" charset="0"/>
              </a:rPr>
              <a:t> </a:t>
            </a:r>
            <a:r>
              <a:rPr lang="en-US" sz="1200" dirty="0" err="1">
                <a:solidFill>
                  <a:srgbClr val="0000C0"/>
                </a:solidFill>
                <a:latin typeface="Consolas" panose="020B0609020204030204" pitchFamily="49" charset="0"/>
              </a:rPr>
              <a:t>jdbcTemplate</a:t>
            </a:r>
            <a:r>
              <a:rPr lang="en-US" sz="1200" dirty="0" err="1">
                <a:solidFill>
                  <a:srgbClr val="000000"/>
                </a:solidFill>
                <a:latin typeface="Consolas" panose="020B0609020204030204" pitchFamily="49" charset="0"/>
              </a:rPr>
              <a:t>.query</a:t>
            </a:r>
            <a:r>
              <a:rPr lang="en-US" sz="1200" dirty="0">
                <a:solidFill>
                  <a:srgbClr val="000000"/>
                </a:solidFill>
                <a:latin typeface="Consolas" panose="020B0609020204030204" pitchFamily="49" charset="0"/>
              </a:rPr>
              <a:t>(</a:t>
            </a:r>
            <a:r>
              <a:rPr lang="en-US" sz="1200" dirty="0" err="1">
                <a:solidFill>
                  <a:srgbClr val="6A3E3E"/>
                </a:solidFill>
                <a:latin typeface="Consolas" panose="020B0609020204030204" pitchFamily="49" charset="0"/>
              </a:rPr>
              <a:t>sql</a:t>
            </a:r>
            <a:r>
              <a:rPr lang="en-US" sz="1200" dirty="0">
                <a:solidFill>
                  <a:srgbClr val="000000"/>
                </a:solidFill>
                <a:latin typeface="Consolas" panose="020B0609020204030204" pitchFamily="49" charset="0"/>
              </a:rPr>
              <a:t>, </a:t>
            </a:r>
            <a:r>
              <a:rPr lang="en-US" sz="1200" b="1" dirty="0">
                <a:solidFill>
                  <a:srgbClr val="7F0055"/>
                </a:solidFill>
                <a:latin typeface="Consolas" panose="020B0609020204030204" pitchFamily="49" charset="0"/>
              </a:rPr>
              <a:t>new</a:t>
            </a:r>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ZanrRowMapper</a:t>
            </a:r>
            <a:r>
              <a:rPr lang="en-US" sz="1200" dirty="0">
                <a:solidFill>
                  <a:srgbClr val="000000"/>
                </a:solidFill>
                <a:latin typeface="Consolas" panose="020B0609020204030204" pitchFamily="49" charset="0"/>
              </a:rPr>
              <a:t>());</a:t>
            </a:r>
          </a:p>
          <a:p>
            <a:r>
              <a:rPr lang="en-US" sz="1200" dirty="0">
                <a:solidFill>
                  <a:srgbClr val="000000"/>
                </a:solidFill>
                <a:latin typeface="Consolas" panose="020B0609020204030204" pitchFamily="49" charset="0"/>
              </a:rPr>
              <a:t>    }</a:t>
            </a:r>
            <a:endParaRPr lang="en-US" sz="1200" dirty="0"/>
          </a:p>
        </p:txBody>
      </p:sp>
      <p:sp>
        <p:nvSpPr>
          <p:cNvPr id="16" name="Can 15"/>
          <p:cNvSpPr/>
          <p:nvPr/>
        </p:nvSpPr>
        <p:spPr>
          <a:xfrm>
            <a:off x="8728738" y="4856010"/>
            <a:ext cx="1105594" cy="1232205"/>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r-Latn-RS" dirty="0"/>
              <a:t>Database</a:t>
            </a:r>
            <a:endParaRPr lang="en-US" dirty="0"/>
          </a:p>
        </p:txBody>
      </p:sp>
      <p:cxnSp>
        <p:nvCxnSpPr>
          <p:cNvPr id="34" name="Elbow Connector 33"/>
          <p:cNvCxnSpPr/>
          <p:nvPr/>
        </p:nvCxnSpPr>
        <p:spPr>
          <a:xfrm rot="5400000" flipH="1" flipV="1">
            <a:off x="-287138" y="3557787"/>
            <a:ext cx="2060575" cy="672702"/>
          </a:xfrm>
          <a:prstGeom prst="bentConnector3">
            <a:avLst>
              <a:gd name="adj1" fmla="val 100039"/>
            </a:avLst>
          </a:prstGeom>
          <a:ln w="50800">
            <a:solidFill>
              <a:srgbClr val="31AC4A"/>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H="1" flipV="1">
            <a:off x="385763" y="4917281"/>
            <a:ext cx="390526" cy="352"/>
          </a:xfrm>
          <a:prstGeom prst="line">
            <a:avLst/>
          </a:prstGeom>
          <a:ln w="50800">
            <a:solidFill>
              <a:srgbClr val="31AC4A"/>
            </a:solidFill>
          </a:ln>
        </p:spPr>
        <p:style>
          <a:lnRef idx="1">
            <a:schemeClr val="accent1"/>
          </a:lnRef>
          <a:fillRef idx="0">
            <a:schemeClr val="accent1"/>
          </a:fillRef>
          <a:effectRef idx="0">
            <a:schemeClr val="accent1"/>
          </a:effectRef>
          <a:fontRef idx="minor">
            <a:schemeClr val="tx1"/>
          </a:fontRef>
        </p:style>
      </p:cxnSp>
      <p:cxnSp>
        <p:nvCxnSpPr>
          <p:cNvPr id="54" name="Elbow Connector 53"/>
          <p:cNvCxnSpPr/>
          <p:nvPr/>
        </p:nvCxnSpPr>
        <p:spPr>
          <a:xfrm flipV="1">
            <a:off x="5629275" y="1323975"/>
            <a:ext cx="1362075" cy="971550"/>
          </a:xfrm>
          <a:prstGeom prst="bentConnector3">
            <a:avLst>
              <a:gd name="adj1" fmla="val 28323"/>
            </a:avLst>
          </a:prstGeom>
          <a:ln w="50800">
            <a:solidFill>
              <a:srgbClr val="31AC4A"/>
            </a:solidFill>
            <a:tailEnd type="triangle"/>
          </a:ln>
        </p:spPr>
        <p:style>
          <a:lnRef idx="1">
            <a:schemeClr val="accent1"/>
          </a:lnRef>
          <a:fillRef idx="0">
            <a:schemeClr val="accent1"/>
          </a:fillRef>
          <a:effectRef idx="0">
            <a:schemeClr val="accent1"/>
          </a:effectRef>
          <a:fontRef idx="minor">
            <a:schemeClr val="tx1"/>
          </a:fontRef>
        </p:style>
      </p:cxnSp>
      <p:cxnSp>
        <p:nvCxnSpPr>
          <p:cNvPr id="56" name="Elbow Connector 55"/>
          <p:cNvCxnSpPr/>
          <p:nvPr/>
        </p:nvCxnSpPr>
        <p:spPr>
          <a:xfrm flipV="1">
            <a:off x="3638550" y="2038350"/>
            <a:ext cx="3676650" cy="1371600"/>
          </a:xfrm>
          <a:prstGeom prst="bentConnector3">
            <a:avLst>
              <a:gd name="adj1" fmla="val 72539"/>
            </a:avLst>
          </a:prstGeom>
          <a:ln w="50800">
            <a:solidFill>
              <a:srgbClr val="0878BE"/>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1" name="Elbow Connector 60"/>
          <p:cNvCxnSpPr/>
          <p:nvPr/>
        </p:nvCxnSpPr>
        <p:spPr>
          <a:xfrm flipV="1">
            <a:off x="5852160" y="5472112"/>
            <a:ext cx="2756131" cy="722950"/>
          </a:xfrm>
          <a:prstGeom prst="bentConnector3">
            <a:avLst/>
          </a:prstGeom>
          <a:ln w="50800">
            <a:solidFill>
              <a:srgbClr val="0878BE"/>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3" name="Elbow Connector 62"/>
          <p:cNvCxnSpPr/>
          <p:nvPr/>
        </p:nvCxnSpPr>
        <p:spPr>
          <a:xfrm rot="5400000" flipH="1" flipV="1">
            <a:off x="-150847" y="4313273"/>
            <a:ext cx="2282824" cy="838131"/>
          </a:xfrm>
          <a:prstGeom prst="bentConnector3">
            <a:avLst>
              <a:gd name="adj1" fmla="val 100070"/>
            </a:avLst>
          </a:prstGeom>
          <a:ln w="50800">
            <a:solidFill>
              <a:srgbClr val="0878BE"/>
            </a:solidFill>
            <a:tailEnd type="triangle"/>
          </a:ln>
        </p:spPr>
        <p:style>
          <a:lnRef idx="1">
            <a:schemeClr val="accent1"/>
          </a:lnRef>
          <a:fillRef idx="0">
            <a:schemeClr val="accent1"/>
          </a:fillRef>
          <a:effectRef idx="0">
            <a:schemeClr val="accent1"/>
          </a:effectRef>
          <a:fontRef idx="minor">
            <a:schemeClr val="tx1"/>
          </a:fontRef>
        </p:style>
      </p:cxnSp>
      <p:sp>
        <p:nvSpPr>
          <p:cNvPr id="75" name="TextBox 74"/>
          <p:cNvSpPr txBox="1"/>
          <p:nvPr/>
        </p:nvSpPr>
        <p:spPr>
          <a:xfrm>
            <a:off x="2772064" y="1034831"/>
            <a:ext cx="3005350" cy="646331"/>
          </a:xfrm>
          <a:prstGeom prst="rect">
            <a:avLst/>
          </a:prstGeom>
          <a:noFill/>
        </p:spPr>
        <p:txBody>
          <a:bodyPr wrap="square" rtlCol="0">
            <a:spAutoFit/>
          </a:bodyPr>
          <a:lstStyle/>
          <a:p>
            <a:pPr algn="ctr"/>
            <a:r>
              <a:rPr lang="en-US" dirty="0" err="1">
                <a:solidFill>
                  <a:srgbClr val="F16726"/>
                </a:solidFill>
              </a:rPr>
              <a:t>naznaka</a:t>
            </a:r>
            <a:r>
              <a:rPr lang="en-US" dirty="0">
                <a:solidFill>
                  <a:srgbClr val="F16726"/>
                </a:solidFill>
              </a:rPr>
              <a:t> </a:t>
            </a:r>
            <a:r>
              <a:rPr lang="en-US" i="1" dirty="0">
                <a:solidFill>
                  <a:srgbClr val="F16726"/>
                </a:solidFill>
              </a:rPr>
              <a:t>framework</a:t>
            </a:r>
            <a:r>
              <a:rPr lang="en-US" dirty="0">
                <a:solidFill>
                  <a:srgbClr val="F16726"/>
                </a:solidFill>
              </a:rPr>
              <a:t>-u da </a:t>
            </a:r>
            <a:r>
              <a:rPr lang="en-US" dirty="0" err="1">
                <a:solidFill>
                  <a:srgbClr val="F16726"/>
                </a:solidFill>
              </a:rPr>
              <a:t>prioritetno</a:t>
            </a:r>
            <a:r>
              <a:rPr lang="en-US" dirty="0">
                <a:solidFill>
                  <a:srgbClr val="F16726"/>
                </a:solidFill>
              </a:rPr>
              <a:t> </a:t>
            </a:r>
            <a:r>
              <a:rPr lang="en-US" dirty="0" err="1">
                <a:solidFill>
                  <a:srgbClr val="F16726"/>
                </a:solidFill>
              </a:rPr>
              <a:t>koristi</a:t>
            </a:r>
            <a:r>
              <a:rPr lang="en-US" dirty="0">
                <a:solidFill>
                  <a:srgbClr val="F16726"/>
                </a:solidFill>
              </a:rPr>
              <a:t> </a:t>
            </a:r>
            <a:r>
              <a:rPr lang="en-US" dirty="0" err="1">
                <a:solidFill>
                  <a:srgbClr val="F16726"/>
                </a:solidFill>
              </a:rPr>
              <a:t>ovaj</a:t>
            </a:r>
            <a:r>
              <a:rPr lang="en-US" dirty="0">
                <a:solidFill>
                  <a:srgbClr val="F16726"/>
                </a:solidFill>
              </a:rPr>
              <a:t> </a:t>
            </a:r>
            <a:r>
              <a:rPr lang="en-US" dirty="0" err="1">
                <a:solidFill>
                  <a:srgbClr val="F16726"/>
                </a:solidFill>
              </a:rPr>
              <a:t>servis</a:t>
            </a:r>
            <a:endParaRPr lang="en-US" dirty="0">
              <a:solidFill>
                <a:srgbClr val="F16726"/>
              </a:solidFill>
            </a:endParaRPr>
          </a:p>
        </p:txBody>
      </p:sp>
      <p:cxnSp>
        <p:nvCxnSpPr>
          <p:cNvPr id="76" name="Straight Arrow Connector 75"/>
          <p:cNvCxnSpPr/>
          <p:nvPr/>
        </p:nvCxnSpPr>
        <p:spPr>
          <a:xfrm flipH="1">
            <a:off x="1523962" y="1323975"/>
            <a:ext cx="1377879" cy="737800"/>
          </a:xfrm>
          <a:prstGeom prst="straightConnector1">
            <a:avLst/>
          </a:prstGeom>
          <a:ln w="50800">
            <a:solidFill>
              <a:srgbClr val="F16726"/>
            </a:solidFill>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p:cNvCxnSpPr/>
          <p:nvPr/>
        </p:nvCxnSpPr>
        <p:spPr>
          <a:xfrm>
            <a:off x="551657" y="5849144"/>
            <a:ext cx="558006" cy="0"/>
          </a:xfrm>
          <a:prstGeom prst="straightConnector1">
            <a:avLst/>
          </a:prstGeom>
          <a:ln w="50800">
            <a:solidFill>
              <a:srgbClr val="0878BE"/>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09138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 name="Picture 6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38657" y="2224254"/>
            <a:ext cx="7639050" cy="4219575"/>
          </a:xfrm>
          <a:prstGeom prst="rect">
            <a:avLst/>
          </a:prstGeom>
        </p:spPr>
      </p:pic>
      <p:sp>
        <p:nvSpPr>
          <p:cNvPr id="2" name="Title 1"/>
          <p:cNvSpPr>
            <a:spLocks noGrp="1"/>
          </p:cNvSpPr>
          <p:nvPr>
            <p:ph type="title"/>
          </p:nvPr>
        </p:nvSpPr>
        <p:spPr>
          <a:xfrm>
            <a:off x="249382" y="272765"/>
            <a:ext cx="11684000" cy="595453"/>
          </a:xfrm>
          <a:solidFill>
            <a:schemeClr val="tx1">
              <a:lumMod val="65000"/>
              <a:lumOff val="35000"/>
            </a:schemeClr>
          </a:solidFill>
        </p:spPr>
        <p:txBody>
          <a:bodyPr>
            <a:noAutofit/>
          </a:bodyPr>
          <a:lstStyle/>
          <a:p>
            <a:r>
              <a:rPr lang="en-US" dirty="0" err="1">
                <a:solidFill>
                  <a:schemeClr val="bg1"/>
                </a:solidFill>
                <a:latin typeface="+mn-lt"/>
              </a:rPr>
              <a:t>Pretrage</a:t>
            </a:r>
            <a:endParaRPr lang="en-US" dirty="0">
              <a:solidFill>
                <a:schemeClr val="bg1"/>
              </a:solidFill>
              <a:latin typeface="+mn-lt"/>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24694" y="1319856"/>
            <a:ext cx="2466975" cy="381000"/>
          </a:xfrm>
          <a:prstGeom prst="rect">
            <a:avLst/>
          </a:prstGeom>
        </p:spPr>
      </p:pic>
      <p:sp>
        <p:nvSpPr>
          <p:cNvPr id="60" name="Oval 59"/>
          <p:cNvSpPr/>
          <p:nvPr/>
        </p:nvSpPr>
        <p:spPr>
          <a:xfrm>
            <a:off x="10144125" y="2743200"/>
            <a:ext cx="833582" cy="390525"/>
          </a:xfrm>
          <a:prstGeom prst="ellipse">
            <a:avLst/>
          </a:prstGeom>
          <a:noFill/>
          <a:ln w="25400">
            <a:solidFill>
              <a:srgbClr val="BF24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2" name="Straight Arrow Connector 61"/>
          <p:cNvCxnSpPr>
            <a:stCxn id="60" idx="6"/>
          </p:cNvCxnSpPr>
          <p:nvPr/>
        </p:nvCxnSpPr>
        <p:spPr>
          <a:xfrm>
            <a:off x="10977707" y="2938463"/>
            <a:ext cx="955675" cy="0"/>
          </a:xfrm>
          <a:prstGeom prst="straightConnector1">
            <a:avLst/>
          </a:prstGeom>
          <a:ln w="50800">
            <a:solidFill>
              <a:srgbClr val="BF247D"/>
            </a:solidFill>
            <a:tailEnd type="triangle"/>
          </a:ln>
        </p:spPr>
        <p:style>
          <a:lnRef idx="1">
            <a:schemeClr val="accent1"/>
          </a:lnRef>
          <a:fillRef idx="0">
            <a:schemeClr val="accent1"/>
          </a:fillRef>
          <a:effectRef idx="0">
            <a:schemeClr val="accent1"/>
          </a:effectRef>
          <a:fontRef idx="minor">
            <a:schemeClr val="tx1"/>
          </a:fontRef>
        </p:style>
      </p:cxnSp>
      <p:sp>
        <p:nvSpPr>
          <p:cNvPr id="63" name="Rectangle 62"/>
          <p:cNvSpPr/>
          <p:nvPr/>
        </p:nvSpPr>
        <p:spPr>
          <a:xfrm>
            <a:off x="542925" y="2472035"/>
            <a:ext cx="2638425" cy="923330"/>
          </a:xfrm>
          <a:prstGeom prst="rect">
            <a:avLst/>
          </a:prstGeom>
        </p:spPr>
        <p:txBody>
          <a:bodyPr wrap="square">
            <a:spAutoFit/>
          </a:bodyPr>
          <a:lstStyle/>
          <a:p>
            <a:r>
              <a:rPr lang="en-US" dirty="0">
                <a:solidFill>
                  <a:srgbClr val="008080"/>
                </a:solidFill>
                <a:latin typeface="Consolas" panose="020B0609020204030204" pitchFamily="49" charset="0"/>
              </a:rPr>
              <a:t>&lt;</a:t>
            </a:r>
            <a:r>
              <a:rPr lang="en-US" dirty="0">
                <a:solidFill>
                  <a:srgbClr val="3F7F7F"/>
                </a:solidFill>
                <a:latin typeface="Consolas" panose="020B0609020204030204" pitchFamily="49" charset="0"/>
              </a:rPr>
              <a:t>form </a:t>
            </a:r>
            <a:r>
              <a:rPr lang="en-US" dirty="0">
                <a:solidFill>
                  <a:srgbClr val="7F007F"/>
                </a:solidFill>
                <a:latin typeface="Consolas" panose="020B0609020204030204" pitchFamily="49" charset="0"/>
              </a:rPr>
              <a:t>method</a:t>
            </a:r>
            <a:r>
              <a:rPr lang="en-US" dirty="0">
                <a:solidFill>
                  <a:srgbClr val="000000"/>
                </a:solidFill>
                <a:latin typeface="Consolas" panose="020B0609020204030204" pitchFamily="49" charset="0"/>
              </a:rPr>
              <a:t>=</a:t>
            </a:r>
            <a:r>
              <a:rPr lang="en-US" i="1" dirty="0">
                <a:solidFill>
                  <a:srgbClr val="2A00FF"/>
                </a:solidFill>
                <a:latin typeface="Consolas" panose="020B0609020204030204" pitchFamily="49" charset="0"/>
              </a:rPr>
              <a:t>"get"</a:t>
            </a:r>
            <a:r>
              <a:rPr lang="en-US" i="1" dirty="0">
                <a:solidFill>
                  <a:srgbClr val="008080"/>
                </a:solidFill>
                <a:latin typeface="Consolas" panose="020B0609020204030204" pitchFamily="49" charset="0"/>
              </a:rPr>
              <a:t>&gt;</a:t>
            </a:r>
          </a:p>
          <a:p>
            <a:r>
              <a:rPr lang="sr-Latn-RS" dirty="0">
                <a:solidFill>
                  <a:srgbClr val="008080"/>
                </a:solidFill>
                <a:latin typeface="Consolas" panose="020B0609020204030204" pitchFamily="49" charset="0"/>
              </a:rPr>
              <a:t>...</a:t>
            </a:r>
          </a:p>
          <a:p>
            <a:r>
              <a:rPr lang="en-US" dirty="0">
                <a:solidFill>
                  <a:srgbClr val="008080"/>
                </a:solidFill>
                <a:latin typeface="Consolas" panose="020B0609020204030204" pitchFamily="49" charset="0"/>
              </a:rPr>
              <a:t>&lt;/</a:t>
            </a:r>
            <a:r>
              <a:rPr lang="en-US" dirty="0">
                <a:solidFill>
                  <a:srgbClr val="3F7F7F"/>
                </a:solidFill>
                <a:latin typeface="Consolas" panose="020B0609020204030204" pitchFamily="49" charset="0"/>
              </a:rPr>
              <a:t>form</a:t>
            </a:r>
            <a:r>
              <a:rPr lang="en-US" dirty="0">
                <a:solidFill>
                  <a:srgbClr val="008080"/>
                </a:solidFill>
                <a:latin typeface="Consolas" panose="020B0609020204030204" pitchFamily="49" charset="0"/>
              </a:rPr>
              <a:t>&gt;</a:t>
            </a:r>
            <a:endParaRPr lang="en-US" dirty="0"/>
          </a:p>
        </p:txBody>
      </p:sp>
      <p:sp>
        <p:nvSpPr>
          <p:cNvPr id="65" name="TextBox 64"/>
          <p:cNvSpPr txBox="1"/>
          <p:nvPr/>
        </p:nvSpPr>
        <p:spPr>
          <a:xfrm>
            <a:off x="495121" y="1482543"/>
            <a:ext cx="2734032" cy="646331"/>
          </a:xfrm>
          <a:prstGeom prst="rect">
            <a:avLst/>
          </a:prstGeom>
          <a:noFill/>
        </p:spPr>
        <p:txBody>
          <a:bodyPr wrap="square" rtlCol="0">
            <a:spAutoFit/>
          </a:bodyPr>
          <a:lstStyle/>
          <a:p>
            <a:pPr algn="ctr"/>
            <a:r>
              <a:rPr lang="sr-Latn-RS" dirty="0">
                <a:solidFill>
                  <a:srgbClr val="F16726"/>
                </a:solidFill>
              </a:rPr>
              <a:t>forma bez </a:t>
            </a:r>
            <a:r>
              <a:rPr lang="sr-Latn-RS" i="1" dirty="0">
                <a:solidFill>
                  <a:srgbClr val="F16726"/>
                </a:solidFill>
              </a:rPr>
              <a:t>action</a:t>
            </a:r>
            <a:r>
              <a:rPr lang="sr-Latn-RS" dirty="0">
                <a:solidFill>
                  <a:srgbClr val="F16726"/>
                </a:solidFill>
              </a:rPr>
              <a:t> atributa pravi zahtev na tekući URL</a:t>
            </a:r>
            <a:endParaRPr lang="en-US" dirty="0">
              <a:solidFill>
                <a:srgbClr val="F16726"/>
              </a:solidFill>
            </a:endParaRPr>
          </a:p>
        </p:txBody>
      </p:sp>
      <p:cxnSp>
        <p:nvCxnSpPr>
          <p:cNvPr id="66" name="Straight Arrow Connector 65"/>
          <p:cNvCxnSpPr>
            <a:stCxn id="65" idx="2"/>
            <a:endCxn id="63" idx="0"/>
          </p:cNvCxnSpPr>
          <p:nvPr/>
        </p:nvCxnSpPr>
        <p:spPr>
          <a:xfrm>
            <a:off x="1862137" y="2128874"/>
            <a:ext cx="1" cy="343161"/>
          </a:xfrm>
          <a:prstGeom prst="straightConnector1">
            <a:avLst/>
          </a:prstGeom>
          <a:ln w="50800">
            <a:solidFill>
              <a:srgbClr val="F16726"/>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195458" y="4010875"/>
            <a:ext cx="2734032" cy="1200329"/>
          </a:xfrm>
          <a:prstGeom prst="rect">
            <a:avLst/>
          </a:prstGeom>
          <a:noFill/>
        </p:spPr>
        <p:txBody>
          <a:bodyPr wrap="square" rtlCol="0">
            <a:spAutoFit/>
          </a:bodyPr>
          <a:lstStyle/>
          <a:p>
            <a:pPr algn="ctr"/>
            <a:r>
              <a:rPr lang="en-US" b="1">
                <a:solidFill>
                  <a:srgbClr val="FF0000"/>
                </a:solidFill>
              </a:rPr>
              <a:t>Pretraga FILMOVA,  U servisnom sloju se o</a:t>
            </a:r>
            <a:r>
              <a:rPr lang="sr-Latn-RS" b="1">
                <a:solidFill>
                  <a:srgbClr val="FF0000"/>
                </a:solidFill>
              </a:rPr>
              <a:t>č</a:t>
            </a:r>
            <a:r>
              <a:rPr lang="en-US" b="1">
                <a:solidFill>
                  <a:srgbClr val="FF0000"/>
                </a:solidFill>
              </a:rPr>
              <a:t>itaju svi </a:t>
            </a:r>
            <a:r>
              <a:rPr lang="sr-Latn-RS" b="1">
                <a:solidFill>
                  <a:srgbClr val="FF0000"/>
                </a:solidFill>
              </a:rPr>
              <a:t>fimovi </a:t>
            </a:r>
            <a:r>
              <a:rPr lang="en-US" b="1">
                <a:solidFill>
                  <a:srgbClr val="FF0000"/>
                </a:solidFill>
              </a:rPr>
              <a:t>pa se </a:t>
            </a:r>
            <a:r>
              <a:rPr lang="sr-Latn-RS" b="1">
                <a:solidFill>
                  <a:srgbClr val="FF0000"/>
                </a:solidFill>
              </a:rPr>
              <a:t>pristupi filtriranju rezultata</a:t>
            </a:r>
            <a:endParaRPr lang="en-US" b="1" dirty="0">
              <a:solidFill>
                <a:srgbClr val="FF0000"/>
              </a:solidFill>
            </a:endParaRPr>
          </a:p>
        </p:txBody>
      </p:sp>
    </p:spTree>
    <p:extLst>
      <p:ext uri="{BB962C8B-B14F-4D97-AF65-F5344CB8AC3E}">
        <p14:creationId xmlns:p14="http://schemas.microsoft.com/office/powerpoint/2010/main" val="7486715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9382" y="272765"/>
            <a:ext cx="11684000" cy="595453"/>
          </a:xfrm>
          <a:solidFill>
            <a:schemeClr val="tx1">
              <a:lumMod val="65000"/>
              <a:lumOff val="35000"/>
            </a:schemeClr>
          </a:solidFill>
        </p:spPr>
        <p:txBody>
          <a:bodyPr>
            <a:noAutofit/>
          </a:bodyPr>
          <a:lstStyle/>
          <a:p>
            <a:r>
              <a:rPr lang="en-US" dirty="0">
                <a:solidFill>
                  <a:schemeClr val="bg1"/>
                </a:solidFill>
                <a:latin typeface="+mn-lt"/>
              </a:rPr>
              <a:t>Sadr</a:t>
            </a:r>
            <a:r>
              <a:rPr lang="sr-Latn-RS" dirty="0">
                <a:solidFill>
                  <a:schemeClr val="bg1"/>
                </a:solidFill>
                <a:latin typeface="+mn-lt"/>
              </a:rPr>
              <a:t>žaj</a:t>
            </a:r>
            <a:endParaRPr lang="en-US" dirty="0">
              <a:solidFill>
                <a:schemeClr val="bg1"/>
              </a:solidFill>
              <a:latin typeface="+mn-lt"/>
            </a:endParaRPr>
          </a:p>
        </p:txBody>
      </p:sp>
      <p:sp>
        <p:nvSpPr>
          <p:cNvPr id="3" name="Content Placeholder 2"/>
          <p:cNvSpPr>
            <a:spLocks noGrp="1"/>
          </p:cNvSpPr>
          <p:nvPr>
            <p:ph idx="1"/>
          </p:nvPr>
        </p:nvSpPr>
        <p:spPr>
          <a:xfrm>
            <a:off x="249382" y="960578"/>
            <a:ext cx="11684000" cy="5661895"/>
          </a:xfrm>
          <a:ln w="38100">
            <a:solidFill>
              <a:schemeClr val="tx1">
                <a:lumMod val="65000"/>
                <a:lumOff val="35000"/>
              </a:schemeClr>
            </a:solidFill>
          </a:ln>
        </p:spPr>
        <p:txBody>
          <a:bodyPr>
            <a:normAutofit fontScale="77500" lnSpcReduction="20000"/>
          </a:bodyPr>
          <a:lstStyle/>
          <a:p>
            <a:pPr marL="514350" indent="-514350">
              <a:buFont typeface="+mj-lt"/>
              <a:buAutoNum type="arabicPeriod"/>
            </a:pPr>
            <a:r>
              <a:rPr lang="en-US" sz="3000" i="1" dirty="0"/>
              <a:t>Spring Boot </a:t>
            </a:r>
            <a:r>
              <a:rPr lang="en-US" sz="3000" dirty="0" err="1"/>
              <a:t>aplikacija</a:t>
            </a:r>
            <a:r>
              <a:rPr lang="en-US" sz="3000" dirty="0"/>
              <a:t> </a:t>
            </a:r>
            <a:r>
              <a:rPr lang="sr-Latn-RS" sz="3000" dirty="0"/>
              <a:t>i</a:t>
            </a:r>
            <a:r>
              <a:rPr lang="en-US" sz="3000" dirty="0"/>
              <a:t> </a:t>
            </a:r>
            <a:r>
              <a:rPr lang="en-US" sz="3000" dirty="0" err="1"/>
              <a:t>baza</a:t>
            </a:r>
            <a:r>
              <a:rPr lang="en-US" sz="3000" dirty="0"/>
              <a:t> </a:t>
            </a:r>
            <a:r>
              <a:rPr lang="en-US" sz="3000" dirty="0" err="1"/>
              <a:t>podataka</a:t>
            </a:r>
            <a:endParaRPr lang="sr-Latn-RS" sz="3000" dirty="0"/>
          </a:p>
          <a:p>
            <a:pPr marL="514350" indent="-514350">
              <a:buFont typeface="+mj-lt"/>
              <a:buAutoNum type="arabicPeriod"/>
            </a:pPr>
            <a:r>
              <a:rPr lang="sr-Latn-RS" sz="3000" dirty="0"/>
              <a:t>P</a:t>
            </a:r>
            <a:r>
              <a:rPr lang="en-US" sz="3000" dirty="0"/>
              <a:t>ode</a:t>
            </a:r>
            <a:r>
              <a:rPr lang="sr-Latn-RS" sz="3000" dirty="0"/>
              <a:t>šavanje</a:t>
            </a:r>
          </a:p>
          <a:p>
            <a:pPr marL="514350" indent="-514350">
              <a:buFont typeface="+mj-lt"/>
              <a:buAutoNum type="arabicPeriod"/>
            </a:pPr>
            <a:r>
              <a:rPr lang="sr-Latn-RS" sz="3000" dirty="0"/>
              <a:t>Implementacija</a:t>
            </a:r>
          </a:p>
          <a:p>
            <a:pPr marL="1314450" lvl="1" indent="-857250">
              <a:buFont typeface="+mj-lt"/>
              <a:buAutoNum type="romanUcPeriod"/>
            </a:pPr>
            <a:r>
              <a:rPr lang="en-US" sz="2600" dirty="0"/>
              <a:t>DAL</a:t>
            </a:r>
            <a:r>
              <a:rPr lang="sr-Latn-RS" sz="2600" dirty="0"/>
              <a:t> (</a:t>
            </a:r>
            <a:r>
              <a:rPr lang="en-US" sz="2600" i="1" dirty="0" err="1"/>
              <a:t>JdbcTemplate</a:t>
            </a:r>
            <a:r>
              <a:rPr lang="sr-Latn-RS" sz="2600" dirty="0"/>
              <a:t>)</a:t>
            </a:r>
          </a:p>
          <a:p>
            <a:pPr marL="1314450" lvl="1" indent="-857250">
              <a:buFont typeface="+mj-lt"/>
              <a:buAutoNum type="romanUcPeriod"/>
            </a:pPr>
            <a:r>
              <a:rPr lang="en-US" sz="2600" dirty="0"/>
              <a:t>DAL </a:t>
            </a:r>
            <a:r>
              <a:rPr lang="sr-Latn-RS" sz="2600" dirty="0"/>
              <a:t>(SELECT upiti)</a:t>
            </a:r>
          </a:p>
          <a:p>
            <a:pPr marL="1314450" lvl="1" indent="-857250">
              <a:buFont typeface="+mj-lt"/>
              <a:buAutoNum type="romanUcPeriod"/>
            </a:pPr>
            <a:r>
              <a:rPr lang="en-US" sz="2600" dirty="0"/>
              <a:t>DAL</a:t>
            </a:r>
            <a:r>
              <a:rPr lang="sr-Latn-RS" sz="2600" dirty="0"/>
              <a:t> (</a:t>
            </a:r>
            <a:r>
              <a:rPr lang="en-US" sz="2600" dirty="0"/>
              <a:t>INSERT, UPDATE </a:t>
            </a:r>
            <a:r>
              <a:rPr lang="en-US" sz="2600" dirty="0" err="1"/>
              <a:t>i</a:t>
            </a:r>
            <a:r>
              <a:rPr lang="en-US" sz="2600" dirty="0"/>
              <a:t> DELETE </a:t>
            </a:r>
            <a:r>
              <a:rPr lang="en-US" sz="2600" dirty="0" err="1"/>
              <a:t>upiti</a:t>
            </a:r>
            <a:r>
              <a:rPr lang="sr-Latn-RS" sz="2600" dirty="0"/>
              <a:t>)</a:t>
            </a:r>
          </a:p>
          <a:p>
            <a:pPr marL="1314450" lvl="1" indent="-857250">
              <a:buFont typeface="+mj-lt"/>
              <a:buAutoNum type="romanUcPeriod"/>
            </a:pPr>
            <a:r>
              <a:rPr lang="en-US" sz="2600" dirty="0"/>
              <a:t>DAL</a:t>
            </a:r>
            <a:r>
              <a:rPr lang="sr-Latn-RS" sz="2600" dirty="0"/>
              <a:t> (SELECT upiti</a:t>
            </a:r>
            <a:r>
              <a:rPr lang="en-US" sz="2600" dirty="0"/>
              <a:t>, </a:t>
            </a:r>
            <a:r>
              <a:rPr lang="en-US" sz="2600" dirty="0" err="1"/>
              <a:t>povezani</a:t>
            </a:r>
            <a:r>
              <a:rPr lang="en-US" sz="2600" dirty="0"/>
              <a:t> </a:t>
            </a:r>
            <a:r>
              <a:rPr lang="en-US" sz="2600" dirty="0" err="1"/>
              <a:t>entiteti</a:t>
            </a:r>
            <a:r>
              <a:rPr lang="sr-Latn-RS" sz="2600" dirty="0"/>
              <a:t>)</a:t>
            </a:r>
          </a:p>
          <a:p>
            <a:pPr marL="1314450" lvl="1" indent="-857250">
              <a:buFont typeface="+mj-lt"/>
              <a:buAutoNum type="romanUcPeriod"/>
            </a:pPr>
            <a:r>
              <a:rPr lang="en-US" sz="2600" dirty="0"/>
              <a:t>DAL </a:t>
            </a:r>
            <a:r>
              <a:rPr lang="sr-Latn-RS" sz="2600" dirty="0"/>
              <a:t>(</a:t>
            </a:r>
            <a:r>
              <a:rPr lang="sr-Latn-RS" sz="2600" i="1" dirty="0"/>
              <a:t>many-to-many</a:t>
            </a:r>
            <a:r>
              <a:rPr lang="sr-Latn-RS" sz="2600" dirty="0"/>
              <a:t> veze, transakcije)</a:t>
            </a:r>
            <a:endParaRPr lang="en-US" sz="2600" dirty="0"/>
          </a:p>
          <a:p>
            <a:pPr marL="1314450" lvl="1" indent="-857250">
              <a:buFont typeface="+mj-lt"/>
              <a:buAutoNum type="romanUcPeriod"/>
            </a:pPr>
            <a:r>
              <a:rPr lang="en-US" sz="2600" dirty="0"/>
              <a:t>s</a:t>
            </a:r>
            <a:r>
              <a:rPr lang="sr-Latn-RS" sz="2600" dirty="0"/>
              <a:t>ervisi</a:t>
            </a:r>
            <a:endParaRPr lang="en-US" sz="2600" dirty="0"/>
          </a:p>
          <a:p>
            <a:pPr marL="514350" indent="-514350">
              <a:buFont typeface="+mj-lt"/>
              <a:buAutoNum type="arabicPeriod"/>
            </a:pPr>
            <a:r>
              <a:rPr lang="sr-Latn-RS" sz="3000" dirty="0"/>
              <a:t>P</a:t>
            </a:r>
            <a:r>
              <a:rPr lang="en-US" sz="3000" dirty="0" err="1"/>
              <a:t>retrage</a:t>
            </a:r>
            <a:endParaRPr lang="en-US" sz="3000" dirty="0"/>
          </a:p>
          <a:p>
            <a:pPr marL="514350" indent="-514350">
              <a:buFont typeface="+mj-lt"/>
              <a:buAutoNum type="arabicPeriod"/>
            </a:pPr>
            <a:r>
              <a:rPr lang="sr-Latn-RS" sz="3000"/>
              <a:t>Case study – CRUD bioskop veb aplikacija</a:t>
            </a:r>
          </a:p>
          <a:p>
            <a:pPr marL="0" indent="0">
              <a:buNone/>
            </a:pPr>
            <a:r>
              <a:rPr lang="sr-Latn-RS"/>
              <a:t>Dodatno:</a:t>
            </a:r>
          </a:p>
          <a:p>
            <a:pPr marL="514350" indent="-514350">
              <a:buFont typeface="+mj-lt"/>
              <a:buAutoNum type="arabicPeriod"/>
            </a:pPr>
            <a:r>
              <a:rPr lang="en-US"/>
              <a:t>Zašto baza podataka ???</a:t>
            </a:r>
          </a:p>
          <a:p>
            <a:pPr marL="514350" indent="-514350">
              <a:buFont typeface="+mj-lt"/>
              <a:buAutoNum type="arabicPeriod"/>
            </a:pPr>
            <a:r>
              <a:rPr lang="en-US"/>
              <a:t>Tipovi aplikacija – Arhitekture</a:t>
            </a:r>
          </a:p>
          <a:p>
            <a:pPr marL="514350" indent="-514350">
              <a:buFont typeface="+mj-lt"/>
              <a:buAutoNum type="arabicPeriod"/>
            </a:pPr>
            <a:r>
              <a:rPr lang="en-US"/>
              <a:t>Java i baze podataka</a:t>
            </a:r>
          </a:p>
          <a:p>
            <a:pPr marL="514350" indent="-514350">
              <a:buFont typeface="+mj-lt"/>
              <a:buAutoNum type="arabicPeriod"/>
            </a:pPr>
            <a:r>
              <a:rPr lang="en-US"/>
              <a:t>Tipovi drajvera DBMS  </a:t>
            </a:r>
          </a:p>
          <a:p>
            <a:pPr marL="514350" indent="-514350">
              <a:buFont typeface="+mj-lt"/>
              <a:buAutoNum type="arabicPeriod"/>
            </a:pPr>
            <a:r>
              <a:rPr lang="en-US"/>
              <a:t>Korišćenje baze u Javi</a:t>
            </a:r>
            <a:endParaRPr lang="sr-Latn-RS" dirty="0"/>
          </a:p>
          <a:p>
            <a:pPr marL="971550" lvl="1" indent="-514350">
              <a:buFont typeface="+mj-lt"/>
              <a:buAutoNum type="romanUcPeriod"/>
            </a:pPr>
            <a:endParaRPr lang="sr-Latn-RS" dirty="0"/>
          </a:p>
          <a:p>
            <a:pPr marL="971550" lvl="1" indent="-514350">
              <a:buFont typeface="+mj-lt"/>
              <a:buAutoNum type="romanUcPeriod"/>
            </a:pPr>
            <a:endParaRPr lang="sr-Latn-RS" dirty="0"/>
          </a:p>
          <a:p>
            <a:pPr marL="971550" lvl="1" indent="-514350">
              <a:buFont typeface="+mj-lt"/>
              <a:buAutoNum type="romanUcPeriod"/>
            </a:pPr>
            <a:endParaRPr lang="en-US" dirty="0"/>
          </a:p>
        </p:txBody>
      </p:sp>
      <p:sp>
        <p:nvSpPr>
          <p:cNvPr id="5" name="Slide Number Placeholder 4"/>
          <p:cNvSpPr>
            <a:spLocks noGrp="1"/>
          </p:cNvSpPr>
          <p:nvPr>
            <p:ph type="sldNum" sz="quarter" idx="12"/>
          </p:nvPr>
        </p:nvSpPr>
        <p:spPr/>
        <p:txBody>
          <a:bodyPr/>
          <a:lstStyle/>
          <a:p>
            <a:fld id="{0A51EA2F-6D5D-4AA6-9C08-0E6AA7753B98}" type="slidenum">
              <a:rPr lang="en-US" smtClean="0"/>
              <a:t>2</a:t>
            </a:fld>
            <a:endParaRPr lang="en-US"/>
          </a:p>
        </p:txBody>
      </p:sp>
    </p:spTree>
    <p:extLst>
      <p:ext uri="{BB962C8B-B14F-4D97-AF65-F5344CB8AC3E}">
        <p14:creationId xmlns:p14="http://schemas.microsoft.com/office/powerpoint/2010/main" val="31002036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346200" y="1632549"/>
            <a:ext cx="10490200" cy="5262979"/>
          </a:xfrm>
          <a:prstGeom prst="rect">
            <a:avLst/>
          </a:prstGeom>
        </p:spPr>
        <p:txBody>
          <a:bodyPr wrap="square">
            <a:spAutoFit/>
          </a:bodyPr>
          <a:lstStyle/>
          <a:p>
            <a:r>
              <a:rPr lang="en-US" sz="1400" dirty="0">
                <a:solidFill>
                  <a:srgbClr val="646464"/>
                </a:solidFill>
                <a:latin typeface="Consolas" panose="020B0609020204030204" pitchFamily="49" charset="0"/>
              </a:rPr>
              <a:t>@Controller</a:t>
            </a:r>
          </a:p>
          <a:p>
            <a:r>
              <a:rPr lang="en-US" sz="1400" dirty="0">
                <a:solidFill>
                  <a:srgbClr val="646464"/>
                </a:solidFill>
                <a:latin typeface="Consolas" panose="020B0609020204030204" pitchFamily="49" charset="0"/>
              </a:rPr>
              <a:t>@</a:t>
            </a:r>
            <a:r>
              <a:rPr lang="en-US" sz="1400" dirty="0" err="1">
                <a:solidFill>
                  <a:srgbClr val="646464"/>
                </a:solidFill>
                <a:latin typeface="Consolas" panose="020B0609020204030204" pitchFamily="49" charset="0"/>
              </a:rPr>
              <a:t>RequestMapping</a:t>
            </a:r>
            <a:r>
              <a:rPr lang="en-US" sz="1400" dirty="0">
                <a:solidFill>
                  <a:srgbClr val="000000"/>
                </a:solidFill>
                <a:latin typeface="Consolas" panose="020B0609020204030204" pitchFamily="49" charset="0"/>
              </a:rPr>
              <a:t>(value=</a:t>
            </a:r>
            <a:r>
              <a:rPr lang="en-US" sz="1400" dirty="0">
                <a:solidFill>
                  <a:srgbClr val="2A00FF"/>
                </a:solidFill>
                <a:latin typeface="Consolas" panose="020B0609020204030204" pitchFamily="49" charset="0"/>
              </a:rPr>
              <a:t>"/</a:t>
            </a:r>
            <a:r>
              <a:rPr lang="en-US" sz="1400" dirty="0" err="1">
                <a:solidFill>
                  <a:srgbClr val="2A00FF"/>
                </a:solidFill>
                <a:latin typeface="Consolas" panose="020B0609020204030204" pitchFamily="49" charset="0"/>
              </a:rPr>
              <a:t>Filmovi</a:t>
            </a:r>
            <a:r>
              <a:rPr lang="en-US" sz="1400" dirty="0">
                <a:solidFill>
                  <a:srgbClr val="2A00FF"/>
                </a:solidFill>
                <a:latin typeface="Consolas" panose="020B0609020204030204" pitchFamily="49" charset="0"/>
              </a:rPr>
              <a:t>"</a:t>
            </a:r>
            <a:r>
              <a:rPr lang="en-US" sz="1400" dirty="0">
                <a:solidFill>
                  <a:srgbClr val="000000"/>
                </a:solidFill>
                <a:latin typeface="Consolas" panose="020B0609020204030204" pitchFamily="49" charset="0"/>
              </a:rPr>
              <a:t>)</a:t>
            </a:r>
          </a:p>
          <a:p>
            <a:r>
              <a:rPr lang="en-US" sz="1400" b="1" dirty="0">
                <a:solidFill>
                  <a:srgbClr val="7F0055"/>
                </a:solidFill>
                <a:latin typeface="Consolas" panose="020B0609020204030204" pitchFamily="49" charset="0"/>
              </a:rPr>
              <a:t>public</a:t>
            </a:r>
            <a:r>
              <a:rPr lang="en-US" sz="1400" b="1" dirty="0">
                <a:solidFill>
                  <a:srgbClr val="000000"/>
                </a:solidFill>
                <a:latin typeface="Consolas" panose="020B0609020204030204" pitchFamily="49" charset="0"/>
              </a:rPr>
              <a:t> </a:t>
            </a:r>
            <a:r>
              <a:rPr lang="en-US" sz="1400" b="1" dirty="0">
                <a:solidFill>
                  <a:srgbClr val="7F0055"/>
                </a:solidFill>
                <a:latin typeface="Consolas" panose="020B0609020204030204" pitchFamily="49" charset="0"/>
              </a:rPr>
              <a:t>class</a:t>
            </a:r>
            <a:r>
              <a:rPr lang="en-US" sz="1400" b="1"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FilmoviController</a:t>
            </a:r>
            <a:r>
              <a:rPr lang="en-US" sz="1400" dirty="0">
                <a:solidFill>
                  <a:srgbClr val="000000"/>
                </a:solidFill>
                <a:latin typeface="Consolas" panose="020B0609020204030204" pitchFamily="49" charset="0"/>
              </a:rPr>
              <a:t> </a:t>
            </a:r>
            <a:r>
              <a:rPr lang="en-US" sz="1400" b="1" dirty="0">
                <a:solidFill>
                  <a:srgbClr val="7F0055"/>
                </a:solidFill>
                <a:latin typeface="Consolas" panose="020B0609020204030204" pitchFamily="49" charset="0"/>
              </a:rPr>
              <a:t>implements</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ServletContextAware</a:t>
            </a:r>
            <a:r>
              <a:rPr lang="en-US" sz="1400" dirty="0">
                <a:solidFill>
                  <a:srgbClr val="000000"/>
                </a:solidFill>
                <a:latin typeface="Consolas" panose="020B0609020204030204" pitchFamily="49" charset="0"/>
              </a:rPr>
              <a:t> {</a:t>
            </a:r>
          </a:p>
          <a:p>
            <a:endParaRPr lang="en-US" sz="1400" dirty="0">
              <a:latin typeface="Consolas" panose="020B0609020204030204" pitchFamily="49" charset="0"/>
            </a:endParaRPr>
          </a:p>
          <a:p>
            <a:r>
              <a:rPr lang="en-US" sz="1400" dirty="0">
                <a:solidFill>
                  <a:srgbClr val="646464"/>
                </a:solidFill>
                <a:latin typeface="Consolas" panose="020B0609020204030204" pitchFamily="49" charset="0"/>
              </a:rPr>
              <a:t>    @</a:t>
            </a:r>
            <a:r>
              <a:rPr lang="en-US" sz="1400" dirty="0" err="1">
                <a:solidFill>
                  <a:srgbClr val="646464"/>
                </a:solidFill>
                <a:latin typeface="Consolas" panose="020B0609020204030204" pitchFamily="49" charset="0"/>
              </a:rPr>
              <a:t>GetMapping</a:t>
            </a:r>
            <a:endParaRPr lang="en-US" sz="1400" dirty="0">
              <a:solidFill>
                <a:srgbClr val="646464"/>
              </a:solidFill>
              <a:latin typeface="Consolas" panose="020B0609020204030204" pitchFamily="49" charset="0"/>
            </a:endParaRPr>
          </a:p>
          <a:p>
            <a:r>
              <a:rPr lang="en-US" sz="1400" dirty="0">
                <a:solidFill>
                  <a:srgbClr val="7F0055"/>
                </a:solidFill>
                <a:latin typeface="Consolas" panose="020B0609020204030204" pitchFamily="49" charset="0"/>
              </a:rPr>
              <a:t>    </a:t>
            </a:r>
            <a:r>
              <a:rPr lang="en-US" sz="1400" b="1" dirty="0">
                <a:solidFill>
                  <a:srgbClr val="7F0055"/>
                </a:solidFill>
                <a:latin typeface="Consolas" panose="020B0609020204030204" pitchFamily="49" charset="0"/>
              </a:rPr>
              <a:t>public</a:t>
            </a:r>
            <a:r>
              <a:rPr lang="en-US" sz="1400" b="1"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ModelAndView</a:t>
            </a:r>
            <a:r>
              <a:rPr lang="en-US" sz="1400" dirty="0">
                <a:solidFill>
                  <a:srgbClr val="000000"/>
                </a:solidFill>
                <a:latin typeface="Consolas" panose="020B0609020204030204" pitchFamily="49" charset="0"/>
              </a:rPr>
              <a:t> index(</a:t>
            </a:r>
          </a:p>
          <a:p>
            <a:r>
              <a:rPr lang="en-US" sz="1400" dirty="0">
                <a:solidFill>
                  <a:srgbClr val="646464"/>
                </a:solidFill>
                <a:latin typeface="Consolas" panose="020B0609020204030204" pitchFamily="49" charset="0"/>
              </a:rPr>
              <a:t>            </a:t>
            </a:r>
            <a:r>
              <a:rPr lang="en-US" sz="1400">
                <a:solidFill>
                  <a:srgbClr val="646464"/>
                </a:solidFill>
                <a:latin typeface="Consolas" panose="020B0609020204030204" pitchFamily="49" charset="0"/>
              </a:rPr>
              <a:t>@RequestParam</a:t>
            </a:r>
            <a:r>
              <a:rPr lang="en-US" sz="1400">
                <a:solidFill>
                  <a:srgbClr val="000000"/>
                </a:solidFill>
                <a:latin typeface="Consolas" panose="020B0609020204030204" pitchFamily="49" charset="0"/>
              </a:rPr>
              <a:t>(required=</a:t>
            </a:r>
            <a:r>
              <a:rPr lang="en-US" sz="1400" b="1">
                <a:solidFill>
                  <a:srgbClr val="7F0055"/>
                </a:solidFill>
                <a:latin typeface="Consolas" panose="020B0609020204030204" pitchFamily="49" charset="0"/>
              </a:rPr>
              <a:t>false</a:t>
            </a:r>
            <a:r>
              <a:rPr lang="en-US" sz="1400">
                <a:solidFill>
                  <a:srgbClr val="000000"/>
                </a:solidFill>
                <a:latin typeface="Consolas" panose="020B0609020204030204" pitchFamily="49" charset="0"/>
              </a:rPr>
              <a:t>) </a:t>
            </a:r>
            <a:r>
              <a:rPr lang="en-US" sz="1400" dirty="0">
                <a:solidFill>
                  <a:srgbClr val="000000"/>
                </a:solidFill>
                <a:latin typeface="Consolas" panose="020B0609020204030204" pitchFamily="49" charset="0"/>
              </a:rPr>
              <a:t>String </a:t>
            </a:r>
            <a:r>
              <a:rPr lang="en-US" sz="1400" dirty="0" err="1">
                <a:solidFill>
                  <a:srgbClr val="6A3E3E"/>
                </a:solidFill>
                <a:latin typeface="Consolas" panose="020B0609020204030204" pitchFamily="49" charset="0"/>
              </a:rPr>
              <a:t>naziv</a:t>
            </a:r>
            <a:r>
              <a:rPr lang="en-US" sz="1400" dirty="0">
                <a:solidFill>
                  <a:srgbClr val="000000"/>
                </a:solidFill>
                <a:latin typeface="Consolas" panose="020B0609020204030204" pitchFamily="49" charset="0"/>
              </a:rPr>
              <a:t>, </a:t>
            </a:r>
          </a:p>
          <a:p>
            <a:r>
              <a:rPr lang="en-US" sz="1400" dirty="0">
                <a:solidFill>
                  <a:srgbClr val="646464"/>
                </a:solidFill>
                <a:latin typeface="Consolas" panose="020B0609020204030204" pitchFamily="49" charset="0"/>
              </a:rPr>
              <a:t>            </a:t>
            </a:r>
            <a:r>
              <a:rPr lang="en-US" sz="1400">
                <a:solidFill>
                  <a:srgbClr val="646464"/>
                </a:solidFill>
                <a:latin typeface="Consolas" panose="020B0609020204030204" pitchFamily="49" charset="0"/>
              </a:rPr>
              <a:t>@RequestParam</a:t>
            </a:r>
            <a:r>
              <a:rPr lang="en-US" sz="1400">
                <a:solidFill>
                  <a:srgbClr val="000000"/>
                </a:solidFill>
                <a:latin typeface="Consolas" panose="020B0609020204030204" pitchFamily="49" charset="0"/>
              </a:rPr>
              <a:t>(required=</a:t>
            </a:r>
            <a:r>
              <a:rPr lang="en-US" sz="1400" b="1">
                <a:solidFill>
                  <a:srgbClr val="7F0055"/>
                </a:solidFill>
                <a:latin typeface="Consolas" panose="020B0609020204030204" pitchFamily="49" charset="0"/>
              </a:rPr>
              <a:t>false</a:t>
            </a:r>
            <a:r>
              <a:rPr lang="en-US" sz="1400">
                <a:solidFill>
                  <a:srgbClr val="000000"/>
                </a:solidFill>
                <a:latin typeface="Consolas" panose="020B0609020204030204" pitchFamily="49" charset="0"/>
              </a:rPr>
              <a:t>) </a:t>
            </a:r>
            <a:r>
              <a:rPr lang="en-US" sz="1400" dirty="0">
                <a:solidFill>
                  <a:srgbClr val="000000"/>
                </a:solidFill>
                <a:latin typeface="Consolas" panose="020B0609020204030204" pitchFamily="49" charset="0"/>
              </a:rPr>
              <a:t>Long </a:t>
            </a:r>
            <a:r>
              <a:rPr lang="en-US" sz="1400" dirty="0" err="1">
                <a:solidFill>
                  <a:srgbClr val="6A3E3E"/>
                </a:solidFill>
                <a:latin typeface="Consolas" panose="020B0609020204030204" pitchFamily="49" charset="0"/>
              </a:rPr>
              <a:t>zanrId</a:t>
            </a:r>
            <a:r>
              <a:rPr lang="en-US" sz="1400" dirty="0">
                <a:solidFill>
                  <a:srgbClr val="000000"/>
                </a:solidFill>
                <a:latin typeface="Consolas" panose="020B0609020204030204" pitchFamily="49" charset="0"/>
              </a:rPr>
              <a:t>, </a:t>
            </a:r>
          </a:p>
          <a:p>
            <a:r>
              <a:rPr lang="en-US" sz="1400" dirty="0">
                <a:solidFill>
                  <a:srgbClr val="646464"/>
                </a:solidFill>
                <a:latin typeface="Consolas" panose="020B0609020204030204" pitchFamily="49" charset="0"/>
              </a:rPr>
              <a:t>            </a:t>
            </a:r>
            <a:r>
              <a:rPr lang="en-US" sz="1400">
                <a:solidFill>
                  <a:srgbClr val="646464"/>
                </a:solidFill>
                <a:latin typeface="Consolas" panose="020B0609020204030204" pitchFamily="49" charset="0"/>
              </a:rPr>
              <a:t>@RequestParam</a:t>
            </a:r>
            <a:r>
              <a:rPr lang="en-US" sz="1400">
                <a:solidFill>
                  <a:srgbClr val="000000"/>
                </a:solidFill>
                <a:latin typeface="Consolas" panose="020B0609020204030204" pitchFamily="49" charset="0"/>
              </a:rPr>
              <a:t>(required=</a:t>
            </a:r>
            <a:r>
              <a:rPr lang="en-US" sz="1400" b="1">
                <a:solidFill>
                  <a:srgbClr val="7F0055"/>
                </a:solidFill>
                <a:latin typeface="Consolas" panose="020B0609020204030204" pitchFamily="49" charset="0"/>
              </a:rPr>
              <a:t>false</a:t>
            </a:r>
            <a:r>
              <a:rPr lang="en-US" sz="1400">
                <a:solidFill>
                  <a:srgbClr val="000000"/>
                </a:solidFill>
                <a:latin typeface="Consolas" panose="020B0609020204030204" pitchFamily="49" charset="0"/>
              </a:rPr>
              <a:t>) </a:t>
            </a:r>
            <a:r>
              <a:rPr lang="en-US" sz="1400" dirty="0">
                <a:solidFill>
                  <a:srgbClr val="000000"/>
                </a:solidFill>
                <a:latin typeface="Consolas" panose="020B0609020204030204" pitchFamily="49" charset="0"/>
              </a:rPr>
              <a:t>Integer </a:t>
            </a:r>
            <a:r>
              <a:rPr lang="en-US" sz="1400" dirty="0" err="1">
                <a:solidFill>
                  <a:srgbClr val="6A3E3E"/>
                </a:solidFill>
                <a:latin typeface="Consolas" panose="020B0609020204030204" pitchFamily="49" charset="0"/>
              </a:rPr>
              <a:t>trajanjeOd</a:t>
            </a:r>
            <a:r>
              <a:rPr lang="en-US" sz="1400" dirty="0">
                <a:solidFill>
                  <a:srgbClr val="000000"/>
                </a:solidFill>
                <a:latin typeface="Consolas" panose="020B0609020204030204" pitchFamily="49" charset="0"/>
              </a:rPr>
              <a:t>, </a:t>
            </a:r>
          </a:p>
          <a:p>
            <a:r>
              <a:rPr lang="en-US" sz="1400" dirty="0">
                <a:solidFill>
                  <a:srgbClr val="646464"/>
                </a:solidFill>
                <a:latin typeface="Consolas" panose="020B0609020204030204" pitchFamily="49" charset="0"/>
              </a:rPr>
              <a:t>            </a:t>
            </a:r>
            <a:r>
              <a:rPr lang="en-US" sz="1400">
                <a:solidFill>
                  <a:srgbClr val="646464"/>
                </a:solidFill>
                <a:latin typeface="Consolas" panose="020B0609020204030204" pitchFamily="49" charset="0"/>
              </a:rPr>
              <a:t>@RequestParam</a:t>
            </a:r>
            <a:r>
              <a:rPr lang="en-US" sz="1400">
                <a:solidFill>
                  <a:srgbClr val="000000"/>
                </a:solidFill>
                <a:latin typeface="Consolas" panose="020B0609020204030204" pitchFamily="49" charset="0"/>
              </a:rPr>
              <a:t>(required=</a:t>
            </a:r>
            <a:r>
              <a:rPr lang="en-US" sz="1400" b="1">
                <a:solidFill>
                  <a:srgbClr val="7F0055"/>
                </a:solidFill>
                <a:latin typeface="Consolas" panose="020B0609020204030204" pitchFamily="49" charset="0"/>
              </a:rPr>
              <a:t>false</a:t>
            </a:r>
            <a:r>
              <a:rPr lang="en-US" sz="1400">
                <a:solidFill>
                  <a:srgbClr val="000000"/>
                </a:solidFill>
                <a:latin typeface="Consolas" panose="020B0609020204030204" pitchFamily="49" charset="0"/>
              </a:rPr>
              <a:t>) </a:t>
            </a:r>
            <a:r>
              <a:rPr lang="en-US" sz="1400" dirty="0">
                <a:solidFill>
                  <a:srgbClr val="000000"/>
                </a:solidFill>
                <a:latin typeface="Consolas" panose="020B0609020204030204" pitchFamily="49" charset="0"/>
              </a:rPr>
              <a:t>Integer </a:t>
            </a:r>
            <a:r>
              <a:rPr lang="en-US" sz="1400" dirty="0" err="1">
                <a:solidFill>
                  <a:srgbClr val="6A3E3E"/>
                </a:solidFill>
                <a:latin typeface="Consolas" panose="020B0609020204030204" pitchFamily="49" charset="0"/>
              </a:rPr>
              <a:t>trajanjeDo</a:t>
            </a:r>
            <a:r>
              <a:rPr lang="en-US" sz="1400" dirty="0">
                <a:solidFill>
                  <a:srgbClr val="000000"/>
                </a:solidFill>
                <a:latin typeface="Consolas" panose="020B0609020204030204" pitchFamily="49" charset="0"/>
              </a:rPr>
              <a:t>, </a:t>
            </a:r>
          </a:p>
          <a:p>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HttpSession</a:t>
            </a:r>
            <a:r>
              <a:rPr lang="en-US" sz="1400" dirty="0">
                <a:solidFill>
                  <a:srgbClr val="000000"/>
                </a:solidFill>
                <a:latin typeface="Consolas" panose="020B0609020204030204" pitchFamily="49" charset="0"/>
              </a:rPr>
              <a:t> </a:t>
            </a:r>
            <a:r>
              <a:rPr lang="en-US" sz="1400" dirty="0">
                <a:solidFill>
                  <a:srgbClr val="6A3E3E"/>
                </a:solidFill>
                <a:latin typeface="Consolas" panose="020B0609020204030204" pitchFamily="49" charset="0"/>
              </a:rPr>
              <a:t>session</a:t>
            </a:r>
            <a:r>
              <a:rPr lang="en-US" sz="1400" dirty="0">
                <a:solidFill>
                  <a:srgbClr val="000000"/>
                </a:solidFill>
                <a:latin typeface="Consolas" panose="020B0609020204030204" pitchFamily="49" charset="0"/>
              </a:rPr>
              <a:t>) </a:t>
            </a:r>
            <a:r>
              <a:rPr lang="en-US" sz="1400" b="1" dirty="0">
                <a:solidFill>
                  <a:srgbClr val="7F0055"/>
                </a:solidFill>
                <a:latin typeface="Consolas" panose="020B0609020204030204" pitchFamily="49" charset="0"/>
              </a:rPr>
              <a:t>throws</a:t>
            </a:r>
            <a:r>
              <a:rPr lang="en-US" sz="1400" dirty="0">
                <a:solidFill>
                  <a:srgbClr val="000000"/>
                </a:solidFill>
                <a:latin typeface="Consolas" panose="020B0609020204030204" pitchFamily="49" charset="0"/>
              </a:rPr>
              <a:t> </a:t>
            </a:r>
            <a:r>
              <a:rPr lang="en-US" sz="1400" err="1">
                <a:solidFill>
                  <a:srgbClr val="000000"/>
                </a:solidFill>
                <a:latin typeface="Consolas" panose="020B0609020204030204" pitchFamily="49" charset="0"/>
              </a:rPr>
              <a:t>IOException</a:t>
            </a:r>
            <a:r>
              <a:rPr lang="en-US" sz="1400">
                <a:solidFill>
                  <a:srgbClr val="000000"/>
                </a:solidFill>
                <a:latin typeface="Consolas" panose="020B0609020204030204" pitchFamily="49" charset="0"/>
              </a:rPr>
              <a:t> {</a:t>
            </a:r>
            <a:endParaRPr lang="sr-Latn-RS" sz="1400">
              <a:solidFill>
                <a:srgbClr val="000000"/>
              </a:solidFill>
              <a:latin typeface="Consolas" panose="020B0609020204030204" pitchFamily="49" charset="0"/>
            </a:endParaRPr>
          </a:p>
          <a:p>
            <a:r>
              <a:rPr lang="fi-FI" sz="1400">
                <a:solidFill>
                  <a:srgbClr val="3F7F5F"/>
                </a:solidFill>
                <a:latin typeface="Consolas"/>
              </a:rPr>
              <a:t>//ako je input tipa text i ništa se ne unese </a:t>
            </a:r>
          </a:p>
          <a:p>
            <a:r>
              <a:rPr lang="en-US" sz="1400">
                <a:solidFill>
                  <a:srgbClr val="3F7F5F"/>
                </a:solidFill>
                <a:latin typeface="Consolas"/>
              </a:rPr>
              <a:t>//a parametar metode Sting onda će vrednost parametra handeler metode biti "" što nije null</a:t>
            </a:r>
            <a:endParaRPr lang="sr-Latn-RS" sz="1400">
              <a:solidFill>
                <a:srgbClr val="3F7F5F"/>
              </a:solidFill>
              <a:latin typeface="Consolas"/>
            </a:endParaRPr>
          </a:p>
          <a:p>
            <a:r>
              <a:rPr lang="sr-Latn-RS" sz="1400" b="1">
                <a:solidFill>
                  <a:srgbClr val="3F7F5F"/>
                </a:solidFill>
                <a:latin typeface="Consolas"/>
              </a:rPr>
              <a:t>       </a:t>
            </a:r>
            <a:r>
              <a:rPr lang="en-US" sz="1400" b="1">
                <a:solidFill>
                  <a:srgbClr val="7F0055"/>
                </a:solidFill>
                <a:latin typeface="Consolas"/>
              </a:rPr>
              <a:t>if</a:t>
            </a:r>
            <a:r>
              <a:rPr lang="en-US" sz="1400" b="1">
                <a:solidFill>
                  <a:srgbClr val="000000"/>
                </a:solidFill>
                <a:latin typeface="Consolas"/>
              </a:rPr>
              <a:t>(</a:t>
            </a:r>
            <a:r>
              <a:rPr lang="en-US" sz="1400" b="1">
                <a:solidFill>
                  <a:srgbClr val="6A3E3E"/>
                </a:solidFill>
                <a:latin typeface="Consolas"/>
              </a:rPr>
              <a:t>naziv</a:t>
            </a:r>
            <a:r>
              <a:rPr lang="en-US" sz="1400" b="1">
                <a:solidFill>
                  <a:srgbClr val="000000"/>
                </a:solidFill>
                <a:latin typeface="Consolas"/>
              </a:rPr>
              <a:t>!=</a:t>
            </a:r>
            <a:r>
              <a:rPr lang="en-US" sz="1400" b="1">
                <a:solidFill>
                  <a:srgbClr val="7F0055"/>
                </a:solidFill>
                <a:latin typeface="Consolas"/>
              </a:rPr>
              <a:t>null</a:t>
            </a:r>
            <a:r>
              <a:rPr lang="en-US" sz="1400" b="1">
                <a:solidFill>
                  <a:srgbClr val="000000"/>
                </a:solidFill>
                <a:latin typeface="Consolas"/>
              </a:rPr>
              <a:t> &amp;&amp; </a:t>
            </a:r>
            <a:r>
              <a:rPr lang="en-US" sz="1400" b="1">
                <a:solidFill>
                  <a:srgbClr val="6A3E3E"/>
                </a:solidFill>
                <a:latin typeface="Consolas"/>
              </a:rPr>
              <a:t>naziv</a:t>
            </a:r>
            <a:r>
              <a:rPr lang="en-US" sz="1400" b="1">
                <a:solidFill>
                  <a:srgbClr val="000000"/>
                </a:solidFill>
                <a:latin typeface="Consolas"/>
              </a:rPr>
              <a:t>.trim().equals(</a:t>
            </a:r>
            <a:r>
              <a:rPr lang="en-US" sz="1400" b="1">
                <a:solidFill>
                  <a:srgbClr val="2A00FF"/>
                </a:solidFill>
                <a:latin typeface="Consolas"/>
              </a:rPr>
              <a:t>""</a:t>
            </a:r>
            <a:r>
              <a:rPr lang="en-US" sz="1400" b="1">
                <a:solidFill>
                  <a:srgbClr val="000000"/>
                </a:solidFill>
                <a:latin typeface="Consolas"/>
              </a:rPr>
              <a:t>))</a:t>
            </a:r>
          </a:p>
          <a:p>
            <a:r>
              <a:rPr lang="sr-Latn-RS" sz="1400">
                <a:solidFill>
                  <a:srgbClr val="6A3E3E"/>
                </a:solidFill>
                <a:latin typeface="Consolas"/>
              </a:rPr>
              <a:t>            </a:t>
            </a:r>
            <a:r>
              <a:rPr lang="en-US" sz="1400">
                <a:solidFill>
                  <a:srgbClr val="6A3E3E"/>
                </a:solidFill>
                <a:latin typeface="Consolas"/>
              </a:rPr>
              <a:t>naziv</a:t>
            </a:r>
            <a:r>
              <a:rPr lang="en-US" sz="1400">
                <a:solidFill>
                  <a:srgbClr val="000000"/>
                </a:solidFill>
                <a:latin typeface="Consolas"/>
              </a:rPr>
              <a:t>=</a:t>
            </a:r>
            <a:r>
              <a:rPr lang="en-US" sz="1400" b="1">
                <a:solidFill>
                  <a:srgbClr val="7F0055"/>
                </a:solidFill>
                <a:latin typeface="Consolas"/>
              </a:rPr>
              <a:t>null</a:t>
            </a:r>
            <a:r>
              <a:rPr lang="en-US" sz="1400" b="1">
                <a:solidFill>
                  <a:srgbClr val="000000"/>
                </a:solidFill>
                <a:latin typeface="Consolas"/>
              </a:rPr>
              <a:t>;</a:t>
            </a:r>
            <a:r>
              <a:rPr lang="en-US" sz="1400">
                <a:solidFill>
                  <a:srgbClr val="000000"/>
                </a:solidFill>
                <a:latin typeface="Consolas" panose="020B0609020204030204" pitchFamily="49" charset="0"/>
              </a:rPr>
              <a:t>       </a:t>
            </a:r>
            <a:endParaRPr lang="sr-Latn-RS" sz="1400">
              <a:solidFill>
                <a:srgbClr val="000000"/>
              </a:solidFill>
              <a:latin typeface="Consolas" panose="020B0609020204030204" pitchFamily="49" charset="0"/>
            </a:endParaRPr>
          </a:p>
          <a:p>
            <a:r>
              <a:rPr lang="sr-Latn-RS" sz="1400">
                <a:solidFill>
                  <a:srgbClr val="000000"/>
                </a:solidFill>
                <a:latin typeface="Consolas" panose="020B0609020204030204" pitchFamily="49" charset="0"/>
              </a:rPr>
              <a:t>       </a:t>
            </a:r>
            <a:r>
              <a:rPr lang="en-US" sz="1400">
                <a:solidFill>
                  <a:srgbClr val="000000"/>
                </a:solidFill>
                <a:latin typeface="Consolas" panose="020B0609020204030204" pitchFamily="49" charset="0"/>
              </a:rPr>
              <a:t>List&lt;Film</a:t>
            </a:r>
            <a:r>
              <a:rPr lang="en-US" sz="1400" dirty="0">
                <a:solidFill>
                  <a:srgbClr val="000000"/>
                </a:solidFill>
                <a:latin typeface="Consolas" panose="020B0609020204030204" pitchFamily="49" charset="0"/>
              </a:rPr>
              <a:t>&gt; </a:t>
            </a:r>
            <a:r>
              <a:rPr lang="en-US" sz="1400" dirty="0" err="1">
                <a:solidFill>
                  <a:srgbClr val="6A3E3E"/>
                </a:solidFill>
                <a:latin typeface="Consolas" panose="020B0609020204030204" pitchFamily="49" charset="0"/>
              </a:rPr>
              <a:t>filmovi</a:t>
            </a:r>
            <a:r>
              <a:rPr lang="en-US" sz="1400" dirty="0">
                <a:solidFill>
                  <a:srgbClr val="000000"/>
                </a:solidFill>
                <a:latin typeface="Consolas" panose="020B0609020204030204" pitchFamily="49" charset="0"/>
              </a:rPr>
              <a:t> = </a:t>
            </a:r>
            <a:r>
              <a:rPr lang="en-US" sz="1400" dirty="0" err="1">
                <a:solidFill>
                  <a:srgbClr val="000000"/>
                </a:solidFill>
                <a:latin typeface="Consolas" panose="020B0609020204030204" pitchFamily="49" charset="0"/>
              </a:rPr>
              <a:t>filmService.find</a:t>
            </a:r>
            <a:r>
              <a:rPr lang="en-US" sz="1400" dirty="0">
                <a:solidFill>
                  <a:srgbClr val="000000"/>
                </a:solidFill>
                <a:latin typeface="Consolas" panose="020B0609020204030204" pitchFamily="49" charset="0"/>
              </a:rPr>
              <a:t>(</a:t>
            </a:r>
            <a:r>
              <a:rPr lang="en-US" sz="1400" dirty="0" err="1">
                <a:solidFill>
                  <a:srgbClr val="6A3E3E"/>
                </a:solidFill>
                <a:latin typeface="Consolas" panose="020B0609020204030204" pitchFamily="49" charset="0"/>
              </a:rPr>
              <a:t>naziv</a:t>
            </a:r>
            <a:r>
              <a:rPr lang="en-US" sz="1400" dirty="0">
                <a:solidFill>
                  <a:srgbClr val="000000"/>
                </a:solidFill>
                <a:latin typeface="Consolas" panose="020B0609020204030204" pitchFamily="49" charset="0"/>
              </a:rPr>
              <a:t>, </a:t>
            </a:r>
            <a:r>
              <a:rPr lang="en-US" sz="1400" dirty="0" err="1">
                <a:solidFill>
                  <a:srgbClr val="6A3E3E"/>
                </a:solidFill>
                <a:latin typeface="Consolas" panose="020B0609020204030204" pitchFamily="49" charset="0"/>
              </a:rPr>
              <a:t>zanrId</a:t>
            </a:r>
            <a:r>
              <a:rPr lang="en-US" sz="1400" dirty="0">
                <a:solidFill>
                  <a:srgbClr val="000000"/>
                </a:solidFill>
                <a:latin typeface="Consolas" panose="020B0609020204030204" pitchFamily="49" charset="0"/>
              </a:rPr>
              <a:t>, </a:t>
            </a:r>
            <a:r>
              <a:rPr lang="en-US" sz="1400" dirty="0" err="1">
                <a:solidFill>
                  <a:srgbClr val="6A3E3E"/>
                </a:solidFill>
                <a:latin typeface="Consolas" panose="020B0609020204030204" pitchFamily="49" charset="0"/>
              </a:rPr>
              <a:t>trajanjeOd</a:t>
            </a:r>
            <a:r>
              <a:rPr lang="en-US" sz="1400" dirty="0">
                <a:solidFill>
                  <a:srgbClr val="000000"/>
                </a:solidFill>
                <a:latin typeface="Consolas" panose="020B0609020204030204" pitchFamily="49" charset="0"/>
              </a:rPr>
              <a:t>, </a:t>
            </a:r>
            <a:r>
              <a:rPr lang="en-US" sz="1400" dirty="0" err="1">
                <a:solidFill>
                  <a:srgbClr val="6A3E3E"/>
                </a:solidFill>
                <a:latin typeface="Consolas" panose="020B0609020204030204" pitchFamily="49" charset="0"/>
              </a:rPr>
              <a:t>trajanjeDo</a:t>
            </a:r>
            <a:r>
              <a:rPr lang="en-US" sz="1400" dirty="0">
                <a:solidFill>
                  <a:srgbClr val="000000"/>
                </a:solidFill>
                <a:latin typeface="Consolas" panose="020B0609020204030204" pitchFamily="49" charset="0"/>
              </a:rPr>
              <a:t>);</a:t>
            </a:r>
          </a:p>
          <a:p>
            <a:r>
              <a:rPr lang="en-US" sz="1400" dirty="0">
                <a:solidFill>
                  <a:srgbClr val="000000"/>
                </a:solidFill>
                <a:latin typeface="Consolas" panose="020B0609020204030204" pitchFamily="49" charset="0"/>
              </a:rPr>
              <a:t>       List&lt;</a:t>
            </a:r>
            <a:r>
              <a:rPr lang="en-US" sz="1400" dirty="0" err="1">
                <a:solidFill>
                  <a:srgbClr val="000000"/>
                </a:solidFill>
                <a:latin typeface="Consolas" panose="020B0609020204030204" pitchFamily="49" charset="0"/>
              </a:rPr>
              <a:t>Zanr</a:t>
            </a:r>
            <a:r>
              <a:rPr lang="en-US" sz="1400" dirty="0">
                <a:solidFill>
                  <a:srgbClr val="000000"/>
                </a:solidFill>
                <a:latin typeface="Consolas" panose="020B0609020204030204" pitchFamily="49" charset="0"/>
              </a:rPr>
              <a:t>&gt; </a:t>
            </a:r>
            <a:r>
              <a:rPr lang="en-US" sz="1400" dirty="0" err="1">
                <a:solidFill>
                  <a:srgbClr val="6A3E3E"/>
                </a:solidFill>
                <a:latin typeface="Consolas" panose="020B0609020204030204" pitchFamily="49" charset="0"/>
              </a:rPr>
              <a:t>zanrovi</a:t>
            </a:r>
            <a:r>
              <a:rPr lang="en-US" sz="1400" dirty="0">
                <a:solidFill>
                  <a:srgbClr val="000000"/>
                </a:solidFill>
                <a:latin typeface="Consolas" panose="020B0609020204030204" pitchFamily="49" charset="0"/>
              </a:rPr>
              <a:t> = </a:t>
            </a:r>
            <a:r>
              <a:rPr lang="en-US" sz="1400" dirty="0" err="1">
                <a:solidFill>
                  <a:srgbClr val="000000"/>
                </a:solidFill>
                <a:latin typeface="Consolas" panose="020B0609020204030204" pitchFamily="49" charset="0"/>
              </a:rPr>
              <a:t>zanrService.findAll</a:t>
            </a:r>
            <a:r>
              <a:rPr lang="en-US" sz="1400" dirty="0">
                <a:solidFill>
                  <a:srgbClr val="000000"/>
                </a:solidFill>
                <a:latin typeface="Consolas" panose="020B0609020204030204" pitchFamily="49" charset="0"/>
              </a:rPr>
              <a:t>();</a:t>
            </a:r>
          </a:p>
          <a:p>
            <a:endParaRPr lang="en-US" sz="1400" dirty="0">
              <a:latin typeface="Consolas" panose="020B0609020204030204" pitchFamily="49" charset="0"/>
            </a:endParaRPr>
          </a:p>
          <a:p>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ModelAndView</a:t>
            </a:r>
            <a:r>
              <a:rPr lang="en-US" sz="1400" dirty="0">
                <a:solidFill>
                  <a:srgbClr val="000000"/>
                </a:solidFill>
                <a:latin typeface="Consolas" panose="020B0609020204030204" pitchFamily="49" charset="0"/>
              </a:rPr>
              <a:t> </a:t>
            </a:r>
            <a:r>
              <a:rPr lang="en-US" sz="1400" dirty="0" err="1">
                <a:solidFill>
                  <a:srgbClr val="6A3E3E"/>
                </a:solidFill>
                <a:latin typeface="Consolas" panose="020B0609020204030204" pitchFamily="49" charset="0"/>
              </a:rPr>
              <a:t>rezultat</a:t>
            </a:r>
            <a:r>
              <a:rPr lang="en-US" sz="1400" dirty="0">
                <a:solidFill>
                  <a:srgbClr val="000000"/>
                </a:solidFill>
                <a:latin typeface="Consolas" panose="020B0609020204030204" pitchFamily="49" charset="0"/>
              </a:rPr>
              <a:t> = </a:t>
            </a:r>
            <a:r>
              <a:rPr lang="en-US" sz="1400" b="1" dirty="0">
                <a:solidFill>
                  <a:srgbClr val="7F0055"/>
                </a:solidFill>
                <a:latin typeface="Consolas" panose="020B0609020204030204" pitchFamily="49" charset="0"/>
              </a:rPr>
              <a:t>new</a:t>
            </a:r>
            <a:r>
              <a:rPr lang="en-US" sz="1400" b="1"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ModelAndView</a:t>
            </a:r>
            <a:r>
              <a:rPr lang="en-US" sz="1400" dirty="0">
                <a:solidFill>
                  <a:srgbClr val="000000"/>
                </a:solidFill>
                <a:latin typeface="Consolas" panose="020B0609020204030204" pitchFamily="49" charset="0"/>
              </a:rPr>
              <a:t>(</a:t>
            </a:r>
            <a:r>
              <a:rPr lang="en-US" sz="1400" dirty="0">
                <a:solidFill>
                  <a:srgbClr val="2A00FF"/>
                </a:solidFill>
                <a:latin typeface="Consolas" panose="020B0609020204030204" pitchFamily="49" charset="0"/>
              </a:rPr>
              <a:t>"</a:t>
            </a:r>
            <a:r>
              <a:rPr lang="en-US" sz="1400" dirty="0" err="1">
                <a:solidFill>
                  <a:srgbClr val="2A00FF"/>
                </a:solidFill>
                <a:latin typeface="Consolas" panose="020B0609020204030204" pitchFamily="49" charset="0"/>
              </a:rPr>
              <a:t>filmovi</a:t>
            </a:r>
            <a:r>
              <a:rPr lang="en-US" sz="1400" dirty="0">
                <a:solidFill>
                  <a:srgbClr val="2A00FF"/>
                </a:solidFill>
                <a:latin typeface="Consolas" panose="020B0609020204030204" pitchFamily="49" charset="0"/>
              </a:rPr>
              <a:t>"</a:t>
            </a:r>
            <a:r>
              <a:rPr lang="en-US" sz="1400" dirty="0">
                <a:solidFill>
                  <a:srgbClr val="000000"/>
                </a:solidFill>
                <a:latin typeface="Consolas" panose="020B0609020204030204" pitchFamily="49" charset="0"/>
              </a:rPr>
              <a:t>);</a:t>
            </a:r>
          </a:p>
          <a:p>
            <a:r>
              <a:rPr lang="en-US" sz="1400" dirty="0">
                <a:solidFill>
                  <a:srgbClr val="6A3E3E"/>
                </a:solidFill>
                <a:latin typeface="Consolas" panose="020B0609020204030204" pitchFamily="49" charset="0"/>
              </a:rPr>
              <a:t>       </a:t>
            </a:r>
            <a:r>
              <a:rPr lang="en-US" sz="1400" dirty="0" err="1">
                <a:solidFill>
                  <a:srgbClr val="6A3E3E"/>
                </a:solidFill>
                <a:latin typeface="Consolas" panose="020B0609020204030204" pitchFamily="49" charset="0"/>
              </a:rPr>
              <a:t>rezultat</a:t>
            </a:r>
            <a:r>
              <a:rPr lang="en-US" sz="1400" dirty="0" err="1">
                <a:solidFill>
                  <a:srgbClr val="000000"/>
                </a:solidFill>
                <a:latin typeface="Consolas" panose="020B0609020204030204" pitchFamily="49" charset="0"/>
              </a:rPr>
              <a:t>.addObject</a:t>
            </a:r>
            <a:r>
              <a:rPr lang="en-US" sz="1400" dirty="0">
                <a:solidFill>
                  <a:srgbClr val="000000"/>
                </a:solidFill>
                <a:latin typeface="Consolas" panose="020B0609020204030204" pitchFamily="49" charset="0"/>
              </a:rPr>
              <a:t>(</a:t>
            </a:r>
            <a:r>
              <a:rPr lang="en-US" sz="1400" dirty="0">
                <a:solidFill>
                  <a:srgbClr val="2A00FF"/>
                </a:solidFill>
                <a:latin typeface="Consolas" panose="020B0609020204030204" pitchFamily="49" charset="0"/>
              </a:rPr>
              <a:t>"</a:t>
            </a:r>
            <a:r>
              <a:rPr lang="en-US" sz="1400" dirty="0" err="1">
                <a:solidFill>
                  <a:srgbClr val="2A00FF"/>
                </a:solidFill>
                <a:latin typeface="Consolas" panose="020B0609020204030204" pitchFamily="49" charset="0"/>
              </a:rPr>
              <a:t>filmovi</a:t>
            </a:r>
            <a:r>
              <a:rPr lang="en-US" sz="1400" dirty="0">
                <a:solidFill>
                  <a:srgbClr val="2A00FF"/>
                </a:solidFill>
                <a:latin typeface="Consolas" panose="020B0609020204030204" pitchFamily="49" charset="0"/>
              </a:rPr>
              <a:t>"</a:t>
            </a:r>
            <a:r>
              <a:rPr lang="en-US" sz="1400" dirty="0">
                <a:solidFill>
                  <a:srgbClr val="000000"/>
                </a:solidFill>
                <a:latin typeface="Consolas" panose="020B0609020204030204" pitchFamily="49" charset="0"/>
              </a:rPr>
              <a:t>, </a:t>
            </a:r>
            <a:r>
              <a:rPr lang="en-US" sz="1400" dirty="0" err="1">
                <a:solidFill>
                  <a:srgbClr val="6A3E3E"/>
                </a:solidFill>
                <a:latin typeface="Consolas" panose="020B0609020204030204" pitchFamily="49" charset="0"/>
              </a:rPr>
              <a:t>filmovi</a:t>
            </a:r>
            <a:r>
              <a:rPr lang="en-US" sz="1400" dirty="0">
                <a:solidFill>
                  <a:srgbClr val="000000"/>
                </a:solidFill>
                <a:latin typeface="Consolas" panose="020B0609020204030204" pitchFamily="49" charset="0"/>
              </a:rPr>
              <a:t>);</a:t>
            </a:r>
          </a:p>
          <a:p>
            <a:r>
              <a:rPr lang="en-US" sz="1400" dirty="0">
                <a:solidFill>
                  <a:srgbClr val="6A3E3E"/>
                </a:solidFill>
                <a:latin typeface="Consolas" panose="020B0609020204030204" pitchFamily="49" charset="0"/>
              </a:rPr>
              <a:t>       </a:t>
            </a:r>
            <a:r>
              <a:rPr lang="en-US" sz="1400" dirty="0" err="1">
                <a:solidFill>
                  <a:srgbClr val="6A3E3E"/>
                </a:solidFill>
                <a:latin typeface="Consolas" panose="020B0609020204030204" pitchFamily="49" charset="0"/>
              </a:rPr>
              <a:t>rezultat</a:t>
            </a:r>
            <a:r>
              <a:rPr lang="en-US" sz="1400" dirty="0" err="1">
                <a:solidFill>
                  <a:srgbClr val="000000"/>
                </a:solidFill>
                <a:latin typeface="Consolas" panose="020B0609020204030204" pitchFamily="49" charset="0"/>
              </a:rPr>
              <a:t>.addObject</a:t>
            </a:r>
            <a:r>
              <a:rPr lang="en-US" sz="1400" dirty="0">
                <a:solidFill>
                  <a:srgbClr val="000000"/>
                </a:solidFill>
                <a:latin typeface="Consolas" panose="020B0609020204030204" pitchFamily="49" charset="0"/>
              </a:rPr>
              <a:t>(</a:t>
            </a:r>
            <a:r>
              <a:rPr lang="en-US" sz="1400" dirty="0">
                <a:solidFill>
                  <a:srgbClr val="2A00FF"/>
                </a:solidFill>
                <a:latin typeface="Consolas" panose="020B0609020204030204" pitchFamily="49" charset="0"/>
              </a:rPr>
              <a:t>"</a:t>
            </a:r>
            <a:r>
              <a:rPr lang="en-US" sz="1400" dirty="0" err="1">
                <a:solidFill>
                  <a:srgbClr val="2A00FF"/>
                </a:solidFill>
                <a:latin typeface="Consolas" panose="020B0609020204030204" pitchFamily="49" charset="0"/>
              </a:rPr>
              <a:t>zanrovi</a:t>
            </a:r>
            <a:r>
              <a:rPr lang="en-US" sz="1400" dirty="0">
                <a:solidFill>
                  <a:srgbClr val="2A00FF"/>
                </a:solidFill>
                <a:latin typeface="Consolas" panose="020B0609020204030204" pitchFamily="49" charset="0"/>
              </a:rPr>
              <a:t>"</a:t>
            </a:r>
            <a:r>
              <a:rPr lang="en-US" sz="1400" dirty="0">
                <a:solidFill>
                  <a:srgbClr val="000000"/>
                </a:solidFill>
                <a:latin typeface="Consolas" panose="020B0609020204030204" pitchFamily="49" charset="0"/>
              </a:rPr>
              <a:t>, </a:t>
            </a:r>
            <a:r>
              <a:rPr lang="en-US" sz="1400" dirty="0" err="1">
                <a:solidFill>
                  <a:srgbClr val="6A3E3E"/>
                </a:solidFill>
                <a:latin typeface="Consolas" panose="020B0609020204030204" pitchFamily="49" charset="0"/>
              </a:rPr>
              <a:t>zanrovi</a:t>
            </a:r>
            <a:r>
              <a:rPr lang="en-US" sz="1400" dirty="0">
                <a:solidFill>
                  <a:srgbClr val="000000"/>
                </a:solidFill>
                <a:latin typeface="Consolas" panose="020B0609020204030204" pitchFamily="49" charset="0"/>
              </a:rPr>
              <a:t>);</a:t>
            </a:r>
          </a:p>
          <a:p>
            <a:endParaRPr lang="en-US" sz="1400" dirty="0">
              <a:latin typeface="Consolas" panose="020B0609020204030204" pitchFamily="49" charset="0"/>
            </a:endParaRPr>
          </a:p>
          <a:p>
            <a:r>
              <a:rPr lang="en-US" sz="1400" dirty="0">
                <a:solidFill>
                  <a:srgbClr val="7F0055"/>
                </a:solidFill>
                <a:latin typeface="Consolas" panose="020B0609020204030204" pitchFamily="49" charset="0"/>
              </a:rPr>
              <a:t>       </a:t>
            </a:r>
            <a:r>
              <a:rPr lang="en-US" sz="1400" b="1" dirty="0">
                <a:solidFill>
                  <a:srgbClr val="7F0055"/>
                </a:solidFill>
                <a:latin typeface="Consolas" panose="020B0609020204030204" pitchFamily="49" charset="0"/>
              </a:rPr>
              <a:t>return</a:t>
            </a:r>
            <a:r>
              <a:rPr lang="en-US" sz="1400" dirty="0">
                <a:solidFill>
                  <a:srgbClr val="000000"/>
                </a:solidFill>
                <a:latin typeface="Consolas" panose="020B0609020204030204" pitchFamily="49" charset="0"/>
              </a:rPr>
              <a:t> </a:t>
            </a:r>
            <a:r>
              <a:rPr lang="en-US" sz="1400" dirty="0" err="1">
                <a:solidFill>
                  <a:srgbClr val="6A3E3E"/>
                </a:solidFill>
                <a:latin typeface="Consolas" panose="020B0609020204030204" pitchFamily="49" charset="0"/>
              </a:rPr>
              <a:t>rezultat</a:t>
            </a:r>
            <a:r>
              <a:rPr lang="en-US" sz="1400" dirty="0">
                <a:solidFill>
                  <a:srgbClr val="000000"/>
                </a:solidFill>
                <a:latin typeface="Consolas" panose="020B0609020204030204" pitchFamily="49" charset="0"/>
              </a:rPr>
              <a:t>;</a:t>
            </a:r>
          </a:p>
          <a:p>
            <a:r>
              <a:rPr lang="en-US" sz="1400" dirty="0">
                <a:solidFill>
                  <a:srgbClr val="000000"/>
                </a:solidFill>
                <a:latin typeface="Consolas" panose="020B0609020204030204" pitchFamily="49" charset="0"/>
              </a:rPr>
              <a:t>    }</a:t>
            </a:r>
            <a:endParaRPr lang="en-US" sz="1400"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10068" y="1359911"/>
            <a:ext cx="5762625" cy="381000"/>
          </a:xfrm>
          <a:prstGeom prst="rect">
            <a:avLst/>
          </a:prstGeom>
        </p:spPr>
      </p:pic>
      <p:sp>
        <p:nvSpPr>
          <p:cNvPr id="12" name="Title 1"/>
          <p:cNvSpPr>
            <a:spLocks noGrp="1"/>
          </p:cNvSpPr>
          <p:nvPr>
            <p:ph type="title"/>
          </p:nvPr>
        </p:nvSpPr>
        <p:spPr>
          <a:xfrm>
            <a:off x="249382" y="272765"/>
            <a:ext cx="11684000" cy="595453"/>
          </a:xfrm>
          <a:solidFill>
            <a:schemeClr val="tx1">
              <a:lumMod val="65000"/>
              <a:lumOff val="35000"/>
            </a:schemeClr>
          </a:solidFill>
        </p:spPr>
        <p:txBody>
          <a:bodyPr>
            <a:noAutofit/>
          </a:bodyPr>
          <a:lstStyle/>
          <a:p>
            <a:r>
              <a:rPr lang="en-US" dirty="0" err="1">
                <a:solidFill>
                  <a:schemeClr val="bg1"/>
                </a:solidFill>
                <a:latin typeface="+mn-lt"/>
              </a:rPr>
              <a:t>Pretrage</a:t>
            </a:r>
            <a:endParaRPr lang="en-US" dirty="0">
              <a:solidFill>
                <a:schemeClr val="bg1"/>
              </a:solidFill>
              <a:latin typeface="+mn-lt"/>
            </a:endParaRPr>
          </a:p>
        </p:txBody>
      </p:sp>
      <p:cxnSp>
        <p:nvCxnSpPr>
          <p:cNvPr id="13" name="Straight Arrow Connector 12"/>
          <p:cNvCxnSpPr/>
          <p:nvPr/>
        </p:nvCxnSpPr>
        <p:spPr>
          <a:xfrm flipV="1">
            <a:off x="249382" y="1543050"/>
            <a:ext cx="2846243" cy="1"/>
          </a:xfrm>
          <a:prstGeom prst="straightConnector1">
            <a:avLst/>
          </a:prstGeom>
          <a:ln w="50800">
            <a:solidFill>
              <a:srgbClr val="BF247D"/>
            </a:solidFill>
            <a:tailEnd type="triangle"/>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5676899" y="1466850"/>
            <a:ext cx="3295793" cy="177387"/>
          </a:xfrm>
          <a:prstGeom prst="rect">
            <a:avLst/>
          </a:prstGeom>
          <a:noFill/>
          <a:ln w="25400">
            <a:solidFill>
              <a:srgbClr val="31AC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2348055" y="3014414"/>
            <a:ext cx="5305283" cy="838200"/>
          </a:xfrm>
          <a:prstGeom prst="rect">
            <a:avLst/>
          </a:prstGeom>
          <a:noFill/>
          <a:ln w="25400">
            <a:solidFill>
              <a:srgbClr val="31AC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5829301" y="4843888"/>
            <a:ext cx="3648074" cy="227550"/>
          </a:xfrm>
          <a:prstGeom prst="rect">
            <a:avLst/>
          </a:prstGeom>
          <a:noFill/>
          <a:ln w="25400">
            <a:solidFill>
              <a:srgbClr val="31AC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Arrow Connector 17"/>
          <p:cNvCxnSpPr/>
          <p:nvPr/>
        </p:nvCxnSpPr>
        <p:spPr>
          <a:xfrm flipV="1">
            <a:off x="10060132" y="5077496"/>
            <a:ext cx="1873250" cy="1"/>
          </a:xfrm>
          <a:prstGeom prst="straightConnector1">
            <a:avLst/>
          </a:prstGeom>
          <a:ln w="50800">
            <a:solidFill>
              <a:srgbClr val="BF247D"/>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8462062" y="2119728"/>
            <a:ext cx="3196139" cy="1200329"/>
          </a:xfrm>
          <a:prstGeom prst="rect">
            <a:avLst/>
          </a:prstGeom>
          <a:noFill/>
        </p:spPr>
        <p:txBody>
          <a:bodyPr wrap="square" rtlCol="0">
            <a:spAutoFit/>
          </a:bodyPr>
          <a:lstStyle/>
          <a:p>
            <a:pPr algn="ctr"/>
            <a:r>
              <a:rPr lang="sr-Latn-RS" dirty="0">
                <a:solidFill>
                  <a:srgbClr val="F16726"/>
                </a:solidFill>
              </a:rPr>
              <a:t>podrazumevane vrednosti parametara za slučaj da se stranici pristupilo </a:t>
            </a:r>
            <a:r>
              <a:rPr lang="sr-Latn-RS">
                <a:solidFill>
                  <a:srgbClr val="F16726"/>
                </a:solidFill>
              </a:rPr>
              <a:t>putem </a:t>
            </a:r>
            <a:r>
              <a:rPr lang="sr-Latn-RS" i="1">
                <a:solidFill>
                  <a:srgbClr val="F16726"/>
                </a:solidFill>
              </a:rPr>
              <a:t>link</a:t>
            </a:r>
            <a:r>
              <a:rPr lang="sr-Latn-RS">
                <a:solidFill>
                  <a:srgbClr val="F16726"/>
                </a:solidFill>
              </a:rPr>
              <a:t>-a su null</a:t>
            </a:r>
            <a:endParaRPr lang="en-US" dirty="0">
              <a:solidFill>
                <a:srgbClr val="F16726"/>
              </a:solidFill>
            </a:endParaRPr>
          </a:p>
        </p:txBody>
      </p:sp>
    </p:spTree>
    <p:extLst>
      <p:ext uri="{BB962C8B-B14F-4D97-AF65-F5344CB8AC3E}">
        <p14:creationId xmlns:p14="http://schemas.microsoft.com/office/powerpoint/2010/main" val="8258943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49382" y="1362148"/>
            <a:ext cx="11875944" cy="3785652"/>
          </a:xfrm>
          <a:prstGeom prst="rect">
            <a:avLst/>
          </a:prstGeom>
        </p:spPr>
        <p:txBody>
          <a:bodyPr wrap="square">
            <a:spAutoFit/>
          </a:bodyPr>
          <a:lstStyle/>
          <a:p>
            <a:r>
              <a:rPr lang="en-US" sz="1600">
                <a:solidFill>
                  <a:srgbClr val="3F7F5F"/>
                </a:solidFill>
                <a:latin typeface="Consolas"/>
              </a:rPr>
              <a:t>//U ovom metodi pretragu radimo manuelno tako što programski filtriramo kompletnu listu rezultata dobijenu sa findAll()</a:t>
            </a:r>
          </a:p>
          <a:p>
            <a:r>
              <a:rPr lang="it-IT" sz="1600">
                <a:solidFill>
                  <a:srgbClr val="3F7F5F"/>
                </a:solidFill>
                <a:latin typeface="Consolas"/>
              </a:rPr>
              <a:t>//očitaju se svi filmovi iz baze pa se filtrira po uslovu</a:t>
            </a:r>
          </a:p>
          <a:p>
            <a:r>
              <a:rPr lang="en-US" sz="1600">
                <a:solidFill>
                  <a:srgbClr val="3F7F5F"/>
                </a:solidFill>
                <a:latin typeface="Consolas"/>
              </a:rPr>
              <a:t>//nije praktično imajući u vidu da u bazi može biti i 500.000 fimova</a:t>
            </a:r>
          </a:p>
          <a:p>
            <a:r>
              <a:rPr lang="vi-VN" sz="1600">
                <a:solidFill>
                  <a:srgbClr val="3F7F5F"/>
                </a:solidFill>
                <a:latin typeface="Consolas"/>
              </a:rPr>
              <a:t>//prektičnije je urađeno u DatabaseProjekcijeService kada se poziva find(parametri) od ProjekcijeDAO</a:t>
            </a:r>
          </a:p>
          <a:p>
            <a:r>
              <a:rPr lang="nb-NO" sz="1600">
                <a:solidFill>
                  <a:srgbClr val="3F7F5F"/>
                </a:solidFill>
                <a:latin typeface="Consolas"/>
              </a:rPr>
              <a:t>//ideja je koristiti select sa where delom sa se smanji ResultSet</a:t>
            </a:r>
          </a:p>
          <a:p>
            <a:r>
              <a:rPr lang="en-US" sz="1600">
                <a:solidFill>
                  <a:srgbClr val="646464"/>
                </a:solidFill>
                <a:latin typeface="Consolas"/>
              </a:rPr>
              <a:t>@Override</a:t>
            </a:r>
          </a:p>
          <a:p>
            <a:r>
              <a:rPr lang="en-US" sz="1600" b="1">
                <a:solidFill>
                  <a:srgbClr val="7F0055"/>
                </a:solidFill>
                <a:latin typeface="Consolas"/>
              </a:rPr>
              <a:t>public</a:t>
            </a:r>
            <a:r>
              <a:rPr lang="en-US" sz="1600" b="1">
                <a:solidFill>
                  <a:srgbClr val="000000"/>
                </a:solidFill>
                <a:latin typeface="Consolas"/>
              </a:rPr>
              <a:t> List&lt;Film&gt; find(String </a:t>
            </a:r>
            <a:r>
              <a:rPr lang="en-US" sz="1600" b="1">
                <a:solidFill>
                  <a:srgbClr val="6A3E3E"/>
                </a:solidFill>
                <a:latin typeface="Consolas"/>
              </a:rPr>
              <a:t>naziv</a:t>
            </a:r>
            <a:r>
              <a:rPr lang="en-US" sz="1600" b="1">
                <a:solidFill>
                  <a:srgbClr val="000000"/>
                </a:solidFill>
                <a:latin typeface="Consolas"/>
              </a:rPr>
              <a:t>, Long </a:t>
            </a:r>
            <a:r>
              <a:rPr lang="en-US" sz="1600" b="1">
                <a:solidFill>
                  <a:srgbClr val="6A3E3E"/>
                </a:solidFill>
                <a:latin typeface="Consolas"/>
              </a:rPr>
              <a:t>zanrId</a:t>
            </a:r>
            <a:r>
              <a:rPr lang="en-US" sz="1600" b="1">
                <a:solidFill>
                  <a:srgbClr val="000000"/>
                </a:solidFill>
                <a:latin typeface="Consolas"/>
              </a:rPr>
              <a:t>, Integer </a:t>
            </a:r>
            <a:r>
              <a:rPr lang="en-US" sz="1600" b="1">
                <a:solidFill>
                  <a:srgbClr val="6A3E3E"/>
                </a:solidFill>
                <a:latin typeface="Consolas"/>
              </a:rPr>
              <a:t>trajanjeOd</a:t>
            </a:r>
            <a:r>
              <a:rPr lang="en-US" sz="1600" b="1">
                <a:solidFill>
                  <a:srgbClr val="000000"/>
                </a:solidFill>
                <a:latin typeface="Consolas"/>
              </a:rPr>
              <a:t>, Integer </a:t>
            </a:r>
            <a:r>
              <a:rPr lang="en-US" sz="1600" b="1">
                <a:solidFill>
                  <a:srgbClr val="6A3E3E"/>
                </a:solidFill>
                <a:latin typeface="Consolas"/>
              </a:rPr>
              <a:t>trajanjeDo</a:t>
            </a:r>
            <a:r>
              <a:rPr lang="en-US" sz="1600" b="1">
                <a:solidFill>
                  <a:srgbClr val="000000"/>
                </a:solidFill>
                <a:latin typeface="Consolas"/>
              </a:rPr>
              <a:t>) {</a:t>
            </a:r>
          </a:p>
          <a:p>
            <a:r>
              <a:rPr lang="en-US" sz="1600">
                <a:solidFill>
                  <a:srgbClr val="000000"/>
                </a:solidFill>
                <a:latin typeface="Consolas"/>
              </a:rPr>
              <a:t>List&lt;Film&gt; </a:t>
            </a:r>
            <a:r>
              <a:rPr lang="en-US" sz="1600">
                <a:solidFill>
                  <a:srgbClr val="6A3E3E"/>
                </a:solidFill>
                <a:latin typeface="Consolas"/>
              </a:rPr>
              <a:t>filmovi</a:t>
            </a:r>
            <a:r>
              <a:rPr lang="en-US" sz="1600">
                <a:solidFill>
                  <a:srgbClr val="000000"/>
                </a:solidFill>
                <a:latin typeface="Consolas"/>
              </a:rPr>
              <a:t> = </a:t>
            </a:r>
            <a:r>
              <a:rPr lang="en-US" sz="1600">
                <a:solidFill>
                  <a:srgbClr val="0000C0"/>
                </a:solidFill>
                <a:latin typeface="Consolas"/>
              </a:rPr>
              <a:t>filmDAO</a:t>
            </a:r>
            <a:r>
              <a:rPr lang="en-US" sz="1600">
                <a:solidFill>
                  <a:srgbClr val="000000"/>
                </a:solidFill>
                <a:latin typeface="Consolas"/>
              </a:rPr>
              <a:t>.findAll();</a:t>
            </a:r>
          </a:p>
          <a:p>
            <a:endParaRPr lang="en-US" sz="1600" b="1">
              <a:latin typeface="Consolas"/>
            </a:endParaRPr>
          </a:p>
          <a:p>
            <a:r>
              <a:rPr lang="en-US" sz="1600">
                <a:solidFill>
                  <a:srgbClr val="3F7F5F"/>
                </a:solidFill>
                <a:latin typeface="Consolas"/>
              </a:rPr>
              <a:t>// maksimalno inkluzivne vrednosti parametara ako su izostavljeni</a:t>
            </a:r>
          </a:p>
          <a:p>
            <a:r>
              <a:rPr lang="en-US" sz="1600">
                <a:solidFill>
                  <a:srgbClr val="3F7F5F"/>
                </a:solidFill>
                <a:latin typeface="Consolas"/>
              </a:rPr>
              <a:t>//</a:t>
            </a:r>
            <a:r>
              <a:rPr lang="sr-Latn-RS" sz="1600">
                <a:solidFill>
                  <a:srgbClr val="3F7F5F"/>
                </a:solidFill>
                <a:latin typeface="Consolas"/>
              </a:rPr>
              <a:t> </a:t>
            </a:r>
            <a:r>
              <a:rPr lang="en-US" sz="1600">
                <a:solidFill>
                  <a:srgbClr val="3F7F5F"/>
                </a:solidFill>
                <a:latin typeface="Consolas"/>
              </a:rPr>
              <a:t>filtiranje radi u Servisnom sloju - izbegavati</a:t>
            </a:r>
          </a:p>
          <a:p>
            <a:r>
              <a:rPr lang="en-US" sz="1600" b="1">
                <a:solidFill>
                  <a:srgbClr val="7F0055"/>
                </a:solidFill>
                <a:latin typeface="Consolas"/>
              </a:rPr>
              <a:t>if</a:t>
            </a:r>
            <a:r>
              <a:rPr lang="en-US" sz="1600" b="1">
                <a:solidFill>
                  <a:srgbClr val="000000"/>
                </a:solidFill>
                <a:latin typeface="Consolas"/>
              </a:rPr>
              <a:t> (</a:t>
            </a:r>
            <a:r>
              <a:rPr lang="en-US" sz="1600" b="1">
                <a:solidFill>
                  <a:srgbClr val="6A3E3E"/>
                </a:solidFill>
                <a:latin typeface="Consolas"/>
              </a:rPr>
              <a:t>naziv</a:t>
            </a:r>
            <a:r>
              <a:rPr lang="en-US" sz="1600" b="1">
                <a:solidFill>
                  <a:srgbClr val="000000"/>
                </a:solidFill>
                <a:latin typeface="Consolas"/>
              </a:rPr>
              <a:t> == </a:t>
            </a:r>
            <a:r>
              <a:rPr lang="en-US" sz="1600" b="1">
                <a:solidFill>
                  <a:srgbClr val="7F0055"/>
                </a:solidFill>
                <a:latin typeface="Consolas"/>
              </a:rPr>
              <a:t>null</a:t>
            </a:r>
            <a:r>
              <a:rPr lang="en-US" sz="1600" b="1">
                <a:solidFill>
                  <a:srgbClr val="000000"/>
                </a:solidFill>
                <a:latin typeface="Consolas"/>
              </a:rPr>
              <a:t>) {</a:t>
            </a:r>
          </a:p>
          <a:p>
            <a:r>
              <a:rPr lang="sr-Latn-RS" sz="1600">
                <a:solidFill>
                  <a:srgbClr val="6A3E3E"/>
                </a:solidFill>
                <a:latin typeface="Consolas"/>
              </a:rPr>
              <a:t>	</a:t>
            </a:r>
            <a:r>
              <a:rPr lang="en-US" sz="1600">
                <a:solidFill>
                  <a:srgbClr val="6A3E3E"/>
                </a:solidFill>
                <a:latin typeface="Consolas"/>
              </a:rPr>
              <a:t>naziv</a:t>
            </a:r>
            <a:r>
              <a:rPr lang="en-US" sz="1600">
                <a:solidFill>
                  <a:srgbClr val="000000"/>
                </a:solidFill>
                <a:latin typeface="Consolas"/>
              </a:rPr>
              <a:t> = </a:t>
            </a:r>
            <a:r>
              <a:rPr lang="en-US" sz="1600">
                <a:solidFill>
                  <a:srgbClr val="2A00FF"/>
                </a:solidFill>
                <a:latin typeface="Consolas"/>
              </a:rPr>
              <a:t>""</a:t>
            </a:r>
            <a:r>
              <a:rPr lang="en-US" sz="1600">
                <a:solidFill>
                  <a:srgbClr val="000000"/>
                </a:solidFill>
                <a:latin typeface="Consolas"/>
              </a:rPr>
              <a:t>;</a:t>
            </a:r>
          </a:p>
          <a:p>
            <a:r>
              <a:rPr lang="en-US" sz="1600">
                <a:solidFill>
                  <a:srgbClr val="000000"/>
                </a:solidFill>
                <a:latin typeface="Consolas"/>
              </a:rPr>
              <a:t>}</a:t>
            </a:r>
            <a:endParaRPr lang="en-US" sz="1600" dirty="0"/>
          </a:p>
        </p:txBody>
      </p:sp>
      <p:cxnSp>
        <p:nvCxnSpPr>
          <p:cNvPr id="5" name="Elbow Connector 4"/>
          <p:cNvCxnSpPr/>
          <p:nvPr/>
        </p:nvCxnSpPr>
        <p:spPr>
          <a:xfrm rot="16200000" flipH="1">
            <a:off x="-878441" y="2136077"/>
            <a:ext cx="2133264" cy="122382"/>
          </a:xfrm>
          <a:prstGeom prst="bentConnector3">
            <a:avLst>
              <a:gd name="adj1" fmla="val 50000"/>
            </a:avLst>
          </a:prstGeom>
          <a:ln w="50800">
            <a:solidFill>
              <a:srgbClr val="BF247D"/>
            </a:solidFill>
            <a:tailEnd type="triangle"/>
          </a:ln>
        </p:spPr>
        <p:style>
          <a:lnRef idx="1">
            <a:schemeClr val="accent1"/>
          </a:lnRef>
          <a:fillRef idx="0">
            <a:schemeClr val="accent1"/>
          </a:fillRef>
          <a:effectRef idx="0">
            <a:schemeClr val="accent1"/>
          </a:effectRef>
          <a:fontRef idx="minor">
            <a:schemeClr val="tx1"/>
          </a:fontRef>
        </p:style>
      </p:cxnSp>
      <p:sp>
        <p:nvSpPr>
          <p:cNvPr id="22" name="Title 1"/>
          <p:cNvSpPr txBox="1">
            <a:spLocks/>
          </p:cNvSpPr>
          <p:nvPr/>
        </p:nvSpPr>
        <p:spPr>
          <a:xfrm>
            <a:off x="249382" y="272765"/>
            <a:ext cx="2571894" cy="595453"/>
          </a:xfrm>
          <a:prstGeom prst="rect">
            <a:avLst/>
          </a:prstGeom>
          <a:solidFill>
            <a:schemeClr val="tx1">
              <a:lumMod val="65000"/>
              <a:lumOff val="35000"/>
            </a:schemeClr>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solidFill>
                  <a:schemeClr val="bg1"/>
                </a:solidFill>
                <a:latin typeface="+mn-lt"/>
              </a:rPr>
              <a:t>Pretrage</a:t>
            </a:r>
            <a:endParaRPr lang="en-US" dirty="0">
              <a:solidFill>
                <a:schemeClr val="bg1"/>
              </a:solidFill>
              <a:latin typeface="+mn-lt"/>
            </a:endParaRPr>
          </a:p>
        </p:txBody>
      </p:sp>
      <p:sp>
        <p:nvSpPr>
          <p:cNvPr id="23" name="TextBox 22"/>
          <p:cNvSpPr txBox="1"/>
          <p:nvPr/>
        </p:nvSpPr>
        <p:spPr>
          <a:xfrm>
            <a:off x="6708775" y="3263900"/>
            <a:ext cx="4798281" cy="923330"/>
          </a:xfrm>
          <a:prstGeom prst="rect">
            <a:avLst/>
          </a:prstGeom>
          <a:noFill/>
        </p:spPr>
        <p:txBody>
          <a:bodyPr wrap="square" rtlCol="0">
            <a:spAutoFit/>
          </a:bodyPr>
          <a:lstStyle/>
          <a:p>
            <a:pPr algn="ctr"/>
            <a:r>
              <a:rPr lang="sr-Latn-RS" dirty="0">
                <a:solidFill>
                  <a:srgbClr val="F16726"/>
                </a:solidFill>
              </a:rPr>
              <a:t>maskimalno inkluzivne vrednosti parametara za slučaj da </a:t>
            </a:r>
            <a:r>
              <a:rPr lang="sr-Latn-RS">
                <a:solidFill>
                  <a:srgbClr val="F16726"/>
                </a:solidFill>
              </a:rPr>
              <a:t>su izostavljeni jer se radi filtriranje u kodu</a:t>
            </a:r>
            <a:endParaRPr lang="en-US" dirty="0">
              <a:solidFill>
                <a:srgbClr val="F16726"/>
              </a:solidFill>
            </a:endParaRPr>
          </a:p>
        </p:txBody>
      </p:sp>
      <p:cxnSp>
        <p:nvCxnSpPr>
          <p:cNvPr id="24" name="Straight Arrow Connector 23"/>
          <p:cNvCxnSpPr/>
          <p:nvPr/>
        </p:nvCxnSpPr>
        <p:spPr>
          <a:xfrm flipH="1">
            <a:off x="6187354" y="3639802"/>
            <a:ext cx="390526" cy="215228"/>
          </a:xfrm>
          <a:prstGeom prst="straightConnector1">
            <a:avLst/>
          </a:prstGeom>
          <a:ln w="50800">
            <a:solidFill>
              <a:srgbClr val="F16726"/>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12387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152900" y="192435"/>
            <a:ext cx="7858125" cy="6924973"/>
          </a:xfrm>
          <a:prstGeom prst="rect">
            <a:avLst/>
          </a:prstGeom>
        </p:spPr>
        <p:txBody>
          <a:bodyPr wrap="square">
            <a:spAutoFit/>
          </a:bodyPr>
          <a:lstStyle/>
          <a:p>
            <a:r>
              <a:rPr lang="en-US" sz="1200" dirty="0">
                <a:solidFill>
                  <a:srgbClr val="646464"/>
                </a:solidFill>
                <a:latin typeface="Consolas" panose="020B0609020204030204" pitchFamily="49" charset="0"/>
              </a:rPr>
              <a:t>@Override</a:t>
            </a:r>
          </a:p>
          <a:p>
            <a:r>
              <a:rPr lang="en-US" sz="1200" b="1" dirty="0">
                <a:solidFill>
                  <a:srgbClr val="7F0055"/>
                </a:solidFill>
                <a:latin typeface="Consolas" panose="020B0609020204030204" pitchFamily="49" charset="0"/>
              </a:rPr>
              <a:t>public</a:t>
            </a:r>
            <a:r>
              <a:rPr lang="en-US" sz="1200" dirty="0">
                <a:solidFill>
                  <a:srgbClr val="000000"/>
                </a:solidFill>
                <a:latin typeface="Consolas" panose="020B0609020204030204" pitchFamily="49" charset="0"/>
              </a:rPr>
              <a:t> List&lt;Film&gt; find(String </a:t>
            </a:r>
            <a:r>
              <a:rPr lang="en-US" sz="1200" dirty="0" err="1">
                <a:solidFill>
                  <a:srgbClr val="6A3E3E"/>
                </a:solidFill>
                <a:latin typeface="Consolas" panose="020B0609020204030204" pitchFamily="49" charset="0"/>
              </a:rPr>
              <a:t>naziv</a:t>
            </a:r>
            <a:r>
              <a:rPr lang="en-US" sz="1200" dirty="0">
                <a:solidFill>
                  <a:srgbClr val="000000"/>
                </a:solidFill>
                <a:latin typeface="Consolas" panose="020B0609020204030204" pitchFamily="49" charset="0"/>
              </a:rPr>
              <a:t>, Long </a:t>
            </a:r>
            <a:r>
              <a:rPr lang="en-US" sz="1200" dirty="0" err="1">
                <a:solidFill>
                  <a:srgbClr val="6A3E3E"/>
                </a:solidFill>
                <a:latin typeface="Consolas" panose="020B0609020204030204" pitchFamily="49" charset="0"/>
              </a:rPr>
              <a:t>zanrId</a:t>
            </a:r>
            <a:r>
              <a:rPr lang="en-US" sz="1200" dirty="0">
                <a:solidFill>
                  <a:srgbClr val="000000"/>
                </a:solidFill>
                <a:latin typeface="Consolas" panose="020B0609020204030204" pitchFamily="49" charset="0"/>
              </a:rPr>
              <a:t>, Integer </a:t>
            </a:r>
            <a:r>
              <a:rPr lang="en-US" sz="1200" dirty="0" err="1">
                <a:solidFill>
                  <a:srgbClr val="6A3E3E"/>
                </a:solidFill>
                <a:latin typeface="Consolas" panose="020B0609020204030204" pitchFamily="49" charset="0"/>
              </a:rPr>
              <a:t>trajanjeOd</a:t>
            </a:r>
            <a:r>
              <a:rPr lang="en-US" sz="1200" dirty="0">
                <a:solidFill>
                  <a:srgbClr val="000000"/>
                </a:solidFill>
                <a:latin typeface="Consolas" panose="020B0609020204030204" pitchFamily="49" charset="0"/>
              </a:rPr>
              <a:t>, Integer </a:t>
            </a:r>
            <a:r>
              <a:rPr lang="en-US" sz="1200" dirty="0" err="1">
                <a:solidFill>
                  <a:srgbClr val="6A3E3E"/>
                </a:solidFill>
                <a:latin typeface="Consolas" panose="020B0609020204030204" pitchFamily="49" charset="0"/>
              </a:rPr>
              <a:t>trajanjeDo</a:t>
            </a:r>
            <a:r>
              <a:rPr lang="en-US" sz="1200" dirty="0">
                <a:solidFill>
                  <a:srgbClr val="000000"/>
                </a:solidFill>
                <a:latin typeface="Consolas" panose="020B0609020204030204" pitchFamily="49" charset="0"/>
              </a:rPr>
              <a:t>) {</a:t>
            </a:r>
          </a:p>
          <a:p>
            <a:r>
              <a:rPr lang="sr-Latn-RS" sz="1200" dirty="0">
                <a:solidFill>
                  <a:srgbClr val="000000"/>
                </a:solidFill>
                <a:latin typeface="Consolas" panose="020B0609020204030204" pitchFamily="49" charset="0"/>
              </a:rPr>
              <a:t>    </a:t>
            </a:r>
            <a:r>
              <a:rPr lang="en-US" sz="1200" dirty="0">
                <a:solidFill>
                  <a:srgbClr val="000000"/>
                </a:solidFill>
                <a:latin typeface="Consolas" panose="020B0609020204030204" pitchFamily="49" charset="0"/>
              </a:rPr>
              <a:t>List&lt;Film&gt; </a:t>
            </a:r>
            <a:r>
              <a:rPr lang="en-US" sz="1200" dirty="0" err="1">
                <a:solidFill>
                  <a:srgbClr val="6A3E3E"/>
                </a:solidFill>
                <a:latin typeface="Consolas" panose="020B0609020204030204" pitchFamily="49" charset="0"/>
              </a:rPr>
              <a:t>filmovi</a:t>
            </a:r>
            <a:r>
              <a:rPr lang="en-US" sz="1200" dirty="0">
                <a:solidFill>
                  <a:srgbClr val="000000"/>
                </a:solidFill>
                <a:latin typeface="Consolas" panose="020B0609020204030204" pitchFamily="49" charset="0"/>
              </a:rPr>
              <a:t> = </a:t>
            </a:r>
            <a:r>
              <a:rPr lang="en-US" sz="1200" dirty="0" err="1">
                <a:solidFill>
                  <a:srgbClr val="0000C0"/>
                </a:solidFill>
                <a:latin typeface="Consolas" panose="020B0609020204030204" pitchFamily="49" charset="0"/>
              </a:rPr>
              <a:t>filmDAO</a:t>
            </a:r>
            <a:r>
              <a:rPr lang="en-US" sz="1200" dirty="0" err="1">
                <a:solidFill>
                  <a:srgbClr val="000000"/>
                </a:solidFill>
                <a:latin typeface="Consolas" panose="020B0609020204030204" pitchFamily="49" charset="0"/>
              </a:rPr>
              <a:t>.findAll</a:t>
            </a:r>
            <a:r>
              <a:rPr lang="en-US" sz="1200" dirty="0">
                <a:solidFill>
                  <a:srgbClr val="000000"/>
                </a:solidFill>
                <a:latin typeface="Consolas" panose="020B0609020204030204" pitchFamily="49" charset="0"/>
              </a:rPr>
              <a:t>();</a:t>
            </a:r>
          </a:p>
          <a:p>
            <a:endParaRPr lang="en-US" sz="1200" dirty="0">
              <a:latin typeface="Consolas" panose="020B0609020204030204" pitchFamily="49" charset="0"/>
            </a:endParaRPr>
          </a:p>
          <a:p>
            <a:r>
              <a:rPr lang="sr-Latn-RS" sz="1200" dirty="0">
                <a:solidFill>
                  <a:srgbClr val="7F0055"/>
                </a:solidFill>
                <a:latin typeface="Consolas" panose="020B0609020204030204" pitchFamily="49" charset="0"/>
              </a:rPr>
              <a:t>    </a:t>
            </a:r>
            <a:r>
              <a:rPr lang="en-US" sz="1200" b="1" dirty="0">
                <a:solidFill>
                  <a:srgbClr val="7F0055"/>
                </a:solidFill>
                <a:latin typeface="Consolas" panose="020B0609020204030204" pitchFamily="49" charset="0"/>
              </a:rPr>
              <a:t>if</a:t>
            </a:r>
            <a:r>
              <a:rPr lang="en-US" sz="1200" b="1" dirty="0">
                <a:solidFill>
                  <a:srgbClr val="000000"/>
                </a:solidFill>
                <a:latin typeface="Consolas" panose="020B0609020204030204" pitchFamily="49" charset="0"/>
              </a:rPr>
              <a:t> </a:t>
            </a:r>
            <a:r>
              <a:rPr lang="en-US" sz="1200" dirty="0">
                <a:solidFill>
                  <a:srgbClr val="000000"/>
                </a:solidFill>
                <a:latin typeface="Consolas" panose="020B0609020204030204" pitchFamily="49" charset="0"/>
              </a:rPr>
              <a:t>(</a:t>
            </a:r>
            <a:r>
              <a:rPr lang="en-US" sz="1200" dirty="0" err="1">
                <a:solidFill>
                  <a:srgbClr val="6A3E3E"/>
                </a:solidFill>
                <a:latin typeface="Consolas" panose="020B0609020204030204" pitchFamily="49" charset="0"/>
              </a:rPr>
              <a:t>naziv</a:t>
            </a:r>
            <a:r>
              <a:rPr lang="en-US" sz="1200" dirty="0">
                <a:solidFill>
                  <a:srgbClr val="000000"/>
                </a:solidFill>
                <a:latin typeface="Consolas" panose="020B0609020204030204" pitchFamily="49" charset="0"/>
              </a:rPr>
              <a:t> == </a:t>
            </a:r>
            <a:r>
              <a:rPr lang="en-US" sz="1200" b="1" dirty="0">
                <a:solidFill>
                  <a:srgbClr val="7F0055"/>
                </a:solidFill>
                <a:latin typeface="Consolas" panose="020B0609020204030204" pitchFamily="49" charset="0"/>
              </a:rPr>
              <a:t>null</a:t>
            </a:r>
            <a:r>
              <a:rPr lang="en-US" sz="1200" dirty="0">
                <a:solidFill>
                  <a:srgbClr val="000000"/>
                </a:solidFill>
                <a:latin typeface="Consolas" panose="020B0609020204030204" pitchFamily="49" charset="0"/>
              </a:rPr>
              <a:t>) {</a:t>
            </a:r>
            <a:r>
              <a:rPr lang="en-US" sz="1200" dirty="0" err="1">
                <a:solidFill>
                  <a:srgbClr val="6A3E3E"/>
                </a:solidFill>
                <a:latin typeface="Consolas" panose="020B0609020204030204" pitchFamily="49" charset="0"/>
              </a:rPr>
              <a:t>naziv</a:t>
            </a:r>
            <a:r>
              <a:rPr lang="en-US" sz="1200" dirty="0">
                <a:solidFill>
                  <a:srgbClr val="000000"/>
                </a:solidFill>
                <a:latin typeface="Consolas" panose="020B0609020204030204" pitchFamily="49" charset="0"/>
              </a:rPr>
              <a:t> = </a:t>
            </a:r>
            <a:r>
              <a:rPr lang="en-US" sz="1200" dirty="0">
                <a:solidFill>
                  <a:srgbClr val="2A00FF"/>
                </a:solidFill>
                <a:latin typeface="Consolas" panose="020B0609020204030204" pitchFamily="49" charset="0"/>
              </a:rPr>
              <a:t>""</a:t>
            </a:r>
            <a:r>
              <a:rPr lang="en-US" sz="1200" dirty="0">
                <a:solidFill>
                  <a:srgbClr val="000000"/>
                </a:solidFill>
                <a:latin typeface="Consolas" panose="020B0609020204030204" pitchFamily="49" charset="0"/>
              </a:rPr>
              <a:t>;}</a:t>
            </a:r>
          </a:p>
          <a:p>
            <a:r>
              <a:rPr lang="sr-Latn-RS" sz="1200" dirty="0">
                <a:solidFill>
                  <a:srgbClr val="7F0055"/>
                </a:solidFill>
                <a:latin typeface="Consolas" panose="020B0609020204030204" pitchFamily="49" charset="0"/>
              </a:rPr>
              <a:t>    </a:t>
            </a:r>
            <a:r>
              <a:rPr lang="en-US" sz="1200" b="1" dirty="0">
                <a:solidFill>
                  <a:srgbClr val="7F0055"/>
                </a:solidFill>
                <a:latin typeface="Consolas" panose="020B0609020204030204" pitchFamily="49" charset="0"/>
              </a:rPr>
              <a:t>if</a:t>
            </a:r>
            <a:r>
              <a:rPr lang="en-US" sz="1200" dirty="0">
                <a:solidFill>
                  <a:srgbClr val="000000"/>
                </a:solidFill>
                <a:latin typeface="Consolas" panose="020B0609020204030204" pitchFamily="49" charset="0"/>
              </a:rPr>
              <a:t> (</a:t>
            </a:r>
            <a:r>
              <a:rPr lang="en-US" sz="1200" dirty="0" err="1">
                <a:solidFill>
                  <a:srgbClr val="6A3E3E"/>
                </a:solidFill>
                <a:latin typeface="Consolas" panose="020B0609020204030204" pitchFamily="49" charset="0"/>
              </a:rPr>
              <a:t>zanrId</a:t>
            </a:r>
            <a:r>
              <a:rPr lang="en-US" sz="1200" dirty="0">
                <a:solidFill>
                  <a:srgbClr val="000000"/>
                </a:solidFill>
                <a:latin typeface="Consolas" panose="020B0609020204030204" pitchFamily="49" charset="0"/>
              </a:rPr>
              <a:t> == </a:t>
            </a:r>
            <a:r>
              <a:rPr lang="en-US" sz="1200" b="1" dirty="0">
                <a:solidFill>
                  <a:srgbClr val="7F0055"/>
                </a:solidFill>
                <a:latin typeface="Consolas" panose="020B0609020204030204" pitchFamily="49" charset="0"/>
              </a:rPr>
              <a:t>null</a:t>
            </a:r>
            <a:r>
              <a:rPr lang="en-US" sz="1200" dirty="0">
                <a:solidFill>
                  <a:srgbClr val="000000"/>
                </a:solidFill>
                <a:latin typeface="Consolas" panose="020B0609020204030204" pitchFamily="49" charset="0"/>
              </a:rPr>
              <a:t>) {</a:t>
            </a:r>
            <a:r>
              <a:rPr lang="en-US" sz="1200" dirty="0" err="1">
                <a:solidFill>
                  <a:srgbClr val="6A3E3E"/>
                </a:solidFill>
                <a:latin typeface="Consolas" panose="020B0609020204030204" pitchFamily="49" charset="0"/>
              </a:rPr>
              <a:t>zanrId</a:t>
            </a:r>
            <a:r>
              <a:rPr lang="en-US" sz="1200" dirty="0">
                <a:solidFill>
                  <a:srgbClr val="000000"/>
                </a:solidFill>
                <a:latin typeface="Consolas" panose="020B0609020204030204" pitchFamily="49" charset="0"/>
              </a:rPr>
              <a:t> = 0L;}</a:t>
            </a:r>
          </a:p>
          <a:p>
            <a:r>
              <a:rPr lang="sr-Latn-RS" sz="1200" dirty="0">
                <a:solidFill>
                  <a:srgbClr val="7F0055"/>
                </a:solidFill>
                <a:latin typeface="Consolas" panose="020B0609020204030204" pitchFamily="49" charset="0"/>
              </a:rPr>
              <a:t>    </a:t>
            </a:r>
            <a:r>
              <a:rPr lang="en-US" sz="1200" b="1" dirty="0">
                <a:solidFill>
                  <a:srgbClr val="7F0055"/>
                </a:solidFill>
                <a:latin typeface="Consolas" panose="020B0609020204030204" pitchFamily="49" charset="0"/>
              </a:rPr>
              <a:t>if</a:t>
            </a:r>
            <a:r>
              <a:rPr lang="en-US" sz="1200" b="1" dirty="0">
                <a:solidFill>
                  <a:srgbClr val="000000"/>
                </a:solidFill>
                <a:latin typeface="Consolas" panose="020B0609020204030204" pitchFamily="49" charset="0"/>
              </a:rPr>
              <a:t> </a:t>
            </a:r>
            <a:r>
              <a:rPr lang="en-US" sz="1200" dirty="0">
                <a:solidFill>
                  <a:srgbClr val="000000"/>
                </a:solidFill>
                <a:latin typeface="Consolas" panose="020B0609020204030204" pitchFamily="49" charset="0"/>
              </a:rPr>
              <a:t>(</a:t>
            </a:r>
            <a:r>
              <a:rPr lang="en-US" sz="1200" dirty="0" err="1">
                <a:solidFill>
                  <a:srgbClr val="6A3E3E"/>
                </a:solidFill>
                <a:latin typeface="Consolas" panose="020B0609020204030204" pitchFamily="49" charset="0"/>
              </a:rPr>
              <a:t>trajanjeOd</a:t>
            </a:r>
            <a:r>
              <a:rPr lang="en-US" sz="1200" dirty="0">
                <a:solidFill>
                  <a:srgbClr val="000000"/>
                </a:solidFill>
                <a:latin typeface="Consolas" panose="020B0609020204030204" pitchFamily="49" charset="0"/>
              </a:rPr>
              <a:t> == </a:t>
            </a:r>
            <a:r>
              <a:rPr lang="en-US" sz="1200" b="1" dirty="0">
                <a:solidFill>
                  <a:srgbClr val="7F0055"/>
                </a:solidFill>
                <a:latin typeface="Consolas" panose="020B0609020204030204" pitchFamily="49" charset="0"/>
              </a:rPr>
              <a:t>null</a:t>
            </a:r>
            <a:r>
              <a:rPr lang="en-US" sz="1200" dirty="0">
                <a:solidFill>
                  <a:srgbClr val="000000"/>
                </a:solidFill>
                <a:latin typeface="Consolas" panose="020B0609020204030204" pitchFamily="49" charset="0"/>
              </a:rPr>
              <a:t>) {</a:t>
            </a:r>
            <a:r>
              <a:rPr lang="en-US" sz="1200" dirty="0" err="1">
                <a:solidFill>
                  <a:srgbClr val="6A3E3E"/>
                </a:solidFill>
                <a:latin typeface="Consolas" panose="020B0609020204030204" pitchFamily="49" charset="0"/>
              </a:rPr>
              <a:t>trajanjeOd</a:t>
            </a:r>
            <a:r>
              <a:rPr lang="en-US" sz="1200" dirty="0">
                <a:solidFill>
                  <a:srgbClr val="000000"/>
                </a:solidFill>
                <a:latin typeface="Consolas" panose="020B0609020204030204" pitchFamily="49" charset="0"/>
              </a:rPr>
              <a:t> = 0;}</a:t>
            </a:r>
          </a:p>
          <a:p>
            <a:r>
              <a:rPr lang="sr-Latn-RS" sz="1200" dirty="0">
                <a:solidFill>
                  <a:srgbClr val="7F0055"/>
                </a:solidFill>
                <a:latin typeface="Consolas" panose="020B0609020204030204" pitchFamily="49" charset="0"/>
              </a:rPr>
              <a:t>    </a:t>
            </a:r>
            <a:r>
              <a:rPr lang="en-US" sz="1200" b="1" dirty="0">
                <a:solidFill>
                  <a:srgbClr val="7F0055"/>
                </a:solidFill>
                <a:latin typeface="Consolas" panose="020B0609020204030204" pitchFamily="49" charset="0"/>
              </a:rPr>
              <a:t>if</a:t>
            </a:r>
            <a:r>
              <a:rPr lang="en-US" sz="1200" dirty="0">
                <a:solidFill>
                  <a:srgbClr val="000000"/>
                </a:solidFill>
                <a:latin typeface="Consolas" panose="020B0609020204030204" pitchFamily="49" charset="0"/>
              </a:rPr>
              <a:t> (</a:t>
            </a:r>
            <a:r>
              <a:rPr lang="en-US" sz="1200" dirty="0" err="1">
                <a:solidFill>
                  <a:srgbClr val="6A3E3E"/>
                </a:solidFill>
                <a:latin typeface="Consolas" panose="020B0609020204030204" pitchFamily="49" charset="0"/>
              </a:rPr>
              <a:t>trajanjeDo</a:t>
            </a:r>
            <a:r>
              <a:rPr lang="en-US" sz="1200" dirty="0">
                <a:solidFill>
                  <a:srgbClr val="000000"/>
                </a:solidFill>
                <a:latin typeface="Consolas" panose="020B0609020204030204" pitchFamily="49" charset="0"/>
              </a:rPr>
              <a:t> == </a:t>
            </a:r>
            <a:r>
              <a:rPr lang="en-US" sz="1200" b="1" dirty="0">
                <a:solidFill>
                  <a:srgbClr val="7F0055"/>
                </a:solidFill>
                <a:latin typeface="Consolas" panose="020B0609020204030204" pitchFamily="49" charset="0"/>
              </a:rPr>
              <a:t>null</a:t>
            </a:r>
            <a:r>
              <a:rPr lang="en-US" sz="1200" dirty="0">
                <a:solidFill>
                  <a:srgbClr val="000000"/>
                </a:solidFill>
                <a:latin typeface="Consolas" panose="020B0609020204030204" pitchFamily="49" charset="0"/>
              </a:rPr>
              <a:t>) {</a:t>
            </a:r>
            <a:r>
              <a:rPr lang="en-US" sz="1200" dirty="0" err="1">
                <a:solidFill>
                  <a:srgbClr val="6A3E3E"/>
                </a:solidFill>
                <a:latin typeface="Consolas" panose="020B0609020204030204" pitchFamily="49" charset="0"/>
              </a:rPr>
              <a:t>trajanjeDo</a:t>
            </a:r>
            <a:r>
              <a:rPr lang="en-US" sz="1200" dirty="0">
                <a:solidFill>
                  <a:srgbClr val="000000"/>
                </a:solidFill>
                <a:latin typeface="Consolas" panose="020B0609020204030204" pitchFamily="49" charset="0"/>
              </a:rPr>
              <a:t> = </a:t>
            </a:r>
            <a:r>
              <a:rPr lang="en-US" sz="1200" dirty="0" err="1">
                <a:solidFill>
                  <a:srgbClr val="000000"/>
                </a:solidFill>
                <a:latin typeface="Consolas" panose="020B0609020204030204" pitchFamily="49" charset="0"/>
              </a:rPr>
              <a:t>Integer.</a:t>
            </a:r>
            <a:r>
              <a:rPr lang="en-US" sz="1200" b="1" i="1" dirty="0" err="1">
                <a:solidFill>
                  <a:srgbClr val="0000C0"/>
                </a:solidFill>
                <a:latin typeface="Consolas" panose="020B0609020204030204" pitchFamily="49" charset="0"/>
              </a:rPr>
              <a:t>MAX_VALU</a:t>
            </a:r>
            <a:r>
              <a:rPr lang="en-US" sz="1200" i="1" dirty="0" err="1">
                <a:solidFill>
                  <a:srgbClr val="0000C0"/>
                </a:solidFill>
                <a:latin typeface="Consolas" panose="020B0609020204030204" pitchFamily="49" charset="0"/>
              </a:rPr>
              <a:t>E</a:t>
            </a:r>
            <a:r>
              <a:rPr lang="en-US" sz="1200" i="1" dirty="0">
                <a:solidFill>
                  <a:srgbClr val="000000"/>
                </a:solidFill>
                <a:latin typeface="Consolas" panose="020B0609020204030204" pitchFamily="49" charset="0"/>
              </a:rPr>
              <a:t>;</a:t>
            </a:r>
            <a:r>
              <a:rPr lang="en-US" sz="1200" dirty="0">
                <a:solidFill>
                  <a:srgbClr val="000000"/>
                </a:solidFill>
                <a:latin typeface="Consolas" panose="020B0609020204030204" pitchFamily="49" charset="0"/>
              </a:rPr>
              <a:t>}</a:t>
            </a:r>
          </a:p>
          <a:p>
            <a:endParaRPr lang="sr-Latn-RS" sz="1200">
              <a:latin typeface="Consolas" panose="020B0609020204030204" pitchFamily="49" charset="0"/>
            </a:endParaRPr>
          </a:p>
          <a:p>
            <a:r>
              <a:rPr lang="sr-Latn-RS" sz="1200">
                <a:solidFill>
                  <a:srgbClr val="3F7F5F"/>
                </a:solidFill>
                <a:latin typeface="Consolas"/>
              </a:rPr>
              <a:t>    </a:t>
            </a:r>
            <a:r>
              <a:rPr lang="en-US" sz="1200">
                <a:solidFill>
                  <a:srgbClr val="3F7F5F"/>
                </a:solidFill>
                <a:latin typeface="Consolas"/>
              </a:rPr>
              <a:t>//odabran </a:t>
            </a:r>
            <a:r>
              <a:rPr lang="sr-Latn-RS" sz="1200">
                <a:solidFill>
                  <a:srgbClr val="3F7F5F"/>
                </a:solidFill>
                <a:latin typeface="Consolas"/>
              </a:rPr>
              <a:t>je da </a:t>
            </a:r>
            <a:r>
              <a:rPr lang="en-US" sz="1200">
                <a:solidFill>
                  <a:srgbClr val="3F7F5F"/>
                </a:solidFill>
                <a:latin typeface="Consolas"/>
              </a:rPr>
              <a:t>se filtiranje radi u Servisnom sloju - izbegavati</a:t>
            </a:r>
            <a:endParaRPr lang="en-US" sz="1200" dirty="0">
              <a:latin typeface="Consolas" panose="020B0609020204030204" pitchFamily="49" charset="0"/>
            </a:endParaRPr>
          </a:p>
          <a:p>
            <a:r>
              <a:rPr lang="sr-Latn-RS" sz="1200" dirty="0">
                <a:solidFill>
                  <a:srgbClr val="000000"/>
                </a:solidFill>
                <a:latin typeface="Consolas" panose="020B0609020204030204" pitchFamily="49" charset="0"/>
              </a:rPr>
              <a:t>    </a:t>
            </a:r>
            <a:r>
              <a:rPr lang="en-US" sz="1200" dirty="0">
                <a:solidFill>
                  <a:srgbClr val="000000"/>
                </a:solidFill>
                <a:latin typeface="Consolas" panose="020B0609020204030204" pitchFamily="49" charset="0"/>
              </a:rPr>
              <a:t>List&lt;Film&gt; </a:t>
            </a:r>
            <a:r>
              <a:rPr lang="en-US" sz="1200" dirty="0" err="1">
                <a:solidFill>
                  <a:srgbClr val="6A3E3E"/>
                </a:solidFill>
                <a:latin typeface="Consolas" panose="020B0609020204030204" pitchFamily="49" charset="0"/>
              </a:rPr>
              <a:t>rezultat</a:t>
            </a:r>
            <a:r>
              <a:rPr lang="en-US" sz="1200" dirty="0">
                <a:solidFill>
                  <a:srgbClr val="000000"/>
                </a:solidFill>
                <a:latin typeface="Consolas" panose="020B0609020204030204" pitchFamily="49" charset="0"/>
              </a:rPr>
              <a:t> = </a:t>
            </a:r>
            <a:r>
              <a:rPr lang="en-US" sz="1200" b="1" dirty="0">
                <a:solidFill>
                  <a:srgbClr val="7F0055"/>
                </a:solidFill>
                <a:latin typeface="Consolas" panose="020B0609020204030204" pitchFamily="49" charset="0"/>
              </a:rPr>
              <a:t>new</a:t>
            </a:r>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ArrayList</a:t>
            </a:r>
            <a:r>
              <a:rPr lang="en-US" sz="1200" dirty="0">
                <a:solidFill>
                  <a:srgbClr val="000000"/>
                </a:solidFill>
                <a:latin typeface="Consolas" panose="020B0609020204030204" pitchFamily="49" charset="0"/>
              </a:rPr>
              <a:t>&lt;&gt;();</a:t>
            </a:r>
          </a:p>
          <a:p>
            <a:r>
              <a:rPr lang="sr-Latn-RS" sz="1200" dirty="0">
                <a:solidFill>
                  <a:srgbClr val="7F0055"/>
                </a:solidFill>
                <a:latin typeface="Consolas" panose="020B0609020204030204" pitchFamily="49" charset="0"/>
              </a:rPr>
              <a:t>    </a:t>
            </a:r>
            <a:r>
              <a:rPr lang="en-US" sz="1200" b="1" dirty="0">
                <a:solidFill>
                  <a:srgbClr val="7F0055"/>
                </a:solidFill>
                <a:latin typeface="Consolas" panose="020B0609020204030204" pitchFamily="49" charset="0"/>
              </a:rPr>
              <a:t>for</a:t>
            </a:r>
            <a:r>
              <a:rPr lang="en-US" sz="1200" b="1" dirty="0">
                <a:solidFill>
                  <a:srgbClr val="000000"/>
                </a:solidFill>
                <a:latin typeface="Consolas" panose="020B0609020204030204" pitchFamily="49" charset="0"/>
              </a:rPr>
              <a:t> </a:t>
            </a:r>
            <a:r>
              <a:rPr lang="en-US" sz="1200" dirty="0">
                <a:solidFill>
                  <a:srgbClr val="000000"/>
                </a:solidFill>
                <a:latin typeface="Consolas" panose="020B0609020204030204" pitchFamily="49" charset="0"/>
              </a:rPr>
              <a:t>(Film </a:t>
            </a:r>
            <a:r>
              <a:rPr lang="en-US" sz="1200" dirty="0" err="1">
                <a:solidFill>
                  <a:srgbClr val="6A3E3E"/>
                </a:solidFill>
                <a:latin typeface="Consolas" panose="020B0609020204030204" pitchFamily="49" charset="0"/>
              </a:rPr>
              <a:t>itFilm</a:t>
            </a:r>
            <a:r>
              <a:rPr lang="en-US" sz="1200" dirty="0">
                <a:solidFill>
                  <a:srgbClr val="000000"/>
                </a:solidFill>
                <a:latin typeface="Consolas" panose="020B0609020204030204" pitchFamily="49" charset="0"/>
              </a:rPr>
              <a:t>: </a:t>
            </a:r>
            <a:r>
              <a:rPr lang="en-US" sz="1200" dirty="0" err="1">
                <a:solidFill>
                  <a:srgbClr val="6A3E3E"/>
                </a:solidFill>
                <a:latin typeface="Consolas" panose="020B0609020204030204" pitchFamily="49" charset="0"/>
              </a:rPr>
              <a:t>filmovi</a:t>
            </a:r>
            <a:r>
              <a:rPr lang="en-US" sz="1200" dirty="0">
                <a:solidFill>
                  <a:srgbClr val="000000"/>
                </a:solidFill>
                <a:latin typeface="Consolas" panose="020B0609020204030204" pitchFamily="49" charset="0"/>
              </a:rPr>
              <a:t>) {</a:t>
            </a:r>
          </a:p>
          <a:p>
            <a:r>
              <a:rPr lang="sr-Latn-RS" sz="1200" dirty="0">
                <a:solidFill>
                  <a:srgbClr val="7F0055"/>
                </a:solidFill>
                <a:latin typeface="Consolas" panose="020B0609020204030204" pitchFamily="49" charset="0"/>
              </a:rPr>
              <a:t>       </a:t>
            </a:r>
            <a:r>
              <a:rPr lang="sr-Latn-RS" sz="1200" b="1" dirty="0">
                <a:solidFill>
                  <a:srgbClr val="7F0055"/>
                </a:solidFill>
                <a:latin typeface="Consolas" panose="020B0609020204030204" pitchFamily="49" charset="0"/>
              </a:rPr>
              <a:t> </a:t>
            </a:r>
            <a:r>
              <a:rPr lang="en-US" sz="1200" b="1" dirty="0">
                <a:solidFill>
                  <a:srgbClr val="7F0055"/>
                </a:solidFill>
                <a:latin typeface="Consolas" panose="020B0609020204030204" pitchFamily="49" charset="0"/>
              </a:rPr>
              <a:t>if</a:t>
            </a:r>
            <a:r>
              <a:rPr lang="en-US" sz="1200" b="1" dirty="0">
                <a:solidFill>
                  <a:srgbClr val="000000"/>
                </a:solidFill>
                <a:latin typeface="Consolas" panose="020B0609020204030204" pitchFamily="49" charset="0"/>
              </a:rPr>
              <a:t> </a:t>
            </a:r>
            <a:r>
              <a:rPr lang="en-US" sz="1200" dirty="0">
                <a:solidFill>
                  <a:srgbClr val="000000"/>
                </a:solidFill>
                <a:latin typeface="Consolas" panose="020B0609020204030204" pitchFamily="49" charset="0"/>
              </a:rPr>
              <a:t>(!</a:t>
            </a:r>
            <a:r>
              <a:rPr lang="en-US" sz="1200" dirty="0" err="1">
                <a:solidFill>
                  <a:srgbClr val="6A3E3E"/>
                </a:solidFill>
                <a:latin typeface="Consolas" panose="020B0609020204030204" pitchFamily="49" charset="0"/>
              </a:rPr>
              <a:t>itFilm</a:t>
            </a:r>
            <a:r>
              <a:rPr lang="en-US" sz="1200" dirty="0" err="1">
                <a:solidFill>
                  <a:srgbClr val="000000"/>
                </a:solidFill>
                <a:latin typeface="Consolas" panose="020B0609020204030204" pitchFamily="49" charset="0"/>
              </a:rPr>
              <a:t>.getNaziv</a:t>
            </a:r>
            <a:r>
              <a:rPr lang="en-US" sz="1200" dirty="0">
                <a:solidFill>
                  <a:srgbClr val="000000"/>
                </a:solidFill>
                <a:latin typeface="Consolas" panose="020B0609020204030204" pitchFamily="49" charset="0"/>
              </a:rPr>
              <a:t>().</a:t>
            </a:r>
            <a:r>
              <a:rPr lang="en-US" sz="1200" dirty="0" err="1">
                <a:solidFill>
                  <a:srgbClr val="000000"/>
                </a:solidFill>
                <a:latin typeface="Consolas" panose="020B0609020204030204" pitchFamily="49" charset="0"/>
              </a:rPr>
              <a:t>toLowerCase</a:t>
            </a:r>
            <a:r>
              <a:rPr lang="en-US" sz="1200" dirty="0">
                <a:solidFill>
                  <a:srgbClr val="000000"/>
                </a:solidFill>
                <a:latin typeface="Consolas" panose="020B0609020204030204" pitchFamily="49" charset="0"/>
              </a:rPr>
              <a:t>().contains(</a:t>
            </a:r>
            <a:r>
              <a:rPr lang="en-US" sz="1200" dirty="0" err="1">
                <a:solidFill>
                  <a:srgbClr val="6A3E3E"/>
                </a:solidFill>
                <a:latin typeface="Consolas" panose="020B0609020204030204" pitchFamily="49" charset="0"/>
              </a:rPr>
              <a:t>naziv</a:t>
            </a:r>
            <a:r>
              <a:rPr lang="en-US" sz="1200" dirty="0" err="1">
                <a:solidFill>
                  <a:srgbClr val="000000"/>
                </a:solidFill>
                <a:latin typeface="Consolas" panose="020B0609020204030204" pitchFamily="49" charset="0"/>
              </a:rPr>
              <a:t>.toLowerCase</a:t>
            </a:r>
            <a:r>
              <a:rPr lang="en-US" sz="1200" dirty="0">
                <a:solidFill>
                  <a:srgbClr val="000000"/>
                </a:solidFill>
                <a:latin typeface="Consolas" panose="020B0609020204030204" pitchFamily="49" charset="0"/>
              </a:rPr>
              <a:t>())) {</a:t>
            </a:r>
          </a:p>
          <a:p>
            <a:r>
              <a:rPr lang="sr-Latn-RS" sz="1200" dirty="0">
                <a:solidFill>
                  <a:srgbClr val="7F0055"/>
                </a:solidFill>
                <a:latin typeface="Consolas" panose="020B0609020204030204" pitchFamily="49" charset="0"/>
              </a:rPr>
              <a:t>            </a:t>
            </a:r>
            <a:r>
              <a:rPr lang="en-US" sz="1200" b="1" dirty="0">
                <a:solidFill>
                  <a:srgbClr val="7F0055"/>
                </a:solidFill>
                <a:latin typeface="Consolas" panose="020B0609020204030204" pitchFamily="49" charset="0"/>
              </a:rPr>
              <a:t>continue</a:t>
            </a:r>
            <a:r>
              <a:rPr lang="en-US" sz="1200" dirty="0">
                <a:solidFill>
                  <a:srgbClr val="000000"/>
                </a:solidFill>
                <a:latin typeface="Consolas" panose="020B0609020204030204" pitchFamily="49" charset="0"/>
              </a:rPr>
              <a:t>;</a:t>
            </a:r>
          </a:p>
          <a:p>
            <a:r>
              <a:rPr lang="sr-Latn-RS" sz="1200" dirty="0">
                <a:solidFill>
                  <a:srgbClr val="000000"/>
                </a:solidFill>
                <a:latin typeface="Consolas" panose="020B0609020204030204" pitchFamily="49" charset="0"/>
              </a:rPr>
              <a:t>        </a:t>
            </a:r>
            <a:r>
              <a:rPr lang="en-US" sz="1200" dirty="0">
                <a:solidFill>
                  <a:srgbClr val="000000"/>
                </a:solidFill>
                <a:latin typeface="Consolas" panose="020B0609020204030204" pitchFamily="49" charset="0"/>
              </a:rPr>
              <a:t>}</a:t>
            </a:r>
          </a:p>
          <a:p>
            <a:r>
              <a:rPr lang="sr-Latn-RS" sz="1200" dirty="0">
                <a:solidFill>
                  <a:srgbClr val="7F0055"/>
                </a:solidFill>
                <a:latin typeface="Consolas" panose="020B0609020204030204" pitchFamily="49" charset="0"/>
              </a:rPr>
              <a:t>        </a:t>
            </a:r>
            <a:r>
              <a:rPr lang="en-US" sz="1200" b="1" dirty="0">
                <a:solidFill>
                  <a:srgbClr val="7F0055"/>
                </a:solidFill>
                <a:latin typeface="Consolas" panose="020B0609020204030204" pitchFamily="49" charset="0"/>
              </a:rPr>
              <a:t>if</a:t>
            </a:r>
            <a:r>
              <a:rPr lang="en-US" sz="1200" b="1" dirty="0">
                <a:solidFill>
                  <a:srgbClr val="000000"/>
                </a:solidFill>
                <a:latin typeface="Consolas" panose="020B0609020204030204" pitchFamily="49" charset="0"/>
              </a:rPr>
              <a:t> </a:t>
            </a:r>
            <a:r>
              <a:rPr lang="en-US" sz="1200" dirty="0">
                <a:solidFill>
                  <a:srgbClr val="000000"/>
                </a:solidFill>
                <a:latin typeface="Consolas" panose="020B0609020204030204" pitchFamily="49" charset="0"/>
              </a:rPr>
              <a:t>(</a:t>
            </a:r>
            <a:r>
              <a:rPr lang="en-US" sz="1200" dirty="0" err="1">
                <a:solidFill>
                  <a:srgbClr val="6A3E3E"/>
                </a:solidFill>
                <a:latin typeface="Consolas" panose="020B0609020204030204" pitchFamily="49" charset="0"/>
              </a:rPr>
              <a:t>zanrId</a:t>
            </a:r>
            <a:r>
              <a:rPr lang="en-US" sz="1200" dirty="0">
                <a:solidFill>
                  <a:srgbClr val="000000"/>
                </a:solidFill>
                <a:latin typeface="Consolas" panose="020B0609020204030204" pitchFamily="49" charset="0"/>
              </a:rPr>
              <a:t> &gt; 0) {</a:t>
            </a:r>
          </a:p>
          <a:p>
            <a:r>
              <a:rPr lang="sr-Latn-RS" sz="1200" dirty="0">
                <a:solidFill>
                  <a:srgbClr val="7F0055"/>
                </a:solidFill>
                <a:latin typeface="Consolas" panose="020B0609020204030204" pitchFamily="49" charset="0"/>
              </a:rPr>
              <a:t>            </a:t>
            </a:r>
            <a:r>
              <a:rPr lang="en-US" sz="1200" b="1" dirty="0" err="1">
                <a:solidFill>
                  <a:srgbClr val="7F0055"/>
                </a:solidFill>
                <a:latin typeface="Consolas" panose="020B0609020204030204" pitchFamily="49" charset="0"/>
              </a:rPr>
              <a:t>boolean</a:t>
            </a:r>
            <a:r>
              <a:rPr lang="en-US" sz="1200" dirty="0">
                <a:solidFill>
                  <a:srgbClr val="000000"/>
                </a:solidFill>
                <a:latin typeface="Consolas" panose="020B0609020204030204" pitchFamily="49" charset="0"/>
              </a:rPr>
              <a:t> </a:t>
            </a:r>
            <a:r>
              <a:rPr lang="en-US" sz="1200" dirty="0" err="1">
                <a:solidFill>
                  <a:srgbClr val="6A3E3E"/>
                </a:solidFill>
                <a:latin typeface="Consolas" panose="020B0609020204030204" pitchFamily="49" charset="0"/>
              </a:rPr>
              <a:t>pronadjen</a:t>
            </a:r>
            <a:r>
              <a:rPr lang="en-US" sz="1200" dirty="0">
                <a:solidFill>
                  <a:srgbClr val="000000"/>
                </a:solidFill>
                <a:latin typeface="Consolas" panose="020B0609020204030204" pitchFamily="49" charset="0"/>
              </a:rPr>
              <a:t> = </a:t>
            </a:r>
            <a:r>
              <a:rPr lang="en-US" sz="1200" b="1" dirty="0">
                <a:solidFill>
                  <a:srgbClr val="7F0055"/>
                </a:solidFill>
                <a:latin typeface="Consolas" panose="020B0609020204030204" pitchFamily="49" charset="0"/>
              </a:rPr>
              <a:t>false</a:t>
            </a:r>
            <a:r>
              <a:rPr lang="en-US" sz="1200" dirty="0">
                <a:solidFill>
                  <a:srgbClr val="000000"/>
                </a:solidFill>
                <a:latin typeface="Consolas" panose="020B0609020204030204" pitchFamily="49" charset="0"/>
              </a:rPr>
              <a:t>;</a:t>
            </a:r>
          </a:p>
          <a:p>
            <a:r>
              <a:rPr lang="sr-Latn-RS" sz="1200" dirty="0">
                <a:solidFill>
                  <a:srgbClr val="7F0055"/>
                </a:solidFill>
                <a:latin typeface="Consolas" panose="020B0609020204030204" pitchFamily="49" charset="0"/>
              </a:rPr>
              <a:t>            </a:t>
            </a:r>
            <a:r>
              <a:rPr lang="en-US" sz="1200" b="1" dirty="0">
                <a:solidFill>
                  <a:srgbClr val="7F0055"/>
                </a:solidFill>
                <a:latin typeface="Consolas" panose="020B0609020204030204" pitchFamily="49" charset="0"/>
              </a:rPr>
              <a:t>for</a:t>
            </a:r>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Zanr</a:t>
            </a:r>
            <a:r>
              <a:rPr lang="en-US" sz="1200" dirty="0">
                <a:solidFill>
                  <a:srgbClr val="000000"/>
                </a:solidFill>
                <a:latin typeface="Consolas" panose="020B0609020204030204" pitchFamily="49" charset="0"/>
              </a:rPr>
              <a:t> </a:t>
            </a:r>
            <a:r>
              <a:rPr lang="en-US" sz="1200" dirty="0" err="1">
                <a:solidFill>
                  <a:srgbClr val="6A3E3E"/>
                </a:solidFill>
                <a:latin typeface="Consolas" panose="020B0609020204030204" pitchFamily="49" charset="0"/>
              </a:rPr>
              <a:t>itZanr</a:t>
            </a:r>
            <a:r>
              <a:rPr lang="en-US" sz="1200" dirty="0">
                <a:solidFill>
                  <a:srgbClr val="000000"/>
                </a:solidFill>
                <a:latin typeface="Consolas" panose="020B0609020204030204" pitchFamily="49" charset="0"/>
              </a:rPr>
              <a:t>: </a:t>
            </a:r>
            <a:r>
              <a:rPr lang="en-US" sz="1200" dirty="0" err="1">
                <a:solidFill>
                  <a:srgbClr val="6A3E3E"/>
                </a:solidFill>
                <a:latin typeface="Consolas" panose="020B0609020204030204" pitchFamily="49" charset="0"/>
              </a:rPr>
              <a:t>itFilm</a:t>
            </a:r>
            <a:r>
              <a:rPr lang="en-US" sz="1200" dirty="0" err="1">
                <a:solidFill>
                  <a:srgbClr val="000000"/>
                </a:solidFill>
                <a:latin typeface="Consolas" panose="020B0609020204030204" pitchFamily="49" charset="0"/>
              </a:rPr>
              <a:t>.getZanrovi</a:t>
            </a:r>
            <a:r>
              <a:rPr lang="en-US" sz="1200" dirty="0">
                <a:solidFill>
                  <a:srgbClr val="000000"/>
                </a:solidFill>
                <a:latin typeface="Consolas" panose="020B0609020204030204" pitchFamily="49" charset="0"/>
              </a:rPr>
              <a:t>()) {</a:t>
            </a:r>
          </a:p>
          <a:p>
            <a:r>
              <a:rPr lang="sr-Latn-RS" sz="1200" dirty="0">
                <a:solidFill>
                  <a:srgbClr val="7F0055"/>
                </a:solidFill>
                <a:latin typeface="Consolas" panose="020B0609020204030204" pitchFamily="49" charset="0"/>
              </a:rPr>
              <a:t>                </a:t>
            </a:r>
            <a:r>
              <a:rPr lang="en-US" sz="1200" b="1" dirty="0">
                <a:solidFill>
                  <a:srgbClr val="7F0055"/>
                </a:solidFill>
                <a:latin typeface="Consolas" panose="020B0609020204030204" pitchFamily="49" charset="0"/>
              </a:rPr>
              <a:t>if</a:t>
            </a:r>
            <a:r>
              <a:rPr lang="en-US" sz="1200" dirty="0">
                <a:solidFill>
                  <a:srgbClr val="000000"/>
                </a:solidFill>
                <a:latin typeface="Consolas" panose="020B0609020204030204" pitchFamily="49" charset="0"/>
              </a:rPr>
              <a:t> (</a:t>
            </a:r>
            <a:r>
              <a:rPr lang="en-US" sz="1200" dirty="0" err="1">
                <a:solidFill>
                  <a:srgbClr val="6A3E3E"/>
                </a:solidFill>
                <a:latin typeface="Consolas" panose="020B0609020204030204" pitchFamily="49" charset="0"/>
              </a:rPr>
              <a:t>itZanr</a:t>
            </a:r>
            <a:r>
              <a:rPr lang="en-US" sz="1200" dirty="0" err="1">
                <a:solidFill>
                  <a:srgbClr val="000000"/>
                </a:solidFill>
                <a:latin typeface="Consolas" panose="020B0609020204030204" pitchFamily="49" charset="0"/>
              </a:rPr>
              <a:t>.getId</a:t>
            </a:r>
            <a:r>
              <a:rPr lang="en-US" sz="1200" dirty="0">
                <a:solidFill>
                  <a:srgbClr val="000000"/>
                </a:solidFill>
                <a:latin typeface="Consolas" panose="020B0609020204030204" pitchFamily="49" charset="0"/>
              </a:rPr>
              <a:t>() == </a:t>
            </a:r>
            <a:r>
              <a:rPr lang="en-US" sz="1200" dirty="0" err="1">
                <a:solidFill>
                  <a:srgbClr val="6A3E3E"/>
                </a:solidFill>
                <a:latin typeface="Consolas" panose="020B0609020204030204" pitchFamily="49" charset="0"/>
              </a:rPr>
              <a:t>zanrId</a:t>
            </a:r>
            <a:r>
              <a:rPr lang="en-US" sz="1200" dirty="0">
                <a:solidFill>
                  <a:srgbClr val="000000"/>
                </a:solidFill>
                <a:latin typeface="Consolas" panose="020B0609020204030204" pitchFamily="49" charset="0"/>
              </a:rPr>
              <a:t>) {</a:t>
            </a:r>
          </a:p>
          <a:p>
            <a:r>
              <a:rPr lang="sr-Latn-RS" sz="1200" dirty="0">
                <a:solidFill>
                  <a:srgbClr val="6A3E3E"/>
                </a:solidFill>
                <a:latin typeface="Consolas" panose="020B0609020204030204" pitchFamily="49" charset="0"/>
              </a:rPr>
              <a:t>                    </a:t>
            </a:r>
            <a:r>
              <a:rPr lang="en-US" sz="1200" dirty="0" err="1">
                <a:solidFill>
                  <a:srgbClr val="6A3E3E"/>
                </a:solidFill>
                <a:latin typeface="Consolas" panose="020B0609020204030204" pitchFamily="49" charset="0"/>
              </a:rPr>
              <a:t>pronadjen</a:t>
            </a:r>
            <a:r>
              <a:rPr lang="en-US" sz="1200" dirty="0">
                <a:solidFill>
                  <a:srgbClr val="000000"/>
                </a:solidFill>
                <a:latin typeface="Consolas" panose="020B0609020204030204" pitchFamily="49" charset="0"/>
              </a:rPr>
              <a:t> = </a:t>
            </a:r>
            <a:r>
              <a:rPr lang="en-US" sz="1200" b="1" dirty="0">
                <a:solidFill>
                  <a:srgbClr val="7F0055"/>
                </a:solidFill>
                <a:latin typeface="Consolas" panose="020B0609020204030204" pitchFamily="49" charset="0"/>
              </a:rPr>
              <a:t>true</a:t>
            </a:r>
            <a:r>
              <a:rPr lang="en-US" sz="1200" dirty="0">
                <a:solidFill>
                  <a:srgbClr val="000000"/>
                </a:solidFill>
                <a:latin typeface="Consolas" panose="020B0609020204030204" pitchFamily="49" charset="0"/>
              </a:rPr>
              <a:t>;</a:t>
            </a:r>
          </a:p>
          <a:p>
            <a:r>
              <a:rPr lang="sr-Latn-RS" sz="1200" dirty="0">
                <a:solidFill>
                  <a:srgbClr val="7F0055"/>
                </a:solidFill>
                <a:latin typeface="Consolas" panose="020B0609020204030204" pitchFamily="49" charset="0"/>
              </a:rPr>
              <a:t>                    </a:t>
            </a:r>
            <a:r>
              <a:rPr lang="en-US" sz="1200" b="1" dirty="0">
                <a:solidFill>
                  <a:srgbClr val="7F0055"/>
                </a:solidFill>
                <a:latin typeface="Consolas" panose="020B0609020204030204" pitchFamily="49" charset="0"/>
              </a:rPr>
              <a:t>break</a:t>
            </a:r>
            <a:r>
              <a:rPr lang="en-US" sz="1200" dirty="0">
                <a:solidFill>
                  <a:srgbClr val="000000"/>
                </a:solidFill>
                <a:latin typeface="Consolas" panose="020B0609020204030204" pitchFamily="49" charset="0"/>
              </a:rPr>
              <a:t>;</a:t>
            </a:r>
          </a:p>
          <a:p>
            <a:r>
              <a:rPr lang="sr-Latn-RS" sz="1200" dirty="0">
                <a:solidFill>
                  <a:srgbClr val="000000"/>
                </a:solidFill>
                <a:latin typeface="Consolas" panose="020B0609020204030204" pitchFamily="49" charset="0"/>
              </a:rPr>
              <a:t>                </a:t>
            </a:r>
            <a:r>
              <a:rPr lang="en-US" sz="1200" dirty="0">
                <a:solidFill>
                  <a:srgbClr val="000000"/>
                </a:solidFill>
                <a:latin typeface="Consolas" panose="020B0609020204030204" pitchFamily="49" charset="0"/>
              </a:rPr>
              <a:t>}</a:t>
            </a:r>
          </a:p>
          <a:p>
            <a:r>
              <a:rPr lang="sr-Latn-RS" sz="1200" dirty="0">
                <a:solidFill>
                  <a:srgbClr val="000000"/>
                </a:solidFill>
                <a:latin typeface="Consolas" panose="020B0609020204030204" pitchFamily="49" charset="0"/>
              </a:rPr>
              <a:t>            </a:t>
            </a:r>
            <a:r>
              <a:rPr lang="en-US" sz="1200" dirty="0">
                <a:solidFill>
                  <a:srgbClr val="000000"/>
                </a:solidFill>
                <a:latin typeface="Consolas" panose="020B0609020204030204" pitchFamily="49" charset="0"/>
              </a:rPr>
              <a:t>}</a:t>
            </a:r>
          </a:p>
          <a:p>
            <a:r>
              <a:rPr lang="sr-Latn-RS" sz="1200" dirty="0">
                <a:solidFill>
                  <a:srgbClr val="7F0055"/>
                </a:solidFill>
                <a:latin typeface="Consolas" panose="020B0609020204030204" pitchFamily="49" charset="0"/>
              </a:rPr>
              <a:t>            </a:t>
            </a:r>
            <a:r>
              <a:rPr lang="en-US" sz="1200" b="1" dirty="0">
                <a:solidFill>
                  <a:srgbClr val="7F0055"/>
                </a:solidFill>
                <a:latin typeface="Consolas" panose="020B0609020204030204" pitchFamily="49" charset="0"/>
              </a:rPr>
              <a:t>if</a:t>
            </a:r>
            <a:r>
              <a:rPr lang="en-US" sz="1200" dirty="0">
                <a:solidFill>
                  <a:srgbClr val="000000"/>
                </a:solidFill>
                <a:latin typeface="Consolas" panose="020B0609020204030204" pitchFamily="49" charset="0"/>
              </a:rPr>
              <a:t> (!</a:t>
            </a:r>
            <a:r>
              <a:rPr lang="en-US" sz="1200" dirty="0" err="1">
                <a:solidFill>
                  <a:srgbClr val="6A3E3E"/>
                </a:solidFill>
                <a:latin typeface="Consolas" panose="020B0609020204030204" pitchFamily="49" charset="0"/>
              </a:rPr>
              <a:t>pronadjen</a:t>
            </a:r>
            <a:r>
              <a:rPr lang="en-US" sz="1200" dirty="0">
                <a:solidFill>
                  <a:srgbClr val="000000"/>
                </a:solidFill>
                <a:latin typeface="Consolas" panose="020B0609020204030204" pitchFamily="49" charset="0"/>
              </a:rPr>
              <a:t>) {</a:t>
            </a:r>
          </a:p>
          <a:p>
            <a:r>
              <a:rPr lang="sr-Latn-RS" sz="1200" dirty="0">
                <a:solidFill>
                  <a:srgbClr val="7F0055"/>
                </a:solidFill>
                <a:latin typeface="Consolas" panose="020B0609020204030204" pitchFamily="49" charset="0"/>
              </a:rPr>
              <a:t>                </a:t>
            </a:r>
            <a:r>
              <a:rPr lang="en-US" sz="1200" b="1" dirty="0">
                <a:solidFill>
                  <a:srgbClr val="7F0055"/>
                </a:solidFill>
                <a:latin typeface="Consolas" panose="020B0609020204030204" pitchFamily="49" charset="0"/>
              </a:rPr>
              <a:t>continue</a:t>
            </a:r>
            <a:r>
              <a:rPr lang="en-US" sz="1200" dirty="0">
                <a:solidFill>
                  <a:srgbClr val="000000"/>
                </a:solidFill>
                <a:latin typeface="Consolas" panose="020B0609020204030204" pitchFamily="49" charset="0"/>
              </a:rPr>
              <a:t>;</a:t>
            </a:r>
          </a:p>
          <a:p>
            <a:r>
              <a:rPr lang="sr-Latn-RS" sz="1200" dirty="0">
                <a:solidFill>
                  <a:srgbClr val="000000"/>
                </a:solidFill>
                <a:latin typeface="Consolas" panose="020B0609020204030204" pitchFamily="49" charset="0"/>
              </a:rPr>
              <a:t>            </a:t>
            </a:r>
            <a:r>
              <a:rPr lang="en-US" sz="1200" dirty="0">
                <a:solidFill>
                  <a:srgbClr val="000000"/>
                </a:solidFill>
                <a:latin typeface="Consolas" panose="020B0609020204030204" pitchFamily="49" charset="0"/>
              </a:rPr>
              <a:t>}</a:t>
            </a:r>
          </a:p>
          <a:p>
            <a:r>
              <a:rPr lang="sr-Latn-RS" sz="1200" dirty="0">
                <a:solidFill>
                  <a:srgbClr val="000000"/>
                </a:solidFill>
                <a:latin typeface="Consolas" panose="020B0609020204030204" pitchFamily="49" charset="0"/>
              </a:rPr>
              <a:t>        </a:t>
            </a:r>
            <a:r>
              <a:rPr lang="en-US" sz="1200" dirty="0">
                <a:solidFill>
                  <a:srgbClr val="000000"/>
                </a:solidFill>
                <a:latin typeface="Consolas" panose="020B0609020204030204" pitchFamily="49" charset="0"/>
              </a:rPr>
              <a:t>}</a:t>
            </a:r>
          </a:p>
          <a:p>
            <a:r>
              <a:rPr lang="sr-Latn-RS" sz="1200" dirty="0">
                <a:solidFill>
                  <a:srgbClr val="7F0055"/>
                </a:solidFill>
                <a:latin typeface="Consolas" panose="020B0609020204030204" pitchFamily="49" charset="0"/>
              </a:rPr>
              <a:t>        </a:t>
            </a:r>
            <a:r>
              <a:rPr lang="en-US" sz="1200" b="1" dirty="0">
                <a:solidFill>
                  <a:srgbClr val="7F0055"/>
                </a:solidFill>
                <a:latin typeface="Consolas" panose="020B0609020204030204" pitchFamily="49" charset="0"/>
              </a:rPr>
              <a:t>if</a:t>
            </a:r>
            <a:r>
              <a:rPr lang="en-US" sz="1200" dirty="0">
                <a:solidFill>
                  <a:srgbClr val="000000"/>
                </a:solidFill>
                <a:latin typeface="Consolas" panose="020B0609020204030204" pitchFamily="49" charset="0"/>
              </a:rPr>
              <a:t> (!(</a:t>
            </a:r>
            <a:r>
              <a:rPr lang="en-US" sz="1200" dirty="0" err="1">
                <a:solidFill>
                  <a:srgbClr val="6A3E3E"/>
                </a:solidFill>
                <a:latin typeface="Consolas" panose="020B0609020204030204" pitchFamily="49" charset="0"/>
              </a:rPr>
              <a:t>itFilm</a:t>
            </a:r>
            <a:r>
              <a:rPr lang="en-US" sz="1200" dirty="0" err="1">
                <a:solidFill>
                  <a:srgbClr val="000000"/>
                </a:solidFill>
                <a:latin typeface="Consolas" panose="020B0609020204030204" pitchFamily="49" charset="0"/>
              </a:rPr>
              <a:t>.getTrajanje</a:t>
            </a:r>
            <a:r>
              <a:rPr lang="en-US" sz="1200" dirty="0">
                <a:solidFill>
                  <a:srgbClr val="000000"/>
                </a:solidFill>
                <a:latin typeface="Consolas" panose="020B0609020204030204" pitchFamily="49" charset="0"/>
              </a:rPr>
              <a:t>() &gt;= </a:t>
            </a:r>
            <a:r>
              <a:rPr lang="en-US" sz="1200" dirty="0" err="1">
                <a:solidFill>
                  <a:srgbClr val="6A3E3E"/>
                </a:solidFill>
                <a:latin typeface="Consolas" panose="020B0609020204030204" pitchFamily="49" charset="0"/>
              </a:rPr>
              <a:t>trajanjeOd</a:t>
            </a:r>
            <a:r>
              <a:rPr lang="en-US" sz="1200" dirty="0">
                <a:solidFill>
                  <a:srgbClr val="000000"/>
                </a:solidFill>
                <a:latin typeface="Consolas" panose="020B0609020204030204" pitchFamily="49" charset="0"/>
              </a:rPr>
              <a:t> &amp;&amp; </a:t>
            </a:r>
            <a:r>
              <a:rPr lang="en-US" sz="1200" dirty="0" err="1">
                <a:solidFill>
                  <a:srgbClr val="6A3E3E"/>
                </a:solidFill>
                <a:latin typeface="Consolas" panose="020B0609020204030204" pitchFamily="49" charset="0"/>
              </a:rPr>
              <a:t>itFilm</a:t>
            </a:r>
            <a:r>
              <a:rPr lang="en-US" sz="1200" dirty="0" err="1">
                <a:solidFill>
                  <a:srgbClr val="000000"/>
                </a:solidFill>
                <a:latin typeface="Consolas" panose="020B0609020204030204" pitchFamily="49" charset="0"/>
              </a:rPr>
              <a:t>.getTrajanje</a:t>
            </a:r>
            <a:r>
              <a:rPr lang="en-US" sz="1200" dirty="0">
                <a:solidFill>
                  <a:srgbClr val="000000"/>
                </a:solidFill>
                <a:latin typeface="Consolas" panose="020B0609020204030204" pitchFamily="49" charset="0"/>
              </a:rPr>
              <a:t>() &lt;= </a:t>
            </a:r>
            <a:r>
              <a:rPr lang="en-US" sz="1200" dirty="0" err="1">
                <a:solidFill>
                  <a:srgbClr val="6A3E3E"/>
                </a:solidFill>
                <a:latin typeface="Consolas" panose="020B0609020204030204" pitchFamily="49" charset="0"/>
              </a:rPr>
              <a:t>trajanjeDo</a:t>
            </a:r>
            <a:r>
              <a:rPr lang="en-US" sz="1200" dirty="0">
                <a:solidFill>
                  <a:srgbClr val="000000"/>
                </a:solidFill>
                <a:latin typeface="Consolas" panose="020B0609020204030204" pitchFamily="49" charset="0"/>
              </a:rPr>
              <a:t>)) {</a:t>
            </a:r>
          </a:p>
          <a:p>
            <a:r>
              <a:rPr lang="sr-Latn-RS" sz="1200" dirty="0">
                <a:solidFill>
                  <a:srgbClr val="7F0055"/>
                </a:solidFill>
                <a:latin typeface="Consolas" panose="020B0609020204030204" pitchFamily="49" charset="0"/>
              </a:rPr>
              <a:t>            </a:t>
            </a:r>
            <a:r>
              <a:rPr lang="en-US" sz="1200" b="1" dirty="0">
                <a:solidFill>
                  <a:srgbClr val="7F0055"/>
                </a:solidFill>
                <a:latin typeface="Consolas" panose="020B0609020204030204" pitchFamily="49" charset="0"/>
              </a:rPr>
              <a:t>continue</a:t>
            </a:r>
            <a:r>
              <a:rPr lang="en-US" sz="1200" dirty="0">
                <a:solidFill>
                  <a:srgbClr val="000000"/>
                </a:solidFill>
                <a:latin typeface="Consolas" panose="020B0609020204030204" pitchFamily="49" charset="0"/>
              </a:rPr>
              <a:t>;</a:t>
            </a:r>
          </a:p>
          <a:p>
            <a:r>
              <a:rPr lang="sr-Latn-RS" sz="1200" dirty="0">
                <a:solidFill>
                  <a:srgbClr val="000000"/>
                </a:solidFill>
                <a:latin typeface="Consolas" panose="020B0609020204030204" pitchFamily="49" charset="0"/>
              </a:rPr>
              <a:t>        </a:t>
            </a:r>
            <a:r>
              <a:rPr lang="en-US" sz="1200" dirty="0">
                <a:solidFill>
                  <a:srgbClr val="000000"/>
                </a:solidFill>
                <a:latin typeface="Consolas" panose="020B0609020204030204" pitchFamily="49" charset="0"/>
              </a:rPr>
              <a:t>}</a:t>
            </a:r>
          </a:p>
          <a:p>
            <a:endParaRPr lang="en-US" sz="1200" dirty="0">
              <a:latin typeface="Consolas" panose="020B0609020204030204" pitchFamily="49" charset="0"/>
            </a:endParaRPr>
          </a:p>
          <a:p>
            <a:r>
              <a:rPr lang="sr-Latn-RS" sz="1200" dirty="0">
                <a:solidFill>
                  <a:srgbClr val="6A3E3E"/>
                </a:solidFill>
                <a:latin typeface="Consolas" panose="020B0609020204030204" pitchFamily="49" charset="0"/>
              </a:rPr>
              <a:t>        </a:t>
            </a:r>
            <a:r>
              <a:rPr lang="en-US" sz="1200" dirty="0" err="1">
                <a:solidFill>
                  <a:srgbClr val="6A3E3E"/>
                </a:solidFill>
                <a:latin typeface="Consolas" panose="020B0609020204030204" pitchFamily="49" charset="0"/>
              </a:rPr>
              <a:t>rezultat</a:t>
            </a:r>
            <a:r>
              <a:rPr lang="en-US" sz="1200" dirty="0" err="1">
                <a:solidFill>
                  <a:srgbClr val="000000"/>
                </a:solidFill>
                <a:latin typeface="Consolas" panose="020B0609020204030204" pitchFamily="49" charset="0"/>
              </a:rPr>
              <a:t>.add</a:t>
            </a:r>
            <a:r>
              <a:rPr lang="en-US" sz="1200" dirty="0">
                <a:solidFill>
                  <a:srgbClr val="000000"/>
                </a:solidFill>
                <a:latin typeface="Consolas" panose="020B0609020204030204" pitchFamily="49" charset="0"/>
              </a:rPr>
              <a:t>(</a:t>
            </a:r>
            <a:r>
              <a:rPr lang="en-US" sz="1200" dirty="0" err="1">
                <a:solidFill>
                  <a:srgbClr val="6A3E3E"/>
                </a:solidFill>
                <a:latin typeface="Consolas" panose="020B0609020204030204" pitchFamily="49" charset="0"/>
              </a:rPr>
              <a:t>itFilm</a:t>
            </a:r>
            <a:r>
              <a:rPr lang="en-US" sz="1200" dirty="0">
                <a:solidFill>
                  <a:srgbClr val="000000"/>
                </a:solidFill>
                <a:latin typeface="Consolas" panose="020B0609020204030204" pitchFamily="49" charset="0"/>
              </a:rPr>
              <a:t>);</a:t>
            </a:r>
          </a:p>
          <a:p>
            <a:r>
              <a:rPr lang="sr-Latn-RS" sz="1200" dirty="0">
                <a:solidFill>
                  <a:srgbClr val="000000"/>
                </a:solidFill>
                <a:latin typeface="Consolas" panose="020B0609020204030204" pitchFamily="49" charset="0"/>
              </a:rPr>
              <a:t>    </a:t>
            </a:r>
            <a:r>
              <a:rPr lang="en-US" sz="1200" dirty="0">
                <a:solidFill>
                  <a:srgbClr val="000000"/>
                </a:solidFill>
                <a:latin typeface="Consolas" panose="020B0609020204030204" pitchFamily="49" charset="0"/>
              </a:rPr>
              <a:t>}</a:t>
            </a:r>
          </a:p>
          <a:p>
            <a:endParaRPr lang="en-US" sz="1200" dirty="0">
              <a:latin typeface="Consolas" panose="020B0609020204030204" pitchFamily="49" charset="0"/>
            </a:endParaRPr>
          </a:p>
          <a:p>
            <a:r>
              <a:rPr lang="sr-Latn-RS" sz="1200" dirty="0">
                <a:solidFill>
                  <a:srgbClr val="7F0055"/>
                </a:solidFill>
                <a:latin typeface="Consolas" panose="020B0609020204030204" pitchFamily="49" charset="0"/>
              </a:rPr>
              <a:t>    </a:t>
            </a:r>
            <a:r>
              <a:rPr lang="en-US" sz="1200" b="1" dirty="0">
                <a:solidFill>
                  <a:srgbClr val="7F0055"/>
                </a:solidFill>
                <a:latin typeface="Consolas" panose="020B0609020204030204" pitchFamily="49" charset="0"/>
              </a:rPr>
              <a:t>return</a:t>
            </a:r>
            <a:r>
              <a:rPr lang="en-US" sz="1200" b="1" dirty="0">
                <a:solidFill>
                  <a:srgbClr val="000000"/>
                </a:solidFill>
                <a:latin typeface="Consolas" panose="020B0609020204030204" pitchFamily="49" charset="0"/>
              </a:rPr>
              <a:t> </a:t>
            </a:r>
            <a:r>
              <a:rPr lang="en-US" sz="1200" dirty="0" err="1">
                <a:solidFill>
                  <a:srgbClr val="6A3E3E"/>
                </a:solidFill>
                <a:latin typeface="Consolas" panose="020B0609020204030204" pitchFamily="49" charset="0"/>
              </a:rPr>
              <a:t>rezultat</a:t>
            </a:r>
            <a:r>
              <a:rPr lang="en-US" sz="1200" dirty="0">
                <a:solidFill>
                  <a:srgbClr val="000000"/>
                </a:solidFill>
                <a:latin typeface="Consolas" panose="020B0609020204030204" pitchFamily="49" charset="0"/>
              </a:rPr>
              <a:t>;</a:t>
            </a:r>
          </a:p>
          <a:p>
            <a:r>
              <a:rPr lang="en-US" sz="1200" dirty="0">
                <a:solidFill>
                  <a:srgbClr val="000000"/>
                </a:solidFill>
                <a:latin typeface="Consolas" panose="020B0609020204030204" pitchFamily="49" charset="0"/>
              </a:rPr>
              <a:t>}</a:t>
            </a:r>
            <a:endParaRPr lang="en-US" sz="1200" dirty="0"/>
          </a:p>
        </p:txBody>
      </p:sp>
      <p:cxnSp>
        <p:nvCxnSpPr>
          <p:cNvPr id="5" name="Elbow Connector 4"/>
          <p:cNvCxnSpPr/>
          <p:nvPr/>
        </p:nvCxnSpPr>
        <p:spPr>
          <a:xfrm flipV="1">
            <a:off x="249382" y="533402"/>
            <a:ext cx="3903518" cy="1809748"/>
          </a:xfrm>
          <a:prstGeom prst="bentConnector3">
            <a:avLst>
              <a:gd name="adj1" fmla="val 67406"/>
            </a:avLst>
          </a:prstGeom>
          <a:ln w="50800">
            <a:solidFill>
              <a:srgbClr val="BF247D"/>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H="1">
            <a:off x="249382" y="6502400"/>
            <a:ext cx="4119418" cy="0"/>
          </a:xfrm>
          <a:prstGeom prst="straightConnector1">
            <a:avLst/>
          </a:prstGeom>
          <a:ln w="50800">
            <a:solidFill>
              <a:srgbClr val="BF247D"/>
            </a:solidFill>
            <a:tailEnd type="triangle"/>
          </a:ln>
        </p:spPr>
        <p:style>
          <a:lnRef idx="1">
            <a:schemeClr val="accent1"/>
          </a:lnRef>
          <a:fillRef idx="0">
            <a:schemeClr val="accent1"/>
          </a:fillRef>
          <a:effectRef idx="0">
            <a:schemeClr val="accent1"/>
          </a:effectRef>
          <a:fontRef idx="minor">
            <a:schemeClr val="tx1"/>
          </a:fontRef>
        </p:style>
      </p:cxnSp>
      <p:sp>
        <p:nvSpPr>
          <p:cNvPr id="22" name="Title 1"/>
          <p:cNvSpPr txBox="1">
            <a:spLocks/>
          </p:cNvSpPr>
          <p:nvPr/>
        </p:nvSpPr>
        <p:spPr>
          <a:xfrm>
            <a:off x="249382" y="272765"/>
            <a:ext cx="2571894" cy="595453"/>
          </a:xfrm>
          <a:prstGeom prst="rect">
            <a:avLst/>
          </a:prstGeom>
          <a:solidFill>
            <a:schemeClr val="tx1">
              <a:lumMod val="65000"/>
              <a:lumOff val="35000"/>
            </a:schemeClr>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solidFill>
                  <a:schemeClr val="bg1"/>
                </a:solidFill>
                <a:latin typeface="+mn-lt"/>
              </a:rPr>
              <a:t>Pretrage</a:t>
            </a:r>
            <a:endParaRPr lang="en-US" dirty="0">
              <a:solidFill>
                <a:schemeClr val="bg1"/>
              </a:solidFill>
              <a:latin typeface="+mn-lt"/>
            </a:endParaRPr>
          </a:p>
        </p:txBody>
      </p:sp>
      <p:sp>
        <p:nvSpPr>
          <p:cNvPr id="23" name="TextBox 22"/>
          <p:cNvSpPr txBox="1"/>
          <p:nvPr/>
        </p:nvSpPr>
        <p:spPr>
          <a:xfrm>
            <a:off x="8334375" y="715818"/>
            <a:ext cx="3790951" cy="923330"/>
          </a:xfrm>
          <a:prstGeom prst="rect">
            <a:avLst/>
          </a:prstGeom>
          <a:noFill/>
        </p:spPr>
        <p:txBody>
          <a:bodyPr wrap="square" rtlCol="0">
            <a:spAutoFit/>
          </a:bodyPr>
          <a:lstStyle/>
          <a:p>
            <a:pPr algn="ctr"/>
            <a:r>
              <a:rPr lang="sr-Latn-RS" dirty="0">
                <a:solidFill>
                  <a:srgbClr val="F16726"/>
                </a:solidFill>
              </a:rPr>
              <a:t>maskimalno inkluzivne vrednosti parametara za slučaj da </a:t>
            </a:r>
            <a:r>
              <a:rPr lang="sr-Latn-RS">
                <a:solidFill>
                  <a:srgbClr val="F16726"/>
                </a:solidFill>
              </a:rPr>
              <a:t>su izostavljeni jer se radi filtriranje u kodu</a:t>
            </a:r>
            <a:endParaRPr lang="en-US" dirty="0">
              <a:solidFill>
                <a:srgbClr val="F16726"/>
              </a:solidFill>
            </a:endParaRPr>
          </a:p>
        </p:txBody>
      </p:sp>
      <p:cxnSp>
        <p:nvCxnSpPr>
          <p:cNvPr id="24" name="Straight Arrow Connector 23"/>
          <p:cNvCxnSpPr/>
          <p:nvPr/>
        </p:nvCxnSpPr>
        <p:spPr>
          <a:xfrm flipH="1">
            <a:off x="7943850" y="1023022"/>
            <a:ext cx="390526" cy="215228"/>
          </a:xfrm>
          <a:prstGeom prst="straightConnector1">
            <a:avLst/>
          </a:prstGeom>
          <a:ln w="50800">
            <a:solidFill>
              <a:srgbClr val="F16726"/>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flipH="1">
            <a:off x="6429375" y="2886075"/>
            <a:ext cx="495300" cy="9525"/>
          </a:xfrm>
          <a:prstGeom prst="straightConnector1">
            <a:avLst/>
          </a:prstGeom>
          <a:ln w="50800">
            <a:solidFill>
              <a:srgbClr val="F16726"/>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6924675" y="2701409"/>
            <a:ext cx="2009776" cy="369332"/>
          </a:xfrm>
          <a:prstGeom prst="rect">
            <a:avLst/>
          </a:prstGeom>
          <a:noFill/>
        </p:spPr>
        <p:txBody>
          <a:bodyPr wrap="square" rtlCol="0">
            <a:spAutoFit/>
          </a:bodyPr>
          <a:lstStyle/>
          <a:p>
            <a:pPr algn="ctr"/>
            <a:r>
              <a:rPr lang="sr-Latn-RS" dirty="0">
                <a:solidFill>
                  <a:srgbClr val="F16726"/>
                </a:solidFill>
              </a:rPr>
              <a:t>ako je odabran žanr</a:t>
            </a:r>
            <a:endParaRPr lang="en-US" dirty="0">
              <a:solidFill>
                <a:srgbClr val="F16726"/>
              </a:solidFill>
            </a:endParaRPr>
          </a:p>
        </p:txBody>
      </p:sp>
      <p:sp>
        <p:nvSpPr>
          <p:cNvPr id="29" name="Left Brace 28"/>
          <p:cNvSpPr/>
          <p:nvPr/>
        </p:nvSpPr>
        <p:spPr>
          <a:xfrm>
            <a:off x="4152900" y="2461140"/>
            <a:ext cx="723900" cy="3305175"/>
          </a:xfrm>
          <a:prstGeom prst="leftBrace">
            <a:avLst/>
          </a:prstGeom>
          <a:ln w="50800">
            <a:solidFill>
              <a:srgbClr val="F1672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0" name="TextBox 29"/>
          <p:cNvSpPr txBox="1"/>
          <p:nvPr/>
        </p:nvSpPr>
        <p:spPr>
          <a:xfrm>
            <a:off x="1902113" y="3744396"/>
            <a:ext cx="1984087" cy="369332"/>
          </a:xfrm>
          <a:prstGeom prst="rect">
            <a:avLst/>
          </a:prstGeom>
          <a:noFill/>
        </p:spPr>
        <p:txBody>
          <a:bodyPr wrap="square" rtlCol="0">
            <a:spAutoFit/>
          </a:bodyPr>
          <a:lstStyle/>
          <a:p>
            <a:pPr algn="ctr"/>
            <a:r>
              <a:rPr lang="sr-Latn-RS" dirty="0">
                <a:solidFill>
                  <a:srgbClr val="F16726"/>
                </a:solidFill>
              </a:rPr>
              <a:t>kriterijum pretrage</a:t>
            </a:r>
            <a:endParaRPr lang="en-US" dirty="0">
              <a:solidFill>
                <a:srgbClr val="F16726"/>
              </a:solidFill>
            </a:endParaRPr>
          </a:p>
        </p:txBody>
      </p:sp>
    </p:spTree>
    <p:extLst>
      <p:ext uri="{BB962C8B-B14F-4D97-AF65-F5344CB8AC3E}">
        <p14:creationId xmlns:p14="http://schemas.microsoft.com/office/powerpoint/2010/main" val="40608540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94168" y="978911"/>
            <a:ext cx="5762625" cy="381000"/>
          </a:xfrm>
          <a:prstGeom prst="rect">
            <a:avLst/>
          </a:prstGeom>
        </p:spPr>
      </p:pic>
      <p:sp>
        <p:nvSpPr>
          <p:cNvPr id="12" name="Title 1"/>
          <p:cNvSpPr>
            <a:spLocks noGrp="1"/>
          </p:cNvSpPr>
          <p:nvPr>
            <p:ph type="title"/>
          </p:nvPr>
        </p:nvSpPr>
        <p:spPr>
          <a:xfrm>
            <a:off x="249382" y="272765"/>
            <a:ext cx="11684000" cy="595453"/>
          </a:xfrm>
          <a:solidFill>
            <a:schemeClr val="tx1">
              <a:lumMod val="65000"/>
              <a:lumOff val="35000"/>
            </a:schemeClr>
          </a:solidFill>
        </p:spPr>
        <p:txBody>
          <a:bodyPr>
            <a:noAutofit/>
          </a:bodyPr>
          <a:lstStyle/>
          <a:p>
            <a:r>
              <a:rPr lang="en-US" dirty="0" err="1">
                <a:solidFill>
                  <a:schemeClr val="bg1"/>
                </a:solidFill>
                <a:latin typeface="+mn-lt"/>
              </a:rPr>
              <a:t>Pretrage</a:t>
            </a:r>
            <a:endParaRPr lang="en-US" dirty="0">
              <a:solidFill>
                <a:schemeClr val="bg1"/>
              </a:solidFill>
              <a:latin typeface="+mn-lt"/>
            </a:endParaRPr>
          </a:p>
        </p:txBody>
      </p:sp>
      <p:cxnSp>
        <p:nvCxnSpPr>
          <p:cNvPr id="13" name="Straight Arrow Connector 12"/>
          <p:cNvCxnSpPr/>
          <p:nvPr/>
        </p:nvCxnSpPr>
        <p:spPr>
          <a:xfrm flipH="1" flipV="1">
            <a:off x="0" y="6235701"/>
            <a:ext cx="2047877" cy="1"/>
          </a:xfrm>
          <a:prstGeom prst="straightConnector1">
            <a:avLst/>
          </a:prstGeom>
          <a:ln w="50800">
            <a:solidFill>
              <a:srgbClr val="BF247D"/>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H="1">
            <a:off x="9755332" y="4759997"/>
            <a:ext cx="1847849" cy="0"/>
          </a:xfrm>
          <a:prstGeom prst="straightConnector1">
            <a:avLst/>
          </a:prstGeom>
          <a:ln w="50800">
            <a:solidFill>
              <a:srgbClr val="BF247D"/>
            </a:solidFill>
            <a:tailEnd type="triangle"/>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1346200" y="1359911"/>
            <a:ext cx="10490200" cy="5262979"/>
          </a:xfrm>
          <a:prstGeom prst="rect">
            <a:avLst/>
          </a:prstGeom>
        </p:spPr>
        <p:txBody>
          <a:bodyPr wrap="square">
            <a:spAutoFit/>
          </a:bodyPr>
          <a:lstStyle/>
          <a:p>
            <a:r>
              <a:rPr lang="en-US" sz="1400" dirty="0">
                <a:solidFill>
                  <a:srgbClr val="646464"/>
                </a:solidFill>
                <a:latin typeface="Consolas" panose="020B0609020204030204" pitchFamily="49" charset="0"/>
              </a:rPr>
              <a:t>@Controller</a:t>
            </a:r>
          </a:p>
          <a:p>
            <a:r>
              <a:rPr lang="en-US" sz="1400" dirty="0">
                <a:solidFill>
                  <a:srgbClr val="646464"/>
                </a:solidFill>
                <a:latin typeface="Consolas" panose="020B0609020204030204" pitchFamily="49" charset="0"/>
              </a:rPr>
              <a:t>@</a:t>
            </a:r>
            <a:r>
              <a:rPr lang="en-US" sz="1400" dirty="0" err="1">
                <a:solidFill>
                  <a:srgbClr val="646464"/>
                </a:solidFill>
                <a:latin typeface="Consolas" panose="020B0609020204030204" pitchFamily="49" charset="0"/>
              </a:rPr>
              <a:t>RequestMapping</a:t>
            </a:r>
            <a:r>
              <a:rPr lang="en-US" sz="1400" dirty="0">
                <a:solidFill>
                  <a:srgbClr val="000000"/>
                </a:solidFill>
                <a:latin typeface="Consolas" panose="020B0609020204030204" pitchFamily="49" charset="0"/>
              </a:rPr>
              <a:t>(value=</a:t>
            </a:r>
            <a:r>
              <a:rPr lang="en-US" sz="1400" dirty="0">
                <a:solidFill>
                  <a:srgbClr val="2A00FF"/>
                </a:solidFill>
                <a:latin typeface="Consolas" panose="020B0609020204030204" pitchFamily="49" charset="0"/>
              </a:rPr>
              <a:t>"/</a:t>
            </a:r>
            <a:r>
              <a:rPr lang="en-US" sz="1400" dirty="0" err="1">
                <a:solidFill>
                  <a:srgbClr val="2A00FF"/>
                </a:solidFill>
                <a:latin typeface="Consolas" panose="020B0609020204030204" pitchFamily="49" charset="0"/>
              </a:rPr>
              <a:t>Filmovi</a:t>
            </a:r>
            <a:r>
              <a:rPr lang="en-US" sz="1400" dirty="0">
                <a:solidFill>
                  <a:srgbClr val="2A00FF"/>
                </a:solidFill>
                <a:latin typeface="Consolas" panose="020B0609020204030204" pitchFamily="49" charset="0"/>
              </a:rPr>
              <a:t>"</a:t>
            </a:r>
            <a:r>
              <a:rPr lang="en-US" sz="1400" dirty="0">
                <a:solidFill>
                  <a:srgbClr val="000000"/>
                </a:solidFill>
                <a:latin typeface="Consolas" panose="020B0609020204030204" pitchFamily="49" charset="0"/>
              </a:rPr>
              <a:t>)</a:t>
            </a:r>
          </a:p>
          <a:p>
            <a:r>
              <a:rPr lang="en-US" sz="1400" b="1" dirty="0">
                <a:solidFill>
                  <a:srgbClr val="7F0055"/>
                </a:solidFill>
                <a:latin typeface="Consolas" panose="020B0609020204030204" pitchFamily="49" charset="0"/>
              </a:rPr>
              <a:t>public</a:t>
            </a:r>
            <a:r>
              <a:rPr lang="en-US" sz="1400" b="1" dirty="0">
                <a:solidFill>
                  <a:srgbClr val="000000"/>
                </a:solidFill>
                <a:latin typeface="Consolas" panose="020B0609020204030204" pitchFamily="49" charset="0"/>
              </a:rPr>
              <a:t> </a:t>
            </a:r>
            <a:r>
              <a:rPr lang="en-US" sz="1400" b="1" dirty="0">
                <a:solidFill>
                  <a:srgbClr val="7F0055"/>
                </a:solidFill>
                <a:latin typeface="Consolas" panose="020B0609020204030204" pitchFamily="49" charset="0"/>
              </a:rPr>
              <a:t>class</a:t>
            </a:r>
            <a:r>
              <a:rPr lang="en-US" sz="1400" b="1"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FilmoviController</a:t>
            </a:r>
            <a:r>
              <a:rPr lang="en-US" sz="1400" dirty="0">
                <a:solidFill>
                  <a:srgbClr val="000000"/>
                </a:solidFill>
                <a:latin typeface="Consolas" panose="020B0609020204030204" pitchFamily="49" charset="0"/>
              </a:rPr>
              <a:t> </a:t>
            </a:r>
            <a:r>
              <a:rPr lang="en-US" sz="1400" b="1" dirty="0">
                <a:solidFill>
                  <a:srgbClr val="7F0055"/>
                </a:solidFill>
                <a:latin typeface="Consolas" panose="020B0609020204030204" pitchFamily="49" charset="0"/>
              </a:rPr>
              <a:t>implements</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ServletContextAware</a:t>
            </a:r>
            <a:r>
              <a:rPr lang="en-US" sz="1400" dirty="0">
                <a:solidFill>
                  <a:srgbClr val="000000"/>
                </a:solidFill>
                <a:latin typeface="Consolas" panose="020B0609020204030204" pitchFamily="49" charset="0"/>
              </a:rPr>
              <a:t> {</a:t>
            </a:r>
          </a:p>
          <a:p>
            <a:endParaRPr lang="en-US" sz="1400" dirty="0">
              <a:latin typeface="Consolas" panose="020B0609020204030204" pitchFamily="49" charset="0"/>
            </a:endParaRPr>
          </a:p>
          <a:p>
            <a:r>
              <a:rPr lang="en-US" sz="1400" dirty="0">
                <a:solidFill>
                  <a:srgbClr val="646464"/>
                </a:solidFill>
                <a:latin typeface="Consolas" panose="020B0609020204030204" pitchFamily="49" charset="0"/>
              </a:rPr>
              <a:t>    @</a:t>
            </a:r>
            <a:r>
              <a:rPr lang="en-US" sz="1400" dirty="0" err="1">
                <a:solidFill>
                  <a:srgbClr val="646464"/>
                </a:solidFill>
                <a:latin typeface="Consolas" panose="020B0609020204030204" pitchFamily="49" charset="0"/>
              </a:rPr>
              <a:t>GetMapping</a:t>
            </a:r>
            <a:endParaRPr lang="en-US" sz="1400" dirty="0">
              <a:solidFill>
                <a:srgbClr val="646464"/>
              </a:solidFill>
              <a:latin typeface="Consolas" panose="020B0609020204030204" pitchFamily="49" charset="0"/>
            </a:endParaRPr>
          </a:p>
          <a:p>
            <a:r>
              <a:rPr lang="en-US" sz="1400" dirty="0">
                <a:solidFill>
                  <a:srgbClr val="7F0055"/>
                </a:solidFill>
                <a:latin typeface="Consolas" panose="020B0609020204030204" pitchFamily="49" charset="0"/>
              </a:rPr>
              <a:t>    </a:t>
            </a:r>
            <a:r>
              <a:rPr lang="en-US" sz="1400" b="1" dirty="0">
                <a:solidFill>
                  <a:srgbClr val="7F0055"/>
                </a:solidFill>
                <a:latin typeface="Consolas" panose="020B0609020204030204" pitchFamily="49" charset="0"/>
              </a:rPr>
              <a:t>public</a:t>
            </a:r>
            <a:r>
              <a:rPr lang="en-US" sz="1400" b="1"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ModelAndView</a:t>
            </a:r>
            <a:r>
              <a:rPr lang="en-US" sz="1400" dirty="0">
                <a:solidFill>
                  <a:srgbClr val="000000"/>
                </a:solidFill>
                <a:latin typeface="Consolas" panose="020B0609020204030204" pitchFamily="49" charset="0"/>
              </a:rPr>
              <a:t> index(</a:t>
            </a:r>
          </a:p>
          <a:p>
            <a:r>
              <a:rPr lang="en-US" sz="1400" dirty="0">
                <a:solidFill>
                  <a:srgbClr val="646464"/>
                </a:solidFill>
                <a:latin typeface="Consolas" panose="020B0609020204030204" pitchFamily="49" charset="0"/>
              </a:rPr>
              <a:t>            </a:t>
            </a:r>
            <a:r>
              <a:rPr lang="en-US" sz="1400">
                <a:solidFill>
                  <a:srgbClr val="646464"/>
                </a:solidFill>
                <a:latin typeface="Consolas" panose="020B0609020204030204" pitchFamily="49" charset="0"/>
              </a:rPr>
              <a:t>@RequestParam</a:t>
            </a:r>
            <a:r>
              <a:rPr lang="en-US" sz="1400">
                <a:solidFill>
                  <a:srgbClr val="000000"/>
                </a:solidFill>
                <a:latin typeface="Consolas" panose="020B0609020204030204" pitchFamily="49" charset="0"/>
              </a:rPr>
              <a:t>(required=</a:t>
            </a:r>
            <a:r>
              <a:rPr lang="en-US" sz="1400" b="1">
                <a:solidFill>
                  <a:srgbClr val="7F0055"/>
                </a:solidFill>
                <a:latin typeface="Consolas" panose="020B0609020204030204" pitchFamily="49" charset="0"/>
              </a:rPr>
              <a:t>false</a:t>
            </a:r>
            <a:r>
              <a:rPr lang="en-US" sz="1400">
                <a:solidFill>
                  <a:srgbClr val="000000"/>
                </a:solidFill>
                <a:latin typeface="Consolas" panose="020B0609020204030204" pitchFamily="49" charset="0"/>
              </a:rPr>
              <a:t>) </a:t>
            </a:r>
            <a:r>
              <a:rPr lang="en-US" sz="1400" dirty="0">
                <a:solidFill>
                  <a:srgbClr val="000000"/>
                </a:solidFill>
                <a:latin typeface="Consolas" panose="020B0609020204030204" pitchFamily="49" charset="0"/>
              </a:rPr>
              <a:t>String </a:t>
            </a:r>
            <a:r>
              <a:rPr lang="en-US" sz="1400" dirty="0" err="1">
                <a:solidFill>
                  <a:srgbClr val="6A3E3E"/>
                </a:solidFill>
                <a:latin typeface="Consolas" panose="020B0609020204030204" pitchFamily="49" charset="0"/>
              </a:rPr>
              <a:t>naziv</a:t>
            </a:r>
            <a:r>
              <a:rPr lang="en-US" sz="1400" dirty="0">
                <a:solidFill>
                  <a:srgbClr val="000000"/>
                </a:solidFill>
                <a:latin typeface="Consolas" panose="020B0609020204030204" pitchFamily="49" charset="0"/>
              </a:rPr>
              <a:t>, </a:t>
            </a:r>
          </a:p>
          <a:p>
            <a:r>
              <a:rPr lang="en-US" sz="1400" dirty="0">
                <a:solidFill>
                  <a:srgbClr val="646464"/>
                </a:solidFill>
                <a:latin typeface="Consolas" panose="020B0609020204030204" pitchFamily="49" charset="0"/>
              </a:rPr>
              <a:t>            </a:t>
            </a:r>
            <a:r>
              <a:rPr lang="en-US" sz="1400">
                <a:solidFill>
                  <a:srgbClr val="646464"/>
                </a:solidFill>
                <a:latin typeface="Consolas" panose="020B0609020204030204" pitchFamily="49" charset="0"/>
              </a:rPr>
              <a:t>@RequestParam</a:t>
            </a:r>
            <a:r>
              <a:rPr lang="en-US" sz="1400">
                <a:solidFill>
                  <a:srgbClr val="000000"/>
                </a:solidFill>
                <a:latin typeface="Consolas" panose="020B0609020204030204" pitchFamily="49" charset="0"/>
              </a:rPr>
              <a:t>(required=</a:t>
            </a:r>
            <a:r>
              <a:rPr lang="en-US" sz="1400" b="1">
                <a:solidFill>
                  <a:srgbClr val="7F0055"/>
                </a:solidFill>
                <a:latin typeface="Consolas" panose="020B0609020204030204" pitchFamily="49" charset="0"/>
              </a:rPr>
              <a:t>false</a:t>
            </a:r>
            <a:r>
              <a:rPr lang="en-US" sz="1400">
                <a:solidFill>
                  <a:srgbClr val="000000"/>
                </a:solidFill>
                <a:latin typeface="Consolas" panose="020B0609020204030204" pitchFamily="49" charset="0"/>
              </a:rPr>
              <a:t>) </a:t>
            </a:r>
            <a:r>
              <a:rPr lang="en-US" sz="1400" dirty="0">
                <a:solidFill>
                  <a:srgbClr val="000000"/>
                </a:solidFill>
                <a:latin typeface="Consolas" panose="020B0609020204030204" pitchFamily="49" charset="0"/>
              </a:rPr>
              <a:t>Long </a:t>
            </a:r>
            <a:r>
              <a:rPr lang="en-US" sz="1400" dirty="0" err="1">
                <a:solidFill>
                  <a:srgbClr val="6A3E3E"/>
                </a:solidFill>
                <a:latin typeface="Consolas" panose="020B0609020204030204" pitchFamily="49" charset="0"/>
              </a:rPr>
              <a:t>zanrId</a:t>
            </a:r>
            <a:r>
              <a:rPr lang="en-US" sz="1400" dirty="0">
                <a:solidFill>
                  <a:srgbClr val="000000"/>
                </a:solidFill>
                <a:latin typeface="Consolas" panose="020B0609020204030204" pitchFamily="49" charset="0"/>
              </a:rPr>
              <a:t>, </a:t>
            </a:r>
          </a:p>
          <a:p>
            <a:r>
              <a:rPr lang="en-US" sz="1400" dirty="0">
                <a:solidFill>
                  <a:srgbClr val="646464"/>
                </a:solidFill>
                <a:latin typeface="Consolas" panose="020B0609020204030204" pitchFamily="49" charset="0"/>
              </a:rPr>
              <a:t>            </a:t>
            </a:r>
            <a:r>
              <a:rPr lang="en-US" sz="1400">
                <a:solidFill>
                  <a:srgbClr val="646464"/>
                </a:solidFill>
                <a:latin typeface="Consolas" panose="020B0609020204030204" pitchFamily="49" charset="0"/>
              </a:rPr>
              <a:t>@RequestParam</a:t>
            </a:r>
            <a:r>
              <a:rPr lang="en-US" sz="1400">
                <a:solidFill>
                  <a:srgbClr val="000000"/>
                </a:solidFill>
                <a:latin typeface="Consolas" panose="020B0609020204030204" pitchFamily="49" charset="0"/>
              </a:rPr>
              <a:t>(required=</a:t>
            </a:r>
            <a:r>
              <a:rPr lang="en-US" sz="1400" b="1">
                <a:solidFill>
                  <a:srgbClr val="7F0055"/>
                </a:solidFill>
                <a:latin typeface="Consolas" panose="020B0609020204030204" pitchFamily="49" charset="0"/>
              </a:rPr>
              <a:t>false</a:t>
            </a:r>
            <a:r>
              <a:rPr lang="en-US" sz="1400">
                <a:solidFill>
                  <a:srgbClr val="000000"/>
                </a:solidFill>
                <a:latin typeface="Consolas" panose="020B0609020204030204" pitchFamily="49" charset="0"/>
              </a:rPr>
              <a:t>) </a:t>
            </a:r>
            <a:r>
              <a:rPr lang="en-US" sz="1400" dirty="0">
                <a:solidFill>
                  <a:srgbClr val="000000"/>
                </a:solidFill>
                <a:latin typeface="Consolas" panose="020B0609020204030204" pitchFamily="49" charset="0"/>
              </a:rPr>
              <a:t>Integer </a:t>
            </a:r>
            <a:r>
              <a:rPr lang="en-US" sz="1400" dirty="0" err="1">
                <a:solidFill>
                  <a:srgbClr val="6A3E3E"/>
                </a:solidFill>
                <a:latin typeface="Consolas" panose="020B0609020204030204" pitchFamily="49" charset="0"/>
              </a:rPr>
              <a:t>trajanjeOd</a:t>
            </a:r>
            <a:r>
              <a:rPr lang="en-US" sz="1400" dirty="0">
                <a:solidFill>
                  <a:srgbClr val="000000"/>
                </a:solidFill>
                <a:latin typeface="Consolas" panose="020B0609020204030204" pitchFamily="49" charset="0"/>
              </a:rPr>
              <a:t>, </a:t>
            </a:r>
          </a:p>
          <a:p>
            <a:r>
              <a:rPr lang="en-US" sz="1400" dirty="0">
                <a:solidFill>
                  <a:srgbClr val="646464"/>
                </a:solidFill>
                <a:latin typeface="Consolas" panose="020B0609020204030204" pitchFamily="49" charset="0"/>
              </a:rPr>
              <a:t>            </a:t>
            </a:r>
            <a:r>
              <a:rPr lang="en-US" sz="1400">
                <a:solidFill>
                  <a:srgbClr val="646464"/>
                </a:solidFill>
                <a:latin typeface="Consolas" panose="020B0609020204030204" pitchFamily="49" charset="0"/>
              </a:rPr>
              <a:t>@RequestParam</a:t>
            </a:r>
            <a:r>
              <a:rPr lang="en-US" sz="1400">
                <a:solidFill>
                  <a:srgbClr val="000000"/>
                </a:solidFill>
                <a:latin typeface="Consolas" panose="020B0609020204030204" pitchFamily="49" charset="0"/>
              </a:rPr>
              <a:t>(required=</a:t>
            </a:r>
            <a:r>
              <a:rPr lang="en-US" sz="1400" b="1">
                <a:solidFill>
                  <a:srgbClr val="7F0055"/>
                </a:solidFill>
                <a:latin typeface="Consolas" panose="020B0609020204030204" pitchFamily="49" charset="0"/>
              </a:rPr>
              <a:t>false</a:t>
            </a:r>
            <a:r>
              <a:rPr lang="en-US" sz="1400">
                <a:solidFill>
                  <a:srgbClr val="000000"/>
                </a:solidFill>
                <a:latin typeface="Consolas" panose="020B0609020204030204" pitchFamily="49" charset="0"/>
              </a:rPr>
              <a:t>) </a:t>
            </a:r>
            <a:r>
              <a:rPr lang="en-US" sz="1400" dirty="0">
                <a:solidFill>
                  <a:srgbClr val="000000"/>
                </a:solidFill>
                <a:latin typeface="Consolas" panose="020B0609020204030204" pitchFamily="49" charset="0"/>
              </a:rPr>
              <a:t>Integer </a:t>
            </a:r>
            <a:r>
              <a:rPr lang="en-US" sz="1400" dirty="0" err="1">
                <a:solidFill>
                  <a:srgbClr val="6A3E3E"/>
                </a:solidFill>
                <a:latin typeface="Consolas" panose="020B0609020204030204" pitchFamily="49" charset="0"/>
              </a:rPr>
              <a:t>trajanjeDo</a:t>
            </a:r>
            <a:r>
              <a:rPr lang="en-US" sz="1400" dirty="0">
                <a:solidFill>
                  <a:srgbClr val="000000"/>
                </a:solidFill>
                <a:latin typeface="Consolas" panose="020B0609020204030204" pitchFamily="49" charset="0"/>
              </a:rPr>
              <a:t>, </a:t>
            </a:r>
          </a:p>
          <a:p>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HttpSession</a:t>
            </a:r>
            <a:r>
              <a:rPr lang="en-US" sz="1400" dirty="0">
                <a:solidFill>
                  <a:srgbClr val="000000"/>
                </a:solidFill>
                <a:latin typeface="Consolas" panose="020B0609020204030204" pitchFamily="49" charset="0"/>
              </a:rPr>
              <a:t> </a:t>
            </a:r>
            <a:r>
              <a:rPr lang="en-US" sz="1400" dirty="0">
                <a:solidFill>
                  <a:srgbClr val="6A3E3E"/>
                </a:solidFill>
                <a:latin typeface="Consolas" panose="020B0609020204030204" pitchFamily="49" charset="0"/>
              </a:rPr>
              <a:t>session</a:t>
            </a:r>
            <a:r>
              <a:rPr lang="en-US" sz="1400" dirty="0">
                <a:solidFill>
                  <a:srgbClr val="000000"/>
                </a:solidFill>
                <a:latin typeface="Consolas" panose="020B0609020204030204" pitchFamily="49" charset="0"/>
              </a:rPr>
              <a:t>) </a:t>
            </a:r>
            <a:r>
              <a:rPr lang="en-US" sz="1400" b="1" dirty="0">
                <a:solidFill>
                  <a:srgbClr val="7F0055"/>
                </a:solidFill>
                <a:latin typeface="Consolas" panose="020B0609020204030204" pitchFamily="49" charset="0"/>
              </a:rPr>
              <a:t>throws</a:t>
            </a:r>
            <a:r>
              <a:rPr lang="en-US" sz="1400" dirty="0">
                <a:solidFill>
                  <a:srgbClr val="000000"/>
                </a:solidFill>
                <a:latin typeface="Consolas" panose="020B0609020204030204" pitchFamily="49" charset="0"/>
              </a:rPr>
              <a:t> </a:t>
            </a:r>
            <a:r>
              <a:rPr lang="en-US" sz="1400" err="1">
                <a:solidFill>
                  <a:srgbClr val="000000"/>
                </a:solidFill>
                <a:latin typeface="Consolas" panose="020B0609020204030204" pitchFamily="49" charset="0"/>
              </a:rPr>
              <a:t>IOException</a:t>
            </a:r>
            <a:r>
              <a:rPr lang="en-US" sz="1400">
                <a:solidFill>
                  <a:srgbClr val="000000"/>
                </a:solidFill>
                <a:latin typeface="Consolas" panose="020B0609020204030204" pitchFamily="49" charset="0"/>
              </a:rPr>
              <a:t> {</a:t>
            </a:r>
            <a:endParaRPr lang="sr-Latn-RS" sz="1400">
              <a:solidFill>
                <a:srgbClr val="000000"/>
              </a:solidFill>
              <a:latin typeface="Consolas" panose="020B0609020204030204" pitchFamily="49" charset="0"/>
            </a:endParaRPr>
          </a:p>
          <a:p>
            <a:r>
              <a:rPr lang="fi-FI" sz="1400">
                <a:solidFill>
                  <a:srgbClr val="3F7F5F"/>
                </a:solidFill>
                <a:latin typeface="Consolas"/>
              </a:rPr>
              <a:t>//ako je input tipa text i ništa se ne unese </a:t>
            </a:r>
          </a:p>
          <a:p>
            <a:r>
              <a:rPr lang="en-US" sz="1400">
                <a:solidFill>
                  <a:srgbClr val="3F7F5F"/>
                </a:solidFill>
                <a:latin typeface="Consolas"/>
              </a:rPr>
              <a:t>//a parametar metode Sting onda će vrednost parametra handeler metode biti "" što nije null</a:t>
            </a:r>
            <a:endParaRPr lang="sr-Latn-RS" sz="1400">
              <a:solidFill>
                <a:srgbClr val="3F7F5F"/>
              </a:solidFill>
              <a:latin typeface="Consolas"/>
            </a:endParaRPr>
          </a:p>
          <a:p>
            <a:r>
              <a:rPr lang="sr-Latn-RS" sz="1400" b="1">
                <a:solidFill>
                  <a:srgbClr val="3F7F5F"/>
                </a:solidFill>
                <a:latin typeface="Consolas"/>
              </a:rPr>
              <a:t>       </a:t>
            </a:r>
            <a:r>
              <a:rPr lang="en-US" sz="1400" b="1">
                <a:solidFill>
                  <a:srgbClr val="7F0055"/>
                </a:solidFill>
                <a:latin typeface="Consolas"/>
              </a:rPr>
              <a:t>if</a:t>
            </a:r>
            <a:r>
              <a:rPr lang="en-US" sz="1400" b="1">
                <a:solidFill>
                  <a:srgbClr val="000000"/>
                </a:solidFill>
                <a:latin typeface="Consolas"/>
              </a:rPr>
              <a:t>(</a:t>
            </a:r>
            <a:r>
              <a:rPr lang="en-US" sz="1400" b="1">
                <a:solidFill>
                  <a:srgbClr val="6A3E3E"/>
                </a:solidFill>
                <a:latin typeface="Consolas"/>
              </a:rPr>
              <a:t>naziv</a:t>
            </a:r>
            <a:r>
              <a:rPr lang="en-US" sz="1400" b="1">
                <a:solidFill>
                  <a:srgbClr val="000000"/>
                </a:solidFill>
                <a:latin typeface="Consolas"/>
              </a:rPr>
              <a:t>!=</a:t>
            </a:r>
            <a:r>
              <a:rPr lang="en-US" sz="1400" b="1">
                <a:solidFill>
                  <a:srgbClr val="7F0055"/>
                </a:solidFill>
                <a:latin typeface="Consolas"/>
              </a:rPr>
              <a:t>null</a:t>
            </a:r>
            <a:r>
              <a:rPr lang="en-US" sz="1400" b="1">
                <a:solidFill>
                  <a:srgbClr val="000000"/>
                </a:solidFill>
                <a:latin typeface="Consolas"/>
              </a:rPr>
              <a:t> &amp;&amp; </a:t>
            </a:r>
            <a:r>
              <a:rPr lang="en-US" sz="1400" b="1">
                <a:solidFill>
                  <a:srgbClr val="6A3E3E"/>
                </a:solidFill>
                <a:latin typeface="Consolas"/>
              </a:rPr>
              <a:t>naziv</a:t>
            </a:r>
            <a:r>
              <a:rPr lang="en-US" sz="1400" b="1">
                <a:solidFill>
                  <a:srgbClr val="000000"/>
                </a:solidFill>
                <a:latin typeface="Consolas"/>
              </a:rPr>
              <a:t>.trim().equals(</a:t>
            </a:r>
            <a:r>
              <a:rPr lang="en-US" sz="1400" b="1">
                <a:solidFill>
                  <a:srgbClr val="2A00FF"/>
                </a:solidFill>
                <a:latin typeface="Consolas"/>
              </a:rPr>
              <a:t>""</a:t>
            </a:r>
            <a:r>
              <a:rPr lang="en-US" sz="1400" b="1">
                <a:solidFill>
                  <a:srgbClr val="000000"/>
                </a:solidFill>
                <a:latin typeface="Consolas"/>
              </a:rPr>
              <a:t>))</a:t>
            </a:r>
          </a:p>
          <a:p>
            <a:r>
              <a:rPr lang="sr-Latn-RS" sz="1400">
                <a:solidFill>
                  <a:srgbClr val="6A3E3E"/>
                </a:solidFill>
                <a:latin typeface="Consolas"/>
              </a:rPr>
              <a:t>            </a:t>
            </a:r>
            <a:r>
              <a:rPr lang="en-US" sz="1400">
                <a:solidFill>
                  <a:srgbClr val="6A3E3E"/>
                </a:solidFill>
                <a:latin typeface="Consolas"/>
              </a:rPr>
              <a:t>naziv</a:t>
            </a:r>
            <a:r>
              <a:rPr lang="en-US" sz="1400">
                <a:solidFill>
                  <a:srgbClr val="000000"/>
                </a:solidFill>
                <a:latin typeface="Consolas"/>
              </a:rPr>
              <a:t>=</a:t>
            </a:r>
            <a:r>
              <a:rPr lang="en-US" sz="1400" b="1">
                <a:solidFill>
                  <a:srgbClr val="7F0055"/>
                </a:solidFill>
                <a:latin typeface="Consolas"/>
              </a:rPr>
              <a:t>null</a:t>
            </a:r>
            <a:r>
              <a:rPr lang="en-US" sz="1400" b="1">
                <a:solidFill>
                  <a:srgbClr val="000000"/>
                </a:solidFill>
                <a:latin typeface="Consolas"/>
              </a:rPr>
              <a:t>;</a:t>
            </a:r>
            <a:r>
              <a:rPr lang="en-US" sz="1400">
                <a:solidFill>
                  <a:srgbClr val="000000"/>
                </a:solidFill>
                <a:latin typeface="Consolas" panose="020B0609020204030204" pitchFamily="49" charset="0"/>
              </a:rPr>
              <a:t>       </a:t>
            </a:r>
            <a:endParaRPr lang="sr-Latn-RS" sz="1400">
              <a:solidFill>
                <a:srgbClr val="000000"/>
              </a:solidFill>
              <a:latin typeface="Consolas" panose="020B0609020204030204" pitchFamily="49" charset="0"/>
            </a:endParaRPr>
          </a:p>
          <a:p>
            <a:r>
              <a:rPr lang="sr-Latn-RS" sz="1400">
                <a:solidFill>
                  <a:srgbClr val="000000"/>
                </a:solidFill>
                <a:latin typeface="Consolas" panose="020B0609020204030204" pitchFamily="49" charset="0"/>
              </a:rPr>
              <a:t>       </a:t>
            </a:r>
            <a:r>
              <a:rPr lang="en-US" sz="1400">
                <a:solidFill>
                  <a:srgbClr val="000000"/>
                </a:solidFill>
                <a:latin typeface="Consolas" panose="020B0609020204030204" pitchFamily="49" charset="0"/>
              </a:rPr>
              <a:t>List&lt;Film</a:t>
            </a:r>
            <a:r>
              <a:rPr lang="en-US" sz="1400" dirty="0">
                <a:solidFill>
                  <a:srgbClr val="000000"/>
                </a:solidFill>
                <a:latin typeface="Consolas" panose="020B0609020204030204" pitchFamily="49" charset="0"/>
              </a:rPr>
              <a:t>&gt; </a:t>
            </a:r>
            <a:r>
              <a:rPr lang="en-US" sz="1400" dirty="0" err="1">
                <a:solidFill>
                  <a:srgbClr val="6A3E3E"/>
                </a:solidFill>
                <a:latin typeface="Consolas" panose="020B0609020204030204" pitchFamily="49" charset="0"/>
              </a:rPr>
              <a:t>filmovi</a:t>
            </a:r>
            <a:r>
              <a:rPr lang="en-US" sz="1400" dirty="0">
                <a:solidFill>
                  <a:srgbClr val="000000"/>
                </a:solidFill>
                <a:latin typeface="Consolas" panose="020B0609020204030204" pitchFamily="49" charset="0"/>
              </a:rPr>
              <a:t> = </a:t>
            </a:r>
            <a:r>
              <a:rPr lang="en-US" sz="1400" dirty="0" err="1">
                <a:solidFill>
                  <a:srgbClr val="000000"/>
                </a:solidFill>
                <a:latin typeface="Consolas" panose="020B0609020204030204" pitchFamily="49" charset="0"/>
              </a:rPr>
              <a:t>filmService.find</a:t>
            </a:r>
            <a:r>
              <a:rPr lang="en-US" sz="1400" dirty="0">
                <a:solidFill>
                  <a:srgbClr val="000000"/>
                </a:solidFill>
                <a:latin typeface="Consolas" panose="020B0609020204030204" pitchFamily="49" charset="0"/>
              </a:rPr>
              <a:t>(</a:t>
            </a:r>
            <a:r>
              <a:rPr lang="en-US" sz="1400" dirty="0" err="1">
                <a:solidFill>
                  <a:srgbClr val="6A3E3E"/>
                </a:solidFill>
                <a:latin typeface="Consolas" panose="020B0609020204030204" pitchFamily="49" charset="0"/>
              </a:rPr>
              <a:t>naziv</a:t>
            </a:r>
            <a:r>
              <a:rPr lang="en-US" sz="1400" dirty="0">
                <a:solidFill>
                  <a:srgbClr val="000000"/>
                </a:solidFill>
                <a:latin typeface="Consolas" panose="020B0609020204030204" pitchFamily="49" charset="0"/>
              </a:rPr>
              <a:t>, </a:t>
            </a:r>
            <a:r>
              <a:rPr lang="en-US" sz="1400" dirty="0" err="1">
                <a:solidFill>
                  <a:srgbClr val="6A3E3E"/>
                </a:solidFill>
                <a:latin typeface="Consolas" panose="020B0609020204030204" pitchFamily="49" charset="0"/>
              </a:rPr>
              <a:t>zanrId</a:t>
            </a:r>
            <a:r>
              <a:rPr lang="en-US" sz="1400" dirty="0">
                <a:solidFill>
                  <a:srgbClr val="000000"/>
                </a:solidFill>
                <a:latin typeface="Consolas" panose="020B0609020204030204" pitchFamily="49" charset="0"/>
              </a:rPr>
              <a:t>, </a:t>
            </a:r>
            <a:r>
              <a:rPr lang="en-US" sz="1400" dirty="0" err="1">
                <a:solidFill>
                  <a:srgbClr val="6A3E3E"/>
                </a:solidFill>
                <a:latin typeface="Consolas" panose="020B0609020204030204" pitchFamily="49" charset="0"/>
              </a:rPr>
              <a:t>trajanjeOd</a:t>
            </a:r>
            <a:r>
              <a:rPr lang="en-US" sz="1400" dirty="0">
                <a:solidFill>
                  <a:srgbClr val="000000"/>
                </a:solidFill>
                <a:latin typeface="Consolas" panose="020B0609020204030204" pitchFamily="49" charset="0"/>
              </a:rPr>
              <a:t>, </a:t>
            </a:r>
            <a:r>
              <a:rPr lang="en-US" sz="1400" dirty="0" err="1">
                <a:solidFill>
                  <a:srgbClr val="6A3E3E"/>
                </a:solidFill>
                <a:latin typeface="Consolas" panose="020B0609020204030204" pitchFamily="49" charset="0"/>
              </a:rPr>
              <a:t>trajanjeDo</a:t>
            </a:r>
            <a:r>
              <a:rPr lang="en-US" sz="1400" dirty="0">
                <a:solidFill>
                  <a:srgbClr val="000000"/>
                </a:solidFill>
                <a:latin typeface="Consolas" panose="020B0609020204030204" pitchFamily="49" charset="0"/>
              </a:rPr>
              <a:t>);</a:t>
            </a:r>
          </a:p>
          <a:p>
            <a:r>
              <a:rPr lang="en-US" sz="1400" dirty="0">
                <a:solidFill>
                  <a:srgbClr val="000000"/>
                </a:solidFill>
                <a:latin typeface="Consolas" panose="020B0609020204030204" pitchFamily="49" charset="0"/>
              </a:rPr>
              <a:t>       List&lt;</a:t>
            </a:r>
            <a:r>
              <a:rPr lang="en-US" sz="1400" dirty="0" err="1">
                <a:solidFill>
                  <a:srgbClr val="000000"/>
                </a:solidFill>
                <a:latin typeface="Consolas" panose="020B0609020204030204" pitchFamily="49" charset="0"/>
              </a:rPr>
              <a:t>Zanr</a:t>
            </a:r>
            <a:r>
              <a:rPr lang="en-US" sz="1400" dirty="0">
                <a:solidFill>
                  <a:srgbClr val="000000"/>
                </a:solidFill>
                <a:latin typeface="Consolas" panose="020B0609020204030204" pitchFamily="49" charset="0"/>
              </a:rPr>
              <a:t>&gt; </a:t>
            </a:r>
            <a:r>
              <a:rPr lang="en-US" sz="1400" dirty="0" err="1">
                <a:solidFill>
                  <a:srgbClr val="6A3E3E"/>
                </a:solidFill>
                <a:latin typeface="Consolas" panose="020B0609020204030204" pitchFamily="49" charset="0"/>
              </a:rPr>
              <a:t>zanrovi</a:t>
            </a:r>
            <a:r>
              <a:rPr lang="en-US" sz="1400" dirty="0">
                <a:solidFill>
                  <a:srgbClr val="000000"/>
                </a:solidFill>
                <a:latin typeface="Consolas" panose="020B0609020204030204" pitchFamily="49" charset="0"/>
              </a:rPr>
              <a:t> = </a:t>
            </a:r>
            <a:r>
              <a:rPr lang="en-US" sz="1400" dirty="0" err="1">
                <a:solidFill>
                  <a:srgbClr val="000000"/>
                </a:solidFill>
                <a:latin typeface="Consolas" panose="020B0609020204030204" pitchFamily="49" charset="0"/>
              </a:rPr>
              <a:t>zanrService.findAll</a:t>
            </a:r>
            <a:r>
              <a:rPr lang="en-US" sz="1400" dirty="0">
                <a:solidFill>
                  <a:srgbClr val="000000"/>
                </a:solidFill>
                <a:latin typeface="Consolas" panose="020B0609020204030204" pitchFamily="49" charset="0"/>
              </a:rPr>
              <a:t>();</a:t>
            </a:r>
          </a:p>
          <a:p>
            <a:endParaRPr lang="en-US" sz="1400" dirty="0">
              <a:latin typeface="Consolas" panose="020B0609020204030204" pitchFamily="49" charset="0"/>
            </a:endParaRPr>
          </a:p>
          <a:p>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ModelAndView</a:t>
            </a:r>
            <a:r>
              <a:rPr lang="en-US" sz="1400" dirty="0">
                <a:solidFill>
                  <a:srgbClr val="000000"/>
                </a:solidFill>
                <a:latin typeface="Consolas" panose="020B0609020204030204" pitchFamily="49" charset="0"/>
              </a:rPr>
              <a:t> </a:t>
            </a:r>
            <a:r>
              <a:rPr lang="en-US" sz="1400" dirty="0" err="1">
                <a:solidFill>
                  <a:srgbClr val="6A3E3E"/>
                </a:solidFill>
                <a:latin typeface="Consolas" panose="020B0609020204030204" pitchFamily="49" charset="0"/>
              </a:rPr>
              <a:t>rezultat</a:t>
            </a:r>
            <a:r>
              <a:rPr lang="en-US" sz="1400" dirty="0">
                <a:solidFill>
                  <a:srgbClr val="000000"/>
                </a:solidFill>
                <a:latin typeface="Consolas" panose="020B0609020204030204" pitchFamily="49" charset="0"/>
              </a:rPr>
              <a:t> = </a:t>
            </a:r>
            <a:r>
              <a:rPr lang="en-US" sz="1400" b="1" dirty="0">
                <a:solidFill>
                  <a:srgbClr val="7F0055"/>
                </a:solidFill>
                <a:latin typeface="Consolas" panose="020B0609020204030204" pitchFamily="49" charset="0"/>
              </a:rPr>
              <a:t>new</a:t>
            </a:r>
            <a:r>
              <a:rPr lang="en-US" sz="1400" b="1"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ModelAndView</a:t>
            </a:r>
            <a:r>
              <a:rPr lang="en-US" sz="1400" dirty="0">
                <a:solidFill>
                  <a:srgbClr val="000000"/>
                </a:solidFill>
                <a:latin typeface="Consolas" panose="020B0609020204030204" pitchFamily="49" charset="0"/>
              </a:rPr>
              <a:t>(</a:t>
            </a:r>
            <a:r>
              <a:rPr lang="en-US" sz="1400" dirty="0">
                <a:solidFill>
                  <a:srgbClr val="2A00FF"/>
                </a:solidFill>
                <a:latin typeface="Consolas" panose="020B0609020204030204" pitchFamily="49" charset="0"/>
              </a:rPr>
              <a:t>"</a:t>
            </a:r>
            <a:r>
              <a:rPr lang="en-US" sz="1400" dirty="0" err="1">
                <a:solidFill>
                  <a:srgbClr val="2A00FF"/>
                </a:solidFill>
                <a:latin typeface="Consolas" panose="020B0609020204030204" pitchFamily="49" charset="0"/>
              </a:rPr>
              <a:t>filmovi</a:t>
            </a:r>
            <a:r>
              <a:rPr lang="en-US" sz="1400" dirty="0">
                <a:solidFill>
                  <a:srgbClr val="2A00FF"/>
                </a:solidFill>
                <a:latin typeface="Consolas" panose="020B0609020204030204" pitchFamily="49" charset="0"/>
              </a:rPr>
              <a:t>"</a:t>
            </a:r>
            <a:r>
              <a:rPr lang="en-US" sz="1400" dirty="0">
                <a:solidFill>
                  <a:srgbClr val="000000"/>
                </a:solidFill>
                <a:latin typeface="Consolas" panose="020B0609020204030204" pitchFamily="49" charset="0"/>
              </a:rPr>
              <a:t>);</a:t>
            </a:r>
          </a:p>
          <a:p>
            <a:r>
              <a:rPr lang="en-US" sz="1400" dirty="0">
                <a:solidFill>
                  <a:srgbClr val="6A3E3E"/>
                </a:solidFill>
                <a:latin typeface="Consolas" panose="020B0609020204030204" pitchFamily="49" charset="0"/>
              </a:rPr>
              <a:t>       </a:t>
            </a:r>
            <a:r>
              <a:rPr lang="en-US" sz="1400" dirty="0" err="1">
                <a:solidFill>
                  <a:srgbClr val="6A3E3E"/>
                </a:solidFill>
                <a:latin typeface="Consolas" panose="020B0609020204030204" pitchFamily="49" charset="0"/>
              </a:rPr>
              <a:t>rezultat</a:t>
            </a:r>
            <a:r>
              <a:rPr lang="en-US" sz="1400" dirty="0" err="1">
                <a:solidFill>
                  <a:srgbClr val="000000"/>
                </a:solidFill>
                <a:latin typeface="Consolas" panose="020B0609020204030204" pitchFamily="49" charset="0"/>
              </a:rPr>
              <a:t>.addObject</a:t>
            </a:r>
            <a:r>
              <a:rPr lang="en-US" sz="1400" dirty="0">
                <a:solidFill>
                  <a:srgbClr val="000000"/>
                </a:solidFill>
                <a:latin typeface="Consolas" panose="020B0609020204030204" pitchFamily="49" charset="0"/>
              </a:rPr>
              <a:t>(</a:t>
            </a:r>
            <a:r>
              <a:rPr lang="en-US" sz="1400" dirty="0">
                <a:solidFill>
                  <a:srgbClr val="2A00FF"/>
                </a:solidFill>
                <a:latin typeface="Consolas" panose="020B0609020204030204" pitchFamily="49" charset="0"/>
              </a:rPr>
              <a:t>"</a:t>
            </a:r>
            <a:r>
              <a:rPr lang="en-US" sz="1400" dirty="0" err="1">
                <a:solidFill>
                  <a:srgbClr val="2A00FF"/>
                </a:solidFill>
                <a:latin typeface="Consolas" panose="020B0609020204030204" pitchFamily="49" charset="0"/>
              </a:rPr>
              <a:t>filmovi</a:t>
            </a:r>
            <a:r>
              <a:rPr lang="en-US" sz="1400" dirty="0">
                <a:solidFill>
                  <a:srgbClr val="2A00FF"/>
                </a:solidFill>
                <a:latin typeface="Consolas" panose="020B0609020204030204" pitchFamily="49" charset="0"/>
              </a:rPr>
              <a:t>"</a:t>
            </a:r>
            <a:r>
              <a:rPr lang="en-US" sz="1400" dirty="0">
                <a:solidFill>
                  <a:srgbClr val="000000"/>
                </a:solidFill>
                <a:latin typeface="Consolas" panose="020B0609020204030204" pitchFamily="49" charset="0"/>
              </a:rPr>
              <a:t>, </a:t>
            </a:r>
            <a:r>
              <a:rPr lang="en-US" sz="1400" dirty="0" err="1">
                <a:solidFill>
                  <a:srgbClr val="6A3E3E"/>
                </a:solidFill>
                <a:latin typeface="Consolas" panose="020B0609020204030204" pitchFamily="49" charset="0"/>
              </a:rPr>
              <a:t>filmovi</a:t>
            </a:r>
            <a:r>
              <a:rPr lang="en-US" sz="1400" dirty="0">
                <a:solidFill>
                  <a:srgbClr val="000000"/>
                </a:solidFill>
                <a:latin typeface="Consolas" panose="020B0609020204030204" pitchFamily="49" charset="0"/>
              </a:rPr>
              <a:t>);</a:t>
            </a:r>
          </a:p>
          <a:p>
            <a:r>
              <a:rPr lang="en-US" sz="1400" dirty="0">
                <a:solidFill>
                  <a:srgbClr val="6A3E3E"/>
                </a:solidFill>
                <a:latin typeface="Consolas" panose="020B0609020204030204" pitchFamily="49" charset="0"/>
              </a:rPr>
              <a:t>       </a:t>
            </a:r>
            <a:r>
              <a:rPr lang="en-US" sz="1400" dirty="0" err="1">
                <a:solidFill>
                  <a:srgbClr val="6A3E3E"/>
                </a:solidFill>
                <a:latin typeface="Consolas" panose="020B0609020204030204" pitchFamily="49" charset="0"/>
              </a:rPr>
              <a:t>rezultat</a:t>
            </a:r>
            <a:r>
              <a:rPr lang="en-US" sz="1400" dirty="0" err="1">
                <a:solidFill>
                  <a:srgbClr val="000000"/>
                </a:solidFill>
                <a:latin typeface="Consolas" panose="020B0609020204030204" pitchFamily="49" charset="0"/>
              </a:rPr>
              <a:t>.addObject</a:t>
            </a:r>
            <a:r>
              <a:rPr lang="en-US" sz="1400" dirty="0">
                <a:solidFill>
                  <a:srgbClr val="000000"/>
                </a:solidFill>
                <a:latin typeface="Consolas" panose="020B0609020204030204" pitchFamily="49" charset="0"/>
              </a:rPr>
              <a:t>(</a:t>
            </a:r>
            <a:r>
              <a:rPr lang="en-US" sz="1400" dirty="0">
                <a:solidFill>
                  <a:srgbClr val="2A00FF"/>
                </a:solidFill>
                <a:latin typeface="Consolas" panose="020B0609020204030204" pitchFamily="49" charset="0"/>
              </a:rPr>
              <a:t>"</a:t>
            </a:r>
            <a:r>
              <a:rPr lang="en-US" sz="1400" dirty="0" err="1">
                <a:solidFill>
                  <a:srgbClr val="2A00FF"/>
                </a:solidFill>
                <a:latin typeface="Consolas" panose="020B0609020204030204" pitchFamily="49" charset="0"/>
              </a:rPr>
              <a:t>zanrovi</a:t>
            </a:r>
            <a:r>
              <a:rPr lang="en-US" sz="1400" dirty="0">
                <a:solidFill>
                  <a:srgbClr val="2A00FF"/>
                </a:solidFill>
                <a:latin typeface="Consolas" panose="020B0609020204030204" pitchFamily="49" charset="0"/>
              </a:rPr>
              <a:t>"</a:t>
            </a:r>
            <a:r>
              <a:rPr lang="en-US" sz="1400" dirty="0">
                <a:solidFill>
                  <a:srgbClr val="000000"/>
                </a:solidFill>
                <a:latin typeface="Consolas" panose="020B0609020204030204" pitchFamily="49" charset="0"/>
              </a:rPr>
              <a:t>, </a:t>
            </a:r>
            <a:r>
              <a:rPr lang="en-US" sz="1400" dirty="0" err="1">
                <a:solidFill>
                  <a:srgbClr val="6A3E3E"/>
                </a:solidFill>
                <a:latin typeface="Consolas" panose="020B0609020204030204" pitchFamily="49" charset="0"/>
              </a:rPr>
              <a:t>zanrovi</a:t>
            </a:r>
            <a:r>
              <a:rPr lang="en-US" sz="1400" dirty="0">
                <a:solidFill>
                  <a:srgbClr val="000000"/>
                </a:solidFill>
                <a:latin typeface="Consolas" panose="020B0609020204030204" pitchFamily="49" charset="0"/>
              </a:rPr>
              <a:t>);</a:t>
            </a:r>
          </a:p>
          <a:p>
            <a:endParaRPr lang="en-US" sz="1400" dirty="0">
              <a:latin typeface="Consolas" panose="020B0609020204030204" pitchFamily="49" charset="0"/>
            </a:endParaRPr>
          </a:p>
          <a:p>
            <a:r>
              <a:rPr lang="en-US" sz="1400" dirty="0">
                <a:solidFill>
                  <a:srgbClr val="7F0055"/>
                </a:solidFill>
                <a:latin typeface="Consolas" panose="020B0609020204030204" pitchFamily="49" charset="0"/>
              </a:rPr>
              <a:t>       </a:t>
            </a:r>
            <a:r>
              <a:rPr lang="en-US" sz="1400" b="1" dirty="0">
                <a:solidFill>
                  <a:srgbClr val="7F0055"/>
                </a:solidFill>
                <a:latin typeface="Consolas" panose="020B0609020204030204" pitchFamily="49" charset="0"/>
              </a:rPr>
              <a:t>return</a:t>
            </a:r>
            <a:r>
              <a:rPr lang="en-US" sz="1400" dirty="0">
                <a:solidFill>
                  <a:srgbClr val="000000"/>
                </a:solidFill>
                <a:latin typeface="Consolas" panose="020B0609020204030204" pitchFamily="49" charset="0"/>
              </a:rPr>
              <a:t> </a:t>
            </a:r>
            <a:r>
              <a:rPr lang="en-US" sz="1400" dirty="0" err="1">
                <a:solidFill>
                  <a:srgbClr val="6A3E3E"/>
                </a:solidFill>
                <a:latin typeface="Consolas" panose="020B0609020204030204" pitchFamily="49" charset="0"/>
              </a:rPr>
              <a:t>rezultat</a:t>
            </a:r>
            <a:r>
              <a:rPr lang="en-US" sz="1400" dirty="0">
                <a:solidFill>
                  <a:srgbClr val="000000"/>
                </a:solidFill>
                <a:latin typeface="Consolas" panose="020B0609020204030204" pitchFamily="49" charset="0"/>
              </a:rPr>
              <a:t>;</a:t>
            </a:r>
          </a:p>
          <a:p>
            <a:r>
              <a:rPr lang="en-US" sz="1400" dirty="0">
                <a:solidFill>
                  <a:srgbClr val="000000"/>
                </a:solidFill>
                <a:latin typeface="Consolas" panose="020B0609020204030204" pitchFamily="49" charset="0"/>
              </a:rPr>
              <a:t>    }</a:t>
            </a:r>
            <a:endParaRPr lang="en-US" sz="1400" dirty="0"/>
          </a:p>
        </p:txBody>
      </p:sp>
    </p:spTree>
    <p:extLst>
      <p:ext uri="{BB962C8B-B14F-4D97-AF65-F5344CB8AC3E}">
        <p14:creationId xmlns:p14="http://schemas.microsoft.com/office/powerpoint/2010/main" val="40821689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9382" y="272765"/>
            <a:ext cx="2571894" cy="595453"/>
          </a:xfrm>
          <a:solidFill>
            <a:schemeClr val="tx1">
              <a:lumMod val="65000"/>
              <a:lumOff val="35000"/>
            </a:schemeClr>
          </a:solidFill>
        </p:spPr>
        <p:txBody>
          <a:bodyPr>
            <a:noAutofit/>
          </a:bodyPr>
          <a:lstStyle/>
          <a:p>
            <a:r>
              <a:rPr lang="en-US" dirty="0" err="1">
                <a:solidFill>
                  <a:schemeClr val="bg1"/>
                </a:solidFill>
                <a:latin typeface="+mn-lt"/>
              </a:rPr>
              <a:t>Pretrage</a:t>
            </a:r>
            <a:endParaRPr lang="en-US" dirty="0">
              <a:solidFill>
                <a:schemeClr val="bg1"/>
              </a:solidFill>
              <a:latin typeface="+mn-lt"/>
            </a:endParaRPr>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06263" y="4243083"/>
            <a:ext cx="6000750" cy="2562225"/>
          </a:xfrm>
          <a:prstGeom prst="rect">
            <a:avLst/>
          </a:prstGeom>
        </p:spPr>
      </p:pic>
      <p:sp>
        <p:nvSpPr>
          <p:cNvPr id="11" name="Rectangle 10"/>
          <p:cNvSpPr/>
          <p:nvPr/>
        </p:nvSpPr>
        <p:spPr>
          <a:xfrm>
            <a:off x="2821276" y="272765"/>
            <a:ext cx="9370724" cy="3970318"/>
          </a:xfrm>
          <a:prstGeom prst="rect">
            <a:avLst/>
          </a:prstGeom>
        </p:spPr>
        <p:txBody>
          <a:bodyPr wrap="square">
            <a:spAutoFit/>
          </a:bodyPr>
          <a:lstStyle/>
          <a:p>
            <a:r>
              <a:rPr lang="en-US" sz="1400" dirty="0">
                <a:solidFill>
                  <a:srgbClr val="008080"/>
                </a:solidFill>
                <a:latin typeface="Consolas" panose="020B0609020204030204" pitchFamily="49" charset="0"/>
              </a:rPr>
              <a:t>&lt;</a:t>
            </a:r>
            <a:r>
              <a:rPr lang="en-US" sz="1400" dirty="0" err="1">
                <a:solidFill>
                  <a:srgbClr val="3F7F7F"/>
                </a:solidFill>
                <a:latin typeface="Consolas" panose="020B0609020204030204" pitchFamily="49" charset="0"/>
              </a:rPr>
              <a:t>tr</a:t>
            </a:r>
            <a:r>
              <a:rPr lang="en-US" sz="1400" dirty="0">
                <a:solidFill>
                  <a:srgbClr val="008080"/>
                </a:solidFill>
                <a:latin typeface="Consolas" panose="020B0609020204030204" pitchFamily="49" charset="0"/>
              </a:rPr>
              <a:t>&gt;</a:t>
            </a:r>
          </a:p>
          <a:p>
            <a:r>
              <a:rPr lang="en-US" sz="1400" dirty="0">
                <a:solidFill>
                  <a:srgbClr val="008080"/>
                </a:solidFill>
                <a:latin typeface="Consolas" panose="020B0609020204030204" pitchFamily="49" charset="0"/>
              </a:rPr>
              <a:t>    &lt;</a:t>
            </a:r>
            <a:r>
              <a:rPr lang="en-US" sz="1400" dirty="0" err="1">
                <a:solidFill>
                  <a:srgbClr val="3F7F7F"/>
                </a:solidFill>
                <a:latin typeface="Consolas" panose="020B0609020204030204" pitchFamily="49" charset="0"/>
              </a:rPr>
              <a:t>th</a:t>
            </a:r>
            <a:r>
              <a:rPr lang="en-US" sz="1400" dirty="0">
                <a:solidFill>
                  <a:srgbClr val="008080"/>
                </a:solidFill>
                <a:latin typeface="Consolas" panose="020B0609020204030204" pitchFamily="49" charset="0"/>
              </a:rPr>
              <a:t>&gt;&lt;/</a:t>
            </a:r>
            <a:r>
              <a:rPr lang="en-US" sz="1400" dirty="0" err="1">
                <a:solidFill>
                  <a:srgbClr val="3F7F7F"/>
                </a:solidFill>
                <a:latin typeface="Consolas" panose="020B0609020204030204" pitchFamily="49" charset="0"/>
              </a:rPr>
              <a:t>th</a:t>
            </a:r>
            <a:r>
              <a:rPr lang="en-US" sz="1400" dirty="0">
                <a:solidFill>
                  <a:srgbClr val="008080"/>
                </a:solidFill>
                <a:latin typeface="Consolas" panose="020B0609020204030204" pitchFamily="49" charset="0"/>
              </a:rPr>
              <a:t>&gt;</a:t>
            </a:r>
          </a:p>
          <a:p>
            <a:r>
              <a:rPr lang="en-US" sz="1400" dirty="0">
                <a:solidFill>
                  <a:srgbClr val="008080"/>
                </a:solidFill>
                <a:latin typeface="Consolas" panose="020B0609020204030204" pitchFamily="49" charset="0"/>
              </a:rPr>
              <a:t>    &lt;</a:t>
            </a:r>
            <a:r>
              <a:rPr lang="en-US" sz="1400" dirty="0" err="1">
                <a:solidFill>
                  <a:srgbClr val="3F7F7F"/>
                </a:solidFill>
                <a:latin typeface="Consolas" panose="020B0609020204030204" pitchFamily="49" charset="0"/>
              </a:rPr>
              <a:t>th</a:t>
            </a:r>
            <a:r>
              <a:rPr lang="en-US" sz="1400" dirty="0">
                <a:solidFill>
                  <a:srgbClr val="008080"/>
                </a:solidFill>
                <a:latin typeface="Consolas" panose="020B0609020204030204" pitchFamily="49" charset="0"/>
              </a:rPr>
              <a:t>&gt;&lt;</a:t>
            </a:r>
            <a:r>
              <a:rPr lang="en-US" sz="1400" dirty="0">
                <a:solidFill>
                  <a:srgbClr val="3F7F7F"/>
                </a:solidFill>
                <a:latin typeface="Consolas" panose="020B0609020204030204" pitchFamily="49" charset="0"/>
              </a:rPr>
              <a:t>input </a:t>
            </a:r>
            <a:r>
              <a:rPr lang="en-US" sz="1400" dirty="0">
                <a:solidFill>
                  <a:srgbClr val="7F007F"/>
                </a:solidFill>
                <a:latin typeface="Consolas" panose="020B0609020204030204" pitchFamily="49" charset="0"/>
              </a:rPr>
              <a:t>type</a:t>
            </a:r>
            <a:r>
              <a:rPr lang="en-US" sz="1400" dirty="0">
                <a:solidFill>
                  <a:srgbClr val="000000"/>
                </a:solidFill>
                <a:latin typeface="Consolas" panose="020B0609020204030204" pitchFamily="49" charset="0"/>
              </a:rPr>
              <a:t>=</a:t>
            </a:r>
            <a:r>
              <a:rPr lang="en-US" sz="1400" i="1" dirty="0">
                <a:solidFill>
                  <a:srgbClr val="2A00FF"/>
                </a:solidFill>
                <a:latin typeface="Consolas" panose="020B0609020204030204" pitchFamily="49" charset="0"/>
              </a:rPr>
              <a:t>"search" </a:t>
            </a:r>
            <a:r>
              <a:rPr lang="en-US" sz="1400" i="1" dirty="0">
                <a:solidFill>
                  <a:srgbClr val="7F007F"/>
                </a:solidFill>
                <a:latin typeface="Consolas" panose="020B0609020204030204" pitchFamily="49" charset="0"/>
              </a:rPr>
              <a:t>name</a:t>
            </a:r>
            <a:r>
              <a:rPr lang="en-US" sz="1400" i="1" dirty="0">
                <a:solidFill>
                  <a:srgbClr val="000000"/>
                </a:solidFill>
                <a:latin typeface="Consolas" panose="020B0609020204030204" pitchFamily="49" charset="0"/>
              </a:rPr>
              <a:t>=</a:t>
            </a:r>
            <a:r>
              <a:rPr lang="en-US" sz="1400" i="1" dirty="0">
                <a:solidFill>
                  <a:srgbClr val="2A00FF"/>
                </a:solidFill>
                <a:latin typeface="Consolas" panose="020B0609020204030204" pitchFamily="49" charset="0"/>
              </a:rPr>
              <a:t>"</a:t>
            </a:r>
            <a:r>
              <a:rPr lang="en-US" sz="1400" i="1" dirty="0" err="1">
                <a:solidFill>
                  <a:srgbClr val="2A00FF"/>
                </a:solidFill>
                <a:latin typeface="Consolas" panose="020B0609020204030204" pitchFamily="49" charset="0"/>
              </a:rPr>
              <a:t>naziv</a:t>
            </a:r>
            <a:r>
              <a:rPr lang="en-US" sz="1400" i="1" dirty="0">
                <a:solidFill>
                  <a:srgbClr val="2A00FF"/>
                </a:solidFill>
                <a:latin typeface="Consolas" panose="020B0609020204030204" pitchFamily="49" charset="0"/>
              </a:rPr>
              <a:t>" </a:t>
            </a:r>
            <a:r>
              <a:rPr lang="en-US" sz="1400" i="1" dirty="0" err="1">
                <a:solidFill>
                  <a:srgbClr val="7F007F"/>
                </a:solidFill>
                <a:latin typeface="Consolas" panose="020B0609020204030204" pitchFamily="49" charset="0"/>
              </a:rPr>
              <a:t>th:value</a:t>
            </a:r>
            <a:r>
              <a:rPr lang="en-US" sz="1400" i="1" dirty="0">
                <a:solidFill>
                  <a:srgbClr val="000000"/>
                </a:solidFill>
                <a:latin typeface="Consolas" panose="020B0609020204030204" pitchFamily="49" charset="0"/>
              </a:rPr>
              <a:t>=</a:t>
            </a:r>
            <a:r>
              <a:rPr lang="en-US" sz="1400" i="1" dirty="0">
                <a:solidFill>
                  <a:srgbClr val="2A00FF"/>
                </a:solidFill>
                <a:latin typeface="Consolas" panose="020B0609020204030204" pitchFamily="49" charset="0"/>
              </a:rPr>
              <a:t>"${</a:t>
            </a:r>
            <a:r>
              <a:rPr lang="en-US" sz="1400" i="1" dirty="0" err="1">
                <a:solidFill>
                  <a:srgbClr val="2A00FF"/>
                </a:solidFill>
                <a:latin typeface="Consolas" panose="020B0609020204030204" pitchFamily="49" charset="0"/>
              </a:rPr>
              <a:t>param.naziv</a:t>
            </a:r>
            <a:r>
              <a:rPr lang="en-US" sz="1400" i="1">
                <a:solidFill>
                  <a:srgbClr val="2A00FF"/>
                </a:solidFill>
                <a:latin typeface="Consolas" panose="020B0609020204030204" pitchFamily="49" charset="0"/>
              </a:rPr>
              <a:t>}?: </a:t>
            </a:r>
            <a:r>
              <a:rPr lang="sr-Latn-RS" sz="1400" i="1">
                <a:solidFill>
                  <a:srgbClr val="2A00FF"/>
                </a:solidFill>
                <a:latin typeface="Consolas" panose="020B0609020204030204" pitchFamily="49" charset="0"/>
              </a:rPr>
              <a:t>null</a:t>
            </a:r>
            <a:r>
              <a:rPr lang="en-US" sz="1400" i="1">
                <a:solidFill>
                  <a:srgbClr val="2A00FF"/>
                </a:solidFill>
                <a:latin typeface="Consolas" panose="020B0609020204030204" pitchFamily="49" charset="0"/>
              </a:rPr>
              <a:t>"</a:t>
            </a:r>
            <a:r>
              <a:rPr lang="en-US" sz="1400" i="1">
                <a:solidFill>
                  <a:srgbClr val="008080"/>
                </a:solidFill>
                <a:latin typeface="Consolas" panose="020B0609020204030204" pitchFamily="49" charset="0"/>
              </a:rPr>
              <a:t>/&gt;&lt;/</a:t>
            </a:r>
            <a:r>
              <a:rPr lang="en-US" sz="1400" i="1" dirty="0" err="1">
                <a:solidFill>
                  <a:srgbClr val="3F7F7F"/>
                </a:solidFill>
                <a:latin typeface="Consolas" panose="020B0609020204030204" pitchFamily="49" charset="0"/>
              </a:rPr>
              <a:t>th</a:t>
            </a:r>
            <a:r>
              <a:rPr lang="en-US" sz="1400" i="1" dirty="0">
                <a:solidFill>
                  <a:srgbClr val="008080"/>
                </a:solidFill>
                <a:latin typeface="Consolas" panose="020B0609020204030204" pitchFamily="49" charset="0"/>
              </a:rPr>
              <a:t>&gt;</a:t>
            </a:r>
          </a:p>
          <a:p>
            <a:r>
              <a:rPr lang="en-US" sz="1400" dirty="0">
                <a:solidFill>
                  <a:srgbClr val="008080"/>
                </a:solidFill>
                <a:latin typeface="Consolas" panose="020B0609020204030204" pitchFamily="49" charset="0"/>
              </a:rPr>
              <a:t>    &lt;</a:t>
            </a:r>
            <a:r>
              <a:rPr lang="en-US" sz="1400" dirty="0" err="1">
                <a:solidFill>
                  <a:srgbClr val="3F7F7F"/>
                </a:solidFill>
                <a:latin typeface="Consolas" panose="020B0609020204030204" pitchFamily="49" charset="0"/>
              </a:rPr>
              <a:t>th</a:t>
            </a:r>
            <a:r>
              <a:rPr lang="en-US" sz="1400" dirty="0">
                <a:solidFill>
                  <a:srgbClr val="008080"/>
                </a:solidFill>
                <a:latin typeface="Consolas" panose="020B0609020204030204" pitchFamily="49" charset="0"/>
              </a:rPr>
              <a:t>&gt;</a:t>
            </a:r>
          </a:p>
          <a:p>
            <a:r>
              <a:rPr lang="en-US" sz="1400" dirty="0">
                <a:solidFill>
                  <a:srgbClr val="008080"/>
                </a:solidFill>
                <a:latin typeface="Consolas" panose="020B0609020204030204" pitchFamily="49" charset="0"/>
              </a:rPr>
              <a:t>        &lt;</a:t>
            </a:r>
            <a:r>
              <a:rPr lang="en-US" sz="1400" dirty="0">
                <a:solidFill>
                  <a:srgbClr val="3F7F7F"/>
                </a:solidFill>
                <a:latin typeface="Consolas" panose="020B0609020204030204" pitchFamily="49" charset="0"/>
              </a:rPr>
              <a:t>select </a:t>
            </a:r>
            <a:r>
              <a:rPr lang="en-US" sz="1400" dirty="0">
                <a:solidFill>
                  <a:srgbClr val="7F007F"/>
                </a:solidFill>
                <a:latin typeface="Consolas" panose="020B0609020204030204" pitchFamily="49" charset="0"/>
              </a:rPr>
              <a:t>name</a:t>
            </a:r>
            <a:r>
              <a:rPr lang="en-US" sz="1400" dirty="0">
                <a:solidFill>
                  <a:srgbClr val="000000"/>
                </a:solidFill>
                <a:latin typeface="Consolas" panose="020B0609020204030204" pitchFamily="49" charset="0"/>
              </a:rPr>
              <a:t>=</a:t>
            </a:r>
            <a:r>
              <a:rPr lang="en-US" sz="1400" i="1" dirty="0">
                <a:solidFill>
                  <a:srgbClr val="2A00FF"/>
                </a:solidFill>
                <a:latin typeface="Consolas" panose="020B0609020204030204" pitchFamily="49" charset="0"/>
              </a:rPr>
              <a:t>"</a:t>
            </a:r>
            <a:r>
              <a:rPr lang="en-US" sz="1400" i="1" dirty="0" err="1">
                <a:solidFill>
                  <a:srgbClr val="2A00FF"/>
                </a:solidFill>
                <a:latin typeface="Consolas" panose="020B0609020204030204" pitchFamily="49" charset="0"/>
              </a:rPr>
              <a:t>zanrId</a:t>
            </a:r>
            <a:r>
              <a:rPr lang="en-US" sz="1400" i="1" dirty="0">
                <a:solidFill>
                  <a:srgbClr val="2A00FF"/>
                </a:solidFill>
                <a:latin typeface="Consolas" panose="020B0609020204030204" pitchFamily="49" charset="0"/>
              </a:rPr>
              <a:t>"</a:t>
            </a:r>
            <a:r>
              <a:rPr lang="en-US" sz="1400" i="1" dirty="0">
                <a:solidFill>
                  <a:srgbClr val="008080"/>
                </a:solidFill>
                <a:latin typeface="Consolas" panose="020B0609020204030204" pitchFamily="49" charset="0"/>
              </a:rPr>
              <a:t>&gt;</a:t>
            </a:r>
          </a:p>
          <a:p>
            <a:r>
              <a:rPr lang="en-US" sz="1400" dirty="0">
                <a:solidFill>
                  <a:srgbClr val="008080"/>
                </a:solidFill>
                <a:latin typeface="Consolas" panose="020B0609020204030204" pitchFamily="49" charset="0"/>
              </a:rPr>
              <a:t>            &lt;</a:t>
            </a:r>
            <a:r>
              <a:rPr lang="en-US" sz="1400" dirty="0">
                <a:solidFill>
                  <a:srgbClr val="3F7F7F"/>
                </a:solidFill>
                <a:latin typeface="Consolas" panose="020B0609020204030204" pitchFamily="49" charset="0"/>
              </a:rPr>
              <a:t>option </a:t>
            </a:r>
            <a:r>
              <a:rPr lang="en-US" sz="1400">
                <a:solidFill>
                  <a:srgbClr val="7F007F"/>
                </a:solidFill>
                <a:latin typeface="Consolas" panose="020B0609020204030204" pitchFamily="49" charset="0"/>
              </a:rPr>
              <a:t>value</a:t>
            </a:r>
            <a:r>
              <a:rPr lang="en-US" sz="1400">
                <a:solidFill>
                  <a:srgbClr val="000000"/>
                </a:solidFill>
                <a:latin typeface="Consolas" panose="020B0609020204030204" pitchFamily="49" charset="0"/>
              </a:rPr>
              <a:t>=</a:t>
            </a:r>
            <a:r>
              <a:rPr lang="en-US" sz="1400" i="1">
                <a:solidFill>
                  <a:srgbClr val="2A00FF"/>
                </a:solidFill>
                <a:latin typeface="Consolas" panose="020B0609020204030204" pitchFamily="49" charset="0"/>
              </a:rPr>
              <a:t>""</a:t>
            </a:r>
            <a:r>
              <a:rPr lang="en-US" sz="1400" i="1">
                <a:solidFill>
                  <a:srgbClr val="008080"/>
                </a:solidFill>
                <a:latin typeface="Consolas" panose="020B0609020204030204" pitchFamily="49" charset="0"/>
              </a:rPr>
              <a:t>&gt;</a:t>
            </a:r>
            <a:r>
              <a:rPr lang="en-US" sz="1400" i="1" dirty="0" err="1">
                <a:solidFill>
                  <a:srgbClr val="000000"/>
                </a:solidFill>
                <a:latin typeface="Consolas" panose="020B0609020204030204" pitchFamily="49" charset="0"/>
              </a:rPr>
              <a:t>odaberi</a:t>
            </a:r>
            <a:r>
              <a:rPr lang="en-US" sz="1400" i="1" dirty="0">
                <a:solidFill>
                  <a:srgbClr val="008080"/>
                </a:solidFill>
                <a:latin typeface="Consolas" panose="020B0609020204030204" pitchFamily="49" charset="0"/>
              </a:rPr>
              <a:t>&lt;/</a:t>
            </a:r>
            <a:r>
              <a:rPr lang="en-US" sz="1400" i="1" dirty="0">
                <a:solidFill>
                  <a:srgbClr val="3F7F7F"/>
                </a:solidFill>
                <a:latin typeface="Consolas" panose="020B0609020204030204" pitchFamily="49" charset="0"/>
              </a:rPr>
              <a:t>option</a:t>
            </a:r>
            <a:r>
              <a:rPr lang="en-US" sz="1400" i="1" dirty="0">
                <a:solidFill>
                  <a:srgbClr val="008080"/>
                </a:solidFill>
                <a:latin typeface="Consolas" panose="020B0609020204030204" pitchFamily="49" charset="0"/>
              </a:rPr>
              <a:t>&gt;</a:t>
            </a:r>
          </a:p>
          <a:p>
            <a:r>
              <a:rPr lang="en-US" sz="1400" dirty="0">
                <a:solidFill>
                  <a:srgbClr val="008080"/>
                </a:solidFill>
                <a:latin typeface="Consolas" panose="020B0609020204030204" pitchFamily="49" charset="0"/>
              </a:rPr>
              <a:t>            &lt;</a:t>
            </a:r>
            <a:r>
              <a:rPr lang="en-US" sz="1400" dirty="0">
                <a:solidFill>
                  <a:srgbClr val="3F7F7F"/>
                </a:solidFill>
                <a:latin typeface="Consolas" panose="020B0609020204030204" pitchFamily="49" charset="0"/>
              </a:rPr>
              <a:t>option </a:t>
            </a:r>
            <a:r>
              <a:rPr lang="en-US" sz="1400" dirty="0" err="1">
                <a:solidFill>
                  <a:srgbClr val="7F007F"/>
                </a:solidFill>
                <a:latin typeface="Consolas" panose="020B0609020204030204" pitchFamily="49" charset="0"/>
              </a:rPr>
              <a:t>th:each</a:t>
            </a:r>
            <a:r>
              <a:rPr lang="en-US" sz="1400" dirty="0">
                <a:solidFill>
                  <a:srgbClr val="000000"/>
                </a:solidFill>
                <a:latin typeface="Consolas" panose="020B0609020204030204" pitchFamily="49" charset="0"/>
              </a:rPr>
              <a:t>=</a:t>
            </a:r>
            <a:r>
              <a:rPr lang="en-US" sz="1400" i="1" dirty="0">
                <a:solidFill>
                  <a:srgbClr val="2A00FF"/>
                </a:solidFill>
                <a:latin typeface="Consolas" panose="020B0609020204030204" pitchFamily="49" charset="0"/>
              </a:rPr>
              <a:t>"</a:t>
            </a:r>
            <a:r>
              <a:rPr lang="en-US" sz="1400" i="1" dirty="0" err="1">
                <a:solidFill>
                  <a:srgbClr val="2A00FF"/>
                </a:solidFill>
                <a:latin typeface="Consolas" panose="020B0609020204030204" pitchFamily="49" charset="0"/>
              </a:rPr>
              <a:t>itZanr</a:t>
            </a:r>
            <a:r>
              <a:rPr lang="en-US" sz="1400" i="1" dirty="0">
                <a:solidFill>
                  <a:srgbClr val="2A00FF"/>
                </a:solidFill>
                <a:latin typeface="Consolas" panose="020B0609020204030204" pitchFamily="49" charset="0"/>
              </a:rPr>
              <a:t>: ${</a:t>
            </a:r>
            <a:r>
              <a:rPr lang="en-US" sz="1400" i="1" dirty="0" err="1">
                <a:solidFill>
                  <a:srgbClr val="2A00FF"/>
                </a:solidFill>
                <a:latin typeface="Consolas" panose="020B0609020204030204" pitchFamily="49" charset="0"/>
              </a:rPr>
              <a:t>zanrovi</a:t>
            </a:r>
            <a:r>
              <a:rPr lang="en-US" sz="1400" i="1" dirty="0">
                <a:solidFill>
                  <a:srgbClr val="2A00FF"/>
                </a:solidFill>
                <a:latin typeface="Consolas" panose="020B0609020204030204" pitchFamily="49" charset="0"/>
              </a:rPr>
              <a:t>}" </a:t>
            </a:r>
            <a:r>
              <a:rPr lang="en-US" sz="1400" i="1" dirty="0" err="1">
                <a:solidFill>
                  <a:srgbClr val="7F007F"/>
                </a:solidFill>
                <a:latin typeface="Consolas" panose="020B0609020204030204" pitchFamily="49" charset="0"/>
              </a:rPr>
              <a:t>th:value</a:t>
            </a:r>
            <a:r>
              <a:rPr lang="en-US" sz="1400" i="1" dirty="0">
                <a:solidFill>
                  <a:srgbClr val="000000"/>
                </a:solidFill>
                <a:latin typeface="Consolas" panose="020B0609020204030204" pitchFamily="49" charset="0"/>
              </a:rPr>
              <a:t>=</a:t>
            </a:r>
            <a:r>
              <a:rPr lang="en-US" sz="1400" i="1" dirty="0">
                <a:solidFill>
                  <a:srgbClr val="2A00FF"/>
                </a:solidFill>
                <a:latin typeface="Consolas" panose="020B0609020204030204" pitchFamily="49" charset="0"/>
              </a:rPr>
              <a:t>"${itZanr.id}" </a:t>
            </a:r>
            <a:r>
              <a:rPr lang="en-US" sz="1400" i="1" dirty="0" err="1">
                <a:solidFill>
                  <a:srgbClr val="7F007F"/>
                </a:solidFill>
                <a:latin typeface="Consolas" panose="020B0609020204030204" pitchFamily="49" charset="0"/>
              </a:rPr>
              <a:t>th:text</a:t>
            </a:r>
            <a:r>
              <a:rPr lang="en-US" sz="1400" i="1" dirty="0">
                <a:solidFill>
                  <a:srgbClr val="000000"/>
                </a:solidFill>
                <a:latin typeface="Consolas" panose="020B0609020204030204" pitchFamily="49" charset="0"/>
              </a:rPr>
              <a:t>=</a:t>
            </a:r>
            <a:r>
              <a:rPr lang="en-US" sz="1400" i="1" dirty="0">
                <a:solidFill>
                  <a:srgbClr val="2A00FF"/>
                </a:solidFill>
                <a:latin typeface="Consolas" panose="020B0609020204030204" pitchFamily="49" charset="0"/>
              </a:rPr>
              <a:t>"${</a:t>
            </a:r>
            <a:r>
              <a:rPr lang="en-US" sz="1400" i="1" dirty="0" err="1">
                <a:solidFill>
                  <a:srgbClr val="2A00FF"/>
                </a:solidFill>
                <a:latin typeface="Consolas" panose="020B0609020204030204" pitchFamily="49" charset="0"/>
              </a:rPr>
              <a:t>itZanr.naziv</a:t>
            </a:r>
            <a:r>
              <a:rPr lang="en-US" sz="1400" i="1" dirty="0">
                <a:solidFill>
                  <a:srgbClr val="2A00FF"/>
                </a:solidFill>
                <a:latin typeface="Consolas" panose="020B0609020204030204" pitchFamily="49" charset="0"/>
              </a:rPr>
              <a:t>}" </a:t>
            </a:r>
            <a:r>
              <a:rPr lang="en-US" sz="1400" i="1" dirty="0" err="1">
                <a:solidFill>
                  <a:srgbClr val="7F007F"/>
                </a:solidFill>
                <a:latin typeface="Consolas" panose="020B0609020204030204" pitchFamily="49" charset="0"/>
              </a:rPr>
              <a:t>th:selected</a:t>
            </a:r>
            <a:r>
              <a:rPr lang="en-US" sz="1400" i="1" dirty="0">
                <a:solidFill>
                  <a:srgbClr val="000000"/>
                </a:solidFill>
                <a:latin typeface="Consolas" panose="020B0609020204030204" pitchFamily="49" charset="0"/>
              </a:rPr>
              <a:t>=</a:t>
            </a:r>
            <a:r>
              <a:rPr lang="en-US" sz="1400" i="1" dirty="0">
                <a:solidFill>
                  <a:srgbClr val="2A00FF"/>
                </a:solidFill>
                <a:latin typeface="Consolas" panose="020B0609020204030204" pitchFamily="49" charset="0"/>
              </a:rPr>
              <a:t>"${#</a:t>
            </a:r>
            <a:r>
              <a:rPr lang="en-US" sz="1400" i="1" dirty="0" err="1">
                <a:solidFill>
                  <a:srgbClr val="2A00FF"/>
                </a:solidFill>
                <a:latin typeface="Consolas" panose="020B0609020204030204" pitchFamily="49" charset="0"/>
              </a:rPr>
              <a:t>strings.equals</a:t>
            </a:r>
            <a:r>
              <a:rPr lang="en-US" sz="1400" i="1" dirty="0">
                <a:solidFill>
                  <a:srgbClr val="2A00FF"/>
                </a:solidFill>
                <a:latin typeface="Consolas" panose="020B0609020204030204" pitchFamily="49" charset="0"/>
              </a:rPr>
              <a:t>(itZanr.id, </a:t>
            </a:r>
            <a:r>
              <a:rPr lang="en-US" sz="1400" i="1" dirty="0" err="1">
                <a:solidFill>
                  <a:srgbClr val="2A00FF"/>
                </a:solidFill>
                <a:latin typeface="Consolas" panose="020B0609020204030204" pitchFamily="49" charset="0"/>
              </a:rPr>
              <a:t>param.zanrId</a:t>
            </a:r>
            <a:r>
              <a:rPr lang="en-US" sz="1400" i="1" dirty="0">
                <a:solidFill>
                  <a:srgbClr val="2A00FF"/>
                </a:solidFill>
                <a:latin typeface="Consolas" panose="020B0609020204030204" pitchFamily="49" charset="0"/>
              </a:rPr>
              <a:t>)}"</a:t>
            </a:r>
            <a:r>
              <a:rPr lang="en-US" sz="1400" i="1" dirty="0">
                <a:solidFill>
                  <a:srgbClr val="008080"/>
                </a:solidFill>
                <a:latin typeface="Consolas" panose="020B0609020204030204" pitchFamily="49" charset="0"/>
              </a:rPr>
              <a:t>&gt;&lt;/</a:t>
            </a:r>
            <a:r>
              <a:rPr lang="en-US" sz="1400" i="1" dirty="0">
                <a:solidFill>
                  <a:srgbClr val="3F7F7F"/>
                </a:solidFill>
                <a:latin typeface="Consolas" panose="020B0609020204030204" pitchFamily="49" charset="0"/>
              </a:rPr>
              <a:t>option</a:t>
            </a:r>
            <a:r>
              <a:rPr lang="en-US" sz="1400" i="1" dirty="0">
                <a:solidFill>
                  <a:srgbClr val="008080"/>
                </a:solidFill>
                <a:latin typeface="Consolas" panose="020B0609020204030204" pitchFamily="49" charset="0"/>
              </a:rPr>
              <a:t>&gt;</a:t>
            </a:r>
          </a:p>
          <a:p>
            <a:r>
              <a:rPr lang="en-US" sz="1400" dirty="0">
                <a:solidFill>
                  <a:srgbClr val="008080"/>
                </a:solidFill>
                <a:latin typeface="Consolas" panose="020B0609020204030204" pitchFamily="49" charset="0"/>
              </a:rPr>
              <a:t>        &lt;/</a:t>
            </a:r>
            <a:r>
              <a:rPr lang="en-US" sz="1400" dirty="0">
                <a:solidFill>
                  <a:srgbClr val="3F7F7F"/>
                </a:solidFill>
                <a:latin typeface="Consolas" panose="020B0609020204030204" pitchFamily="49" charset="0"/>
              </a:rPr>
              <a:t>select</a:t>
            </a:r>
            <a:r>
              <a:rPr lang="en-US" sz="1400" dirty="0">
                <a:solidFill>
                  <a:srgbClr val="008080"/>
                </a:solidFill>
                <a:latin typeface="Consolas" panose="020B0609020204030204" pitchFamily="49" charset="0"/>
              </a:rPr>
              <a:t>&gt;</a:t>
            </a:r>
          </a:p>
          <a:p>
            <a:r>
              <a:rPr lang="en-US" sz="1400" dirty="0">
                <a:solidFill>
                  <a:srgbClr val="008080"/>
                </a:solidFill>
                <a:latin typeface="Consolas" panose="020B0609020204030204" pitchFamily="49" charset="0"/>
              </a:rPr>
              <a:t>    &lt;/</a:t>
            </a:r>
            <a:r>
              <a:rPr lang="en-US" sz="1400" dirty="0" err="1">
                <a:solidFill>
                  <a:srgbClr val="3F7F7F"/>
                </a:solidFill>
                <a:latin typeface="Consolas" panose="020B0609020204030204" pitchFamily="49" charset="0"/>
              </a:rPr>
              <a:t>th</a:t>
            </a:r>
            <a:r>
              <a:rPr lang="en-US" sz="1400" dirty="0">
                <a:solidFill>
                  <a:srgbClr val="008080"/>
                </a:solidFill>
                <a:latin typeface="Consolas" panose="020B0609020204030204" pitchFamily="49" charset="0"/>
              </a:rPr>
              <a:t>&gt;</a:t>
            </a:r>
          </a:p>
          <a:p>
            <a:r>
              <a:rPr lang="en-US" sz="1400" dirty="0">
                <a:solidFill>
                  <a:srgbClr val="008080"/>
                </a:solidFill>
                <a:latin typeface="Consolas" panose="020B0609020204030204" pitchFamily="49" charset="0"/>
              </a:rPr>
              <a:t>    &lt;</a:t>
            </a:r>
            <a:r>
              <a:rPr lang="en-US" sz="1400" dirty="0" err="1">
                <a:solidFill>
                  <a:srgbClr val="3F7F7F"/>
                </a:solidFill>
                <a:latin typeface="Consolas" panose="020B0609020204030204" pitchFamily="49" charset="0"/>
              </a:rPr>
              <a:t>th</a:t>
            </a:r>
            <a:r>
              <a:rPr lang="en-US" sz="1400" dirty="0">
                <a:solidFill>
                  <a:srgbClr val="008080"/>
                </a:solidFill>
                <a:latin typeface="Consolas" panose="020B0609020204030204" pitchFamily="49" charset="0"/>
              </a:rPr>
              <a:t>&gt;</a:t>
            </a:r>
          </a:p>
          <a:p>
            <a:r>
              <a:rPr lang="en-US" sz="1400" dirty="0">
                <a:solidFill>
                  <a:srgbClr val="000000"/>
                </a:solidFill>
                <a:latin typeface="Consolas" panose="020B0609020204030204" pitchFamily="49" charset="0"/>
              </a:rPr>
              <a:t>        od:</a:t>
            </a:r>
            <a:r>
              <a:rPr lang="en-US" sz="1400" dirty="0">
                <a:solidFill>
                  <a:srgbClr val="008080"/>
                </a:solidFill>
                <a:latin typeface="Consolas" panose="020B0609020204030204" pitchFamily="49" charset="0"/>
              </a:rPr>
              <a:t>&lt;</a:t>
            </a:r>
            <a:r>
              <a:rPr lang="en-US" sz="1400" dirty="0">
                <a:solidFill>
                  <a:srgbClr val="3F7F7F"/>
                </a:solidFill>
                <a:latin typeface="Consolas" panose="020B0609020204030204" pitchFamily="49" charset="0"/>
              </a:rPr>
              <a:t>input </a:t>
            </a:r>
            <a:r>
              <a:rPr lang="en-US" sz="1400" dirty="0">
                <a:solidFill>
                  <a:srgbClr val="7F007F"/>
                </a:solidFill>
                <a:latin typeface="Consolas" panose="020B0609020204030204" pitchFamily="49" charset="0"/>
              </a:rPr>
              <a:t>type</a:t>
            </a:r>
            <a:r>
              <a:rPr lang="en-US" sz="1400" dirty="0">
                <a:solidFill>
                  <a:srgbClr val="000000"/>
                </a:solidFill>
                <a:latin typeface="Consolas" panose="020B0609020204030204" pitchFamily="49" charset="0"/>
              </a:rPr>
              <a:t>=</a:t>
            </a:r>
            <a:r>
              <a:rPr lang="en-US" sz="1400" i="1" dirty="0">
                <a:solidFill>
                  <a:srgbClr val="2A00FF"/>
                </a:solidFill>
                <a:latin typeface="Consolas" panose="020B0609020204030204" pitchFamily="49" charset="0"/>
              </a:rPr>
              <a:t>"number" </a:t>
            </a:r>
            <a:r>
              <a:rPr lang="en-US" sz="1400" i="1" dirty="0">
                <a:solidFill>
                  <a:srgbClr val="7F007F"/>
                </a:solidFill>
                <a:latin typeface="Consolas" panose="020B0609020204030204" pitchFamily="49" charset="0"/>
              </a:rPr>
              <a:t>min</a:t>
            </a:r>
            <a:r>
              <a:rPr lang="en-US" sz="1400" i="1" dirty="0">
                <a:solidFill>
                  <a:srgbClr val="000000"/>
                </a:solidFill>
                <a:latin typeface="Consolas" panose="020B0609020204030204" pitchFamily="49" charset="0"/>
              </a:rPr>
              <a:t>=</a:t>
            </a:r>
            <a:r>
              <a:rPr lang="en-US" sz="1400" i="1" dirty="0">
                <a:solidFill>
                  <a:srgbClr val="2A00FF"/>
                </a:solidFill>
                <a:latin typeface="Consolas" panose="020B0609020204030204" pitchFamily="49" charset="0"/>
              </a:rPr>
              <a:t>"0" </a:t>
            </a:r>
            <a:r>
              <a:rPr lang="en-US" sz="1400" i="1" dirty="0" err="1">
                <a:solidFill>
                  <a:srgbClr val="7F007F"/>
                </a:solidFill>
                <a:latin typeface="Consolas" panose="020B0609020204030204" pitchFamily="49" charset="0"/>
              </a:rPr>
              <a:t>th:value</a:t>
            </a:r>
            <a:r>
              <a:rPr lang="en-US" sz="1400" i="1" dirty="0">
                <a:solidFill>
                  <a:srgbClr val="000000"/>
                </a:solidFill>
                <a:latin typeface="Consolas" panose="020B0609020204030204" pitchFamily="49" charset="0"/>
              </a:rPr>
              <a:t>=</a:t>
            </a:r>
            <a:r>
              <a:rPr lang="en-US" sz="1400" i="1" dirty="0">
                <a:solidFill>
                  <a:srgbClr val="2A00FF"/>
                </a:solidFill>
                <a:latin typeface="Consolas" panose="020B0609020204030204" pitchFamily="49" charset="0"/>
              </a:rPr>
              <a:t>"${</a:t>
            </a:r>
            <a:r>
              <a:rPr lang="en-US" sz="1400" i="1" dirty="0" err="1">
                <a:solidFill>
                  <a:srgbClr val="2A00FF"/>
                </a:solidFill>
                <a:latin typeface="Consolas" panose="020B0609020204030204" pitchFamily="49" charset="0"/>
              </a:rPr>
              <a:t>param.trajanjeOd</a:t>
            </a:r>
            <a:r>
              <a:rPr lang="en-US" sz="1400" i="1" dirty="0">
                <a:solidFill>
                  <a:srgbClr val="2A00FF"/>
                </a:solidFill>
                <a:latin typeface="Consolas" panose="020B0609020204030204" pitchFamily="49" charset="0"/>
              </a:rPr>
              <a:t>}?: '0'" </a:t>
            </a:r>
            <a:r>
              <a:rPr lang="en-US" sz="1400" i="1" dirty="0">
                <a:solidFill>
                  <a:srgbClr val="7F007F"/>
                </a:solidFill>
                <a:latin typeface="Consolas" panose="020B0609020204030204" pitchFamily="49" charset="0"/>
              </a:rPr>
              <a:t>name</a:t>
            </a:r>
            <a:r>
              <a:rPr lang="en-US" sz="1400" i="1" dirty="0">
                <a:solidFill>
                  <a:srgbClr val="000000"/>
                </a:solidFill>
                <a:latin typeface="Consolas" panose="020B0609020204030204" pitchFamily="49" charset="0"/>
              </a:rPr>
              <a:t>=</a:t>
            </a:r>
            <a:r>
              <a:rPr lang="en-US" sz="1400" i="1" dirty="0">
                <a:solidFill>
                  <a:srgbClr val="2A00FF"/>
                </a:solidFill>
                <a:latin typeface="Consolas" panose="020B0609020204030204" pitchFamily="49" charset="0"/>
              </a:rPr>
              <a:t>"</a:t>
            </a:r>
            <a:r>
              <a:rPr lang="en-US" sz="1400" i="1" dirty="0" err="1">
                <a:solidFill>
                  <a:srgbClr val="2A00FF"/>
                </a:solidFill>
                <a:latin typeface="Consolas" panose="020B0609020204030204" pitchFamily="49" charset="0"/>
              </a:rPr>
              <a:t>trajanjeOd</a:t>
            </a:r>
            <a:r>
              <a:rPr lang="en-US" sz="1400" i="1" dirty="0">
                <a:solidFill>
                  <a:srgbClr val="2A00FF"/>
                </a:solidFill>
                <a:latin typeface="Consolas" panose="020B0609020204030204" pitchFamily="49" charset="0"/>
              </a:rPr>
              <a:t>"</a:t>
            </a:r>
            <a:r>
              <a:rPr lang="en-US" sz="1400" i="1" dirty="0">
                <a:solidFill>
                  <a:srgbClr val="008080"/>
                </a:solidFill>
                <a:latin typeface="Consolas" panose="020B0609020204030204" pitchFamily="49" charset="0"/>
              </a:rPr>
              <a:t>/&gt;&lt;</a:t>
            </a:r>
            <a:r>
              <a:rPr lang="en-US" sz="1400" i="1" dirty="0" err="1">
                <a:solidFill>
                  <a:srgbClr val="3F7F7F"/>
                </a:solidFill>
                <a:latin typeface="Consolas" panose="020B0609020204030204" pitchFamily="49" charset="0"/>
              </a:rPr>
              <a:t>br</a:t>
            </a:r>
            <a:r>
              <a:rPr lang="en-US" sz="1400" i="1" dirty="0">
                <a:solidFill>
                  <a:srgbClr val="008080"/>
                </a:solidFill>
                <a:latin typeface="Consolas" panose="020B0609020204030204" pitchFamily="49" charset="0"/>
              </a:rPr>
              <a:t>/&gt;</a:t>
            </a:r>
          </a:p>
          <a:p>
            <a:r>
              <a:rPr lang="en-US" sz="1400" dirty="0">
                <a:solidFill>
                  <a:srgbClr val="000000"/>
                </a:solidFill>
                <a:latin typeface="Consolas" panose="020B0609020204030204" pitchFamily="49" charset="0"/>
              </a:rPr>
              <a:t>        do:</a:t>
            </a:r>
            <a:r>
              <a:rPr lang="en-US" sz="1400" dirty="0">
                <a:solidFill>
                  <a:srgbClr val="008080"/>
                </a:solidFill>
                <a:latin typeface="Consolas" panose="020B0609020204030204" pitchFamily="49" charset="0"/>
              </a:rPr>
              <a:t>&lt;</a:t>
            </a:r>
            <a:r>
              <a:rPr lang="en-US" sz="1400" dirty="0">
                <a:solidFill>
                  <a:srgbClr val="3F7F7F"/>
                </a:solidFill>
                <a:latin typeface="Consolas" panose="020B0609020204030204" pitchFamily="49" charset="0"/>
              </a:rPr>
              <a:t>input </a:t>
            </a:r>
            <a:r>
              <a:rPr lang="en-US" sz="1400" dirty="0">
                <a:solidFill>
                  <a:srgbClr val="7F007F"/>
                </a:solidFill>
                <a:latin typeface="Consolas" panose="020B0609020204030204" pitchFamily="49" charset="0"/>
              </a:rPr>
              <a:t>type</a:t>
            </a:r>
            <a:r>
              <a:rPr lang="en-US" sz="1400" dirty="0">
                <a:solidFill>
                  <a:srgbClr val="000000"/>
                </a:solidFill>
                <a:latin typeface="Consolas" panose="020B0609020204030204" pitchFamily="49" charset="0"/>
              </a:rPr>
              <a:t>=</a:t>
            </a:r>
            <a:r>
              <a:rPr lang="en-US" sz="1400" i="1" dirty="0">
                <a:solidFill>
                  <a:srgbClr val="2A00FF"/>
                </a:solidFill>
                <a:latin typeface="Consolas" panose="020B0609020204030204" pitchFamily="49" charset="0"/>
              </a:rPr>
              <a:t>"number" </a:t>
            </a:r>
            <a:r>
              <a:rPr lang="en-US" sz="1400" i="1" dirty="0">
                <a:solidFill>
                  <a:srgbClr val="7F007F"/>
                </a:solidFill>
                <a:latin typeface="Consolas" panose="020B0609020204030204" pitchFamily="49" charset="0"/>
              </a:rPr>
              <a:t>min</a:t>
            </a:r>
            <a:r>
              <a:rPr lang="en-US" sz="1400" i="1" dirty="0">
                <a:solidFill>
                  <a:srgbClr val="000000"/>
                </a:solidFill>
                <a:latin typeface="Consolas" panose="020B0609020204030204" pitchFamily="49" charset="0"/>
              </a:rPr>
              <a:t>=</a:t>
            </a:r>
            <a:r>
              <a:rPr lang="en-US" sz="1400" i="1" dirty="0">
                <a:solidFill>
                  <a:srgbClr val="2A00FF"/>
                </a:solidFill>
                <a:latin typeface="Consolas" panose="020B0609020204030204" pitchFamily="49" charset="0"/>
              </a:rPr>
              <a:t>"0" </a:t>
            </a:r>
            <a:r>
              <a:rPr lang="en-US" sz="1400" i="1" dirty="0" err="1">
                <a:solidFill>
                  <a:srgbClr val="7F007F"/>
                </a:solidFill>
                <a:latin typeface="Consolas" panose="020B0609020204030204" pitchFamily="49" charset="0"/>
              </a:rPr>
              <a:t>th:value</a:t>
            </a:r>
            <a:r>
              <a:rPr lang="en-US" sz="1400" i="1" dirty="0">
                <a:solidFill>
                  <a:srgbClr val="000000"/>
                </a:solidFill>
                <a:latin typeface="Consolas" panose="020B0609020204030204" pitchFamily="49" charset="0"/>
              </a:rPr>
              <a:t>=</a:t>
            </a:r>
            <a:r>
              <a:rPr lang="en-US" sz="1400" i="1" dirty="0">
                <a:solidFill>
                  <a:srgbClr val="2A00FF"/>
                </a:solidFill>
                <a:latin typeface="Consolas" panose="020B0609020204030204" pitchFamily="49" charset="0"/>
              </a:rPr>
              <a:t>"${</a:t>
            </a:r>
            <a:r>
              <a:rPr lang="en-US" sz="1400" i="1" dirty="0" err="1">
                <a:solidFill>
                  <a:srgbClr val="2A00FF"/>
                </a:solidFill>
                <a:latin typeface="Consolas" panose="020B0609020204030204" pitchFamily="49" charset="0"/>
              </a:rPr>
              <a:t>param.trajanjeDo</a:t>
            </a:r>
            <a:r>
              <a:rPr lang="en-US" sz="1400" i="1" dirty="0">
                <a:solidFill>
                  <a:srgbClr val="2A00FF"/>
                </a:solidFill>
                <a:latin typeface="Consolas" panose="020B0609020204030204" pitchFamily="49" charset="0"/>
              </a:rPr>
              <a:t>}?: '240'" </a:t>
            </a:r>
            <a:r>
              <a:rPr lang="en-US" sz="1400" i="1" dirty="0">
                <a:solidFill>
                  <a:srgbClr val="7F007F"/>
                </a:solidFill>
                <a:latin typeface="Consolas" panose="020B0609020204030204" pitchFamily="49" charset="0"/>
              </a:rPr>
              <a:t>name</a:t>
            </a:r>
            <a:r>
              <a:rPr lang="en-US" sz="1400" i="1" dirty="0">
                <a:solidFill>
                  <a:srgbClr val="000000"/>
                </a:solidFill>
                <a:latin typeface="Consolas" panose="020B0609020204030204" pitchFamily="49" charset="0"/>
              </a:rPr>
              <a:t>=</a:t>
            </a:r>
            <a:r>
              <a:rPr lang="en-US" sz="1400" i="1" dirty="0">
                <a:solidFill>
                  <a:srgbClr val="2A00FF"/>
                </a:solidFill>
                <a:latin typeface="Consolas" panose="020B0609020204030204" pitchFamily="49" charset="0"/>
              </a:rPr>
              <a:t>"</a:t>
            </a:r>
            <a:r>
              <a:rPr lang="en-US" sz="1400" i="1" dirty="0" err="1">
                <a:solidFill>
                  <a:srgbClr val="2A00FF"/>
                </a:solidFill>
                <a:latin typeface="Consolas" panose="020B0609020204030204" pitchFamily="49" charset="0"/>
              </a:rPr>
              <a:t>trajanjeDo</a:t>
            </a:r>
            <a:r>
              <a:rPr lang="en-US" sz="1400" i="1" dirty="0">
                <a:solidFill>
                  <a:srgbClr val="2A00FF"/>
                </a:solidFill>
                <a:latin typeface="Consolas" panose="020B0609020204030204" pitchFamily="49" charset="0"/>
              </a:rPr>
              <a:t>"</a:t>
            </a:r>
            <a:r>
              <a:rPr lang="en-US" sz="1400" i="1" dirty="0">
                <a:solidFill>
                  <a:srgbClr val="008080"/>
                </a:solidFill>
                <a:latin typeface="Consolas" panose="020B0609020204030204" pitchFamily="49" charset="0"/>
              </a:rPr>
              <a:t>/&gt;</a:t>
            </a:r>
          </a:p>
          <a:p>
            <a:r>
              <a:rPr lang="en-US" sz="1400" dirty="0">
                <a:solidFill>
                  <a:srgbClr val="008080"/>
                </a:solidFill>
                <a:latin typeface="Consolas" panose="020B0609020204030204" pitchFamily="49" charset="0"/>
              </a:rPr>
              <a:t>    &lt;/</a:t>
            </a:r>
            <a:r>
              <a:rPr lang="en-US" sz="1400" dirty="0" err="1">
                <a:solidFill>
                  <a:srgbClr val="3F7F7F"/>
                </a:solidFill>
                <a:latin typeface="Consolas" panose="020B0609020204030204" pitchFamily="49" charset="0"/>
              </a:rPr>
              <a:t>th</a:t>
            </a:r>
            <a:r>
              <a:rPr lang="en-US" sz="1400" dirty="0">
                <a:solidFill>
                  <a:srgbClr val="008080"/>
                </a:solidFill>
                <a:latin typeface="Consolas" panose="020B0609020204030204" pitchFamily="49" charset="0"/>
              </a:rPr>
              <a:t>&gt;</a:t>
            </a:r>
          </a:p>
          <a:p>
            <a:r>
              <a:rPr lang="en-US" sz="1400" dirty="0">
                <a:solidFill>
                  <a:srgbClr val="008080"/>
                </a:solidFill>
                <a:latin typeface="Consolas" panose="020B0609020204030204" pitchFamily="49" charset="0"/>
              </a:rPr>
              <a:t>    &lt;</a:t>
            </a:r>
            <a:r>
              <a:rPr lang="en-US" sz="1400" dirty="0" err="1">
                <a:solidFill>
                  <a:srgbClr val="3F7F7F"/>
                </a:solidFill>
                <a:latin typeface="Consolas" panose="020B0609020204030204" pitchFamily="49" charset="0"/>
              </a:rPr>
              <a:t>th</a:t>
            </a:r>
            <a:r>
              <a:rPr lang="en-US" sz="1400" dirty="0">
                <a:solidFill>
                  <a:srgbClr val="008080"/>
                </a:solidFill>
                <a:latin typeface="Consolas" panose="020B0609020204030204" pitchFamily="49" charset="0"/>
              </a:rPr>
              <a:t>&gt;&lt;</a:t>
            </a:r>
            <a:r>
              <a:rPr lang="en-US" sz="1400" dirty="0">
                <a:solidFill>
                  <a:srgbClr val="3F7F7F"/>
                </a:solidFill>
                <a:latin typeface="Consolas" panose="020B0609020204030204" pitchFamily="49" charset="0"/>
              </a:rPr>
              <a:t>input </a:t>
            </a:r>
            <a:r>
              <a:rPr lang="en-US" sz="1400" dirty="0">
                <a:solidFill>
                  <a:srgbClr val="7F007F"/>
                </a:solidFill>
                <a:latin typeface="Consolas" panose="020B0609020204030204" pitchFamily="49" charset="0"/>
              </a:rPr>
              <a:t>type</a:t>
            </a:r>
            <a:r>
              <a:rPr lang="en-US" sz="1400" dirty="0">
                <a:solidFill>
                  <a:srgbClr val="000000"/>
                </a:solidFill>
                <a:latin typeface="Consolas" panose="020B0609020204030204" pitchFamily="49" charset="0"/>
              </a:rPr>
              <a:t>=</a:t>
            </a:r>
            <a:r>
              <a:rPr lang="en-US" sz="1400" i="1" dirty="0">
                <a:solidFill>
                  <a:srgbClr val="2A00FF"/>
                </a:solidFill>
                <a:latin typeface="Consolas" panose="020B0609020204030204" pitchFamily="49" charset="0"/>
              </a:rPr>
              <a:t>"submit" </a:t>
            </a:r>
            <a:r>
              <a:rPr lang="en-US" sz="1400" i="1" dirty="0">
                <a:solidFill>
                  <a:srgbClr val="7F007F"/>
                </a:solidFill>
                <a:latin typeface="Consolas" panose="020B0609020204030204" pitchFamily="49" charset="0"/>
              </a:rPr>
              <a:t>value</a:t>
            </a:r>
            <a:r>
              <a:rPr lang="en-US" sz="1400" i="1" dirty="0">
                <a:solidFill>
                  <a:srgbClr val="000000"/>
                </a:solidFill>
                <a:latin typeface="Consolas" panose="020B0609020204030204" pitchFamily="49" charset="0"/>
              </a:rPr>
              <a:t>=</a:t>
            </a:r>
            <a:r>
              <a:rPr lang="en-US" sz="1400" i="1" dirty="0">
                <a:solidFill>
                  <a:srgbClr val="2A00FF"/>
                </a:solidFill>
                <a:latin typeface="Consolas" panose="020B0609020204030204" pitchFamily="49" charset="0"/>
              </a:rPr>
              <a:t>"</a:t>
            </a:r>
            <a:r>
              <a:rPr lang="en-US" sz="1400" i="1" dirty="0" err="1">
                <a:solidFill>
                  <a:srgbClr val="2A00FF"/>
                </a:solidFill>
                <a:latin typeface="Consolas" panose="020B0609020204030204" pitchFamily="49" charset="0"/>
              </a:rPr>
              <a:t>Pretraži</a:t>
            </a:r>
            <a:r>
              <a:rPr lang="en-US" sz="1400" i="1" dirty="0">
                <a:solidFill>
                  <a:srgbClr val="2A00FF"/>
                </a:solidFill>
                <a:latin typeface="Consolas" panose="020B0609020204030204" pitchFamily="49" charset="0"/>
              </a:rPr>
              <a:t>"</a:t>
            </a:r>
            <a:r>
              <a:rPr lang="en-US" sz="1400" i="1" dirty="0">
                <a:solidFill>
                  <a:srgbClr val="008080"/>
                </a:solidFill>
                <a:latin typeface="Consolas" panose="020B0609020204030204" pitchFamily="49" charset="0"/>
              </a:rPr>
              <a:t>/&gt;&lt;/</a:t>
            </a:r>
            <a:r>
              <a:rPr lang="en-US" sz="1400" i="1" dirty="0" err="1">
                <a:solidFill>
                  <a:srgbClr val="3F7F7F"/>
                </a:solidFill>
                <a:latin typeface="Consolas" panose="020B0609020204030204" pitchFamily="49" charset="0"/>
              </a:rPr>
              <a:t>th</a:t>
            </a:r>
            <a:r>
              <a:rPr lang="en-US" sz="1400" i="1" dirty="0">
                <a:solidFill>
                  <a:srgbClr val="008080"/>
                </a:solidFill>
                <a:latin typeface="Consolas" panose="020B0609020204030204" pitchFamily="49" charset="0"/>
              </a:rPr>
              <a:t>&gt;</a:t>
            </a:r>
          </a:p>
          <a:p>
            <a:r>
              <a:rPr lang="en-US" sz="1400" dirty="0">
                <a:solidFill>
                  <a:srgbClr val="008080"/>
                </a:solidFill>
                <a:latin typeface="Consolas" panose="020B0609020204030204" pitchFamily="49" charset="0"/>
              </a:rPr>
              <a:t>&lt;/</a:t>
            </a:r>
            <a:r>
              <a:rPr lang="en-US" sz="1400" dirty="0" err="1">
                <a:solidFill>
                  <a:srgbClr val="3F7F7F"/>
                </a:solidFill>
                <a:latin typeface="Consolas" panose="020B0609020204030204" pitchFamily="49" charset="0"/>
              </a:rPr>
              <a:t>tr</a:t>
            </a:r>
            <a:r>
              <a:rPr lang="en-US" sz="1400" dirty="0">
                <a:solidFill>
                  <a:srgbClr val="008080"/>
                </a:solidFill>
                <a:latin typeface="Consolas" panose="020B0609020204030204" pitchFamily="49" charset="0"/>
              </a:rPr>
              <a:t>&gt;</a:t>
            </a:r>
            <a:endParaRPr lang="en-US" sz="1400" dirty="0"/>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25325" y="189491"/>
            <a:ext cx="5762625" cy="381000"/>
          </a:xfrm>
          <a:prstGeom prst="rect">
            <a:avLst/>
          </a:prstGeom>
        </p:spPr>
      </p:pic>
      <p:sp>
        <p:nvSpPr>
          <p:cNvPr id="3" name="Oval 2"/>
          <p:cNvSpPr/>
          <p:nvPr/>
        </p:nvSpPr>
        <p:spPr>
          <a:xfrm>
            <a:off x="7000875" y="653766"/>
            <a:ext cx="3124199" cy="384460"/>
          </a:xfrm>
          <a:prstGeom prst="ellipse">
            <a:avLst/>
          </a:prstGeom>
          <a:noFill/>
          <a:ln w="25400">
            <a:solidFill>
              <a:srgbClr val="F167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5353050" y="1711252"/>
            <a:ext cx="5886450" cy="384460"/>
          </a:xfrm>
          <a:prstGeom prst="ellipse">
            <a:avLst/>
          </a:prstGeom>
          <a:noFill/>
          <a:ln w="25400">
            <a:solidFill>
              <a:srgbClr val="F167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6744638" y="2576508"/>
            <a:ext cx="4037662" cy="384460"/>
          </a:xfrm>
          <a:prstGeom prst="ellipse">
            <a:avLst/>
          </a:prstGeom>
          <a:noFill/>
          <a:ln w="25400">
            <a:solidFill>
              <a:srgbClr val="F167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6744638" y="3025335"/>
            <a:ext cx="4037662" cy="384460"/>
          </a:xfrm>
          <a:prstGeom prst="ellipse">
            <a:avLst/>
          </a:prstGeom>
          <a:noFill/>
          <a:ln w="25400">
            <a:solidFill>
              <a:srgbClr val="F167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4972050" y="4876800"/>
            <a:ext cx="247650" cy="247650"/>
          </a:xfrm>
          <a:prstGeom prst="ellipse">
            <a:avLst/>
          </a:prstGeom>
          <a:noFill/>
          <a:ln w="25400">
            <a:solidFill>
              <a:srgbClr val="F167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6620812" y="4866821"/>
            <a:ext cx="1246837" cy="247650"/>
          </a:xfrm>
          <a:prstGeom prst="ellipse">
            <a:avLst/>
          </a:prstGeom>
          <a:noFill/>
          <a:ln w="25400">
            <a:solidFill>
              <a:srgbClr val="F167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8239125" y="4760894"/>
            <a:ext cx="352425" cy="247650"/>
          </a:xfrm>
          <a:prstGeom prst="ellipse">
            <a:avLst/>
          </a:prstGeom>
          <a:noFill/>
          <a:ln w="25400">
            <a:solidFill>
              <a:srgbClr val="F167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8239124" y="4984514"/>
            <a:ext cx="352425" cy="247650"/>
          </a:xfrm>
          <a:prstGeom prst="ellipse">
            <a:avLst/>
          </a:prstGeom>
          <a:noFill/>
          <a:ln w="25400">
            <a:solidFill>
              <a:srgbClr val="F167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Arrow Connector 19"/>
          <p:cNvCxnSpPr/>
          <p:nvPr/>
        </p:nvCxnSpPr>
        <p:spPr>
          <a:xfrm flipH="1">
            <a:off x="10782300" y="868218"/>
            <a:ext cx="1181100" cy="0"/>
          </a:xfrm>
          <a:prstGeom prst="straightConnector1">
            <a:avLst/>
          </a:prstGeom>
          <a:ln w="50800">
            <a:solidFill>
              <a:srgbClr val="BF247D"/>
            </a:solidFill>
            <a:tailEnd type="triangle"/>
          </a:ln>
        </p:spPr>
        <p:style>
          <a:lnRef idx="1">
            <a:schemeClr val="accent1"/>
          </a:lnRef>
          <a:fillRef idx="0">
            <a:schemeClr val="accent1"/>
          </a:fillRef>
          <a:effectRef idx="0">
            <a:schemeClr val="accent1"/>
          </a:effectRef>
          <a:fontRef idx="minor">
            <a:schemeClr val="tx1"/>
          </a:fontRef>
        </p:style>
      </p:cxnSp>
      <p:sp>
        <p:nvSpPr>
          <p:cNvPr id="25" name="Rectangle 24"/>
          <p:cNvSpPr/>
          <p:nvPr/>
        </p:nvSpPr>
        <p:spPr>
          <a:xfrm>
            <a:off x="7111207" y="300823"/>
            <a:ext cx="3276743" cy="176362"/>
          </a:xfrm>
          <a:prstGeom prst="rect">
            <a:avLst/>
          </a:prstGeom>
          <a:noFill/>
          <a:ln w="25400">
            <a:solidFill>
              <a:srgbClr val="F167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p:cNvSpPr txBox="1"/>
          <p:nvPr/>
        </p:nvSpPr>
        <p:spPr>
          <a:xfrm>
            <a:off x="826086" y="4924031"/>
            <a:ext cx="2763976" cy="1200329"/>
          </a:xfrm>
          <a:prstGeom prst="rect">
            <a:avLst/>
          </a:prstGeom>
          <a:noFill/>
        </p:spPr>
        <p:txBody>
          <a:bodyPr wrap="square" rtlCol="0">
            <a:spAutoFit/>
          </a:bodyPr>
          <a:lstStyle/>
          <a:p>
            <a:pPr algn="ctr"/>
            <a:r>
              <a:rPr lang="sr-Latn-RS" dirty="0">
                <a:solidFill>
                  <a:srgbClr val="F16726"/>
                </a:solidFill>
              </a:rPr>
              <a:t>preslikavanje parametara na generisani prikaz da bi forma za pretragu ostala popunjena vrednostima</a:t>
            </a:r>
            <a:endParaRPr lang="en-US" dirty="0">
              <a:solidFill>
                <a:srgbClr val="F16726"/>
              </a:solidFill>
            </a:endParaRPr>
          </a:p>
        </p:txBody>
      </p:sp>
    </p:spTree>
    <p:extLst>
      <p:ext uri="{BB962C8B-B14F-4D97-AF65-F5344CB8AC3E}">
        <p14:creationId xmlns:p14="http://schemas.microsoft.com/office/powerpoint/2010/main" val="42762116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49382" y="1362148"/>
            <a:ext cx="11875944" cy="3785652"/>
          </a:xfrm>
          <a:prstGeom prst="rect">
            <a:avLst/>
          </a:prstGeom>
        </p:spPr>
        <p:txBody>
          <a:bodyPr wrap="square">
            <a:spAutoFit/>
          </a:bodyPr>
          <a:lstStyle/>
          <a:p>
            <a:r>
              <a:rPr lang="en-US" sz="1600">
                <a:solidFill>
                  <a:srgbClr val="646464"/>
                </a:solidFill>
                <a:latin typeface="Consolas"/>
              </a:rPr>
              <a:t>@Override</a:t>
            </a:r>
          </a:p>
          <a:p>
            <a:r>
              <a:rPr lang="en-US" sz="1600" b="1">
                <a:solidFill>
                  <a:srgbClr val="7F0055"/>
                </a:solidFill>
                <a:latin typeface="Consolas"/>
              </a:rPr>
              <a:t>public</a:t>
            </a:r>
            <a:r>
              <a:rPr lang="en-US" sz="1600" b="1">
                <a:solidFill>
                  <a:srgbClr val="000000"/>
                </a:solidFill>
                <a:latin typeface="Consolas"/>
              </a:rPr>
              <a:t> List&lt;Projekcija&gt; find(LocalDateTime </a:t>
            </a:r>
            <a:r>
              <a:rPr lang="en-US" sz="1600" b="1">
                <a:solidFill>
                  <a:srgbClr val="6A3E3E"/>
                </a:solidFill>
                <a:latin typeface="Consolas"/>
              </a:rPr>
              <a:t>datumIVremeOd</a:t>
            </a:r>
            <a:r>
              <a:rPr lang="en-US" sz="1600" b="1">
                <a:solidFill>
                  <a:srgbClr val="000000"/>
                </a:solidFill>
                <a:latin typeface="Consolas"/>
              </a:rPr>
              <a:t>, LocalDateTime </a:t>
            </a:r>
            <a:r>
              <a:rPr lang="en-US" sz="1600" b="1">
                <a:solidFill>
                  <a:srgbClr val="6A3E3E"/>
                </a:solidFill>
                <a:latin typeface="Consolas"/>
              </a:rPr>
              <a:t>datumIVremeDo</a:t>
            </a:r>
            <a:r>
              <a:rPr lang="en-US" sz="1600" b="1">
                <a:solidFill>
                  <a:srgbClr val="000000"/>
                </a:solidFill>
                <a:latin typeface="Consolas"/>
              </a:rPr>
              <a:t>, Long </a:t>
            </a:r>
            <a:r>
              <a:rPr lang="en-US" sz="1600" b="1">
                <a:solidFill>
                  <a:srgbClr val="6A3E3E"/>
                </a:solidFill>
                <a:latin typeface="Consolas"/>
              </a:rPr>
              <a:t>filmId</a:t>
            </a:r>
            <a:r>
              <a:rPr lang="en-US" sz="1600" b="1">
                <a:solidFill>
                  <a:srgbClr val="000000"/>
                </a:solidFill>
                <a:latin typeface="Consolas"/>
              </a:rPr>
              <a:t>, String </a:t>
            </a:r>
            <a:r>
              <a:rPr lang="en-US" sz="1600" b="1">
                <a:solidFill>
                  <a:srgbClr val="6A3E3E"/>
                </a:solidFill>
                <a:latin typeface="Consolas"/>
              </a:rPr>
              <a:t>tip</a:t>
            </a:r>
            <a:r>
              <a:rPr lang="en-US" sz="1600" b="1">
                <a:solidFill>
                  <a:srgbClr val="000000"/>
                </a:solidFill>
                <a:latin typeface="Consolas"/>
              </a:rPr>
              <a:t>,</a:t>
            </a:r>
          </a:p>
          <a:p>
            <a:r>
              <a:rPr lang="en-US" sz="1600">
                <a:solidFill>
                  <a:srgbClr val="000000"/>
                </a:solidFill>
                <a:latin typeface="Consolas"/>
              </a:rPr>
              <a:t>Integer </a:t>
            </a:r>
            <a:r>
              <a:rPr lang="en-US" sz="1600">
                <a:solidFill>
                  <a:srgbClr val="6A3E3E"/>
                </a:solidFill>
                <a:latin typeface="Consolas"/>
              </a:rPr>
              <a:t>sala</a:t>
            </a:r>
            <a:r>
              <a:rPr lang="en-US" sz="1600">
                <a:solidFill>
                  <a:srgbClr val="000000"/>
                </a:solidFill>
                <a:latin typeface="Consolas"/>
              </a:rPr>
              <a:t>, Double </a:t>
            </a:r>
            <a:r>
              <a:rPr lang="en-US" sz="1600">
                <a:solidFill>
                  <a:srgbClr val="6A3E3E"/>
                </a:solidFill>
                <a:latin typeface="Consolas"/>
              </a:rPr>
              <a:t>cenaKarteOd</a:t>
            </a:r>
            <a:r>
              <a:rPr lang="en-US" sz="1600">
                <a:solidFill>
                  <a:srgbClr val="000000"/>
                </a:solidFill>
                <a:latin typeface="Consolas"/>
              </a:rPr>
              <a:t>, Double </a:t>
            </a:r>
            <a:r>
              <a:rPr lang="en-US" sz="1600">
                <a:solidFill>
                  <a:srgbClr val="6A3E3E"/>
                </a:solidFill>
                <a:latin typeface="Consolas"/>
              </a:rPr>
              <a:t>cenaKarteDo</a:t>
            </a:r>
            <a:r>
              <a:rPr lang="en-US" sz="1600">
                <a:solidFill>
                  <a:srgbClr val="000000"/>
                </a:solidFill>
                <a:latin typeface="Consolas"/>
              </a:rPr>
              <a:t>) {</a:t>
            </a:r>
          </a:p>
          <a:p>
            <a:r>
              <a:rPr lang="sr-Latn-RS" sz="1600">
                <a:solidFill>
                  <a:srgbClr val="3F7F5F"/>
                </a:solidFill>
                <a:latin typeface="Consolas"/>
              </a:rPr>
              <a:t>	</a:t>
            </a:r>
            <a:r>
              <a:rPr lang="en-US" sz="1600">
                <a:solidFill>
                  <a:srgbClr val="3F7F5F"/>
                </a:solidFill>
                <a:latin typeface="Consolas"/>
              </a:rPr>
              <a:t>// </a:t>
            </a:r>
            <a:r>
              <a:rPr lang="sr-Latn-RS" sz="1600">
                <a:solidFill>
                  <a:srgbClr val="3F7F5F"/>
                </a:solidFill>
                <a:latin typeface="Consolas"/>
              </a:rPr>
              <a:t>minimalne </a:t>
            </a:r>
            <a:r>
              <a:rPr lang="en-US" sz="1600">
                <a:solidFill>
                  <a:srgbClr val="3F7F5F"/>
                </a:solidFill>
                <a:latin typeface="Consolas"/>
              </a:rPr>
              <a:t>inkluzivne vrednosti parametara ako su izostavljeni</a:t>
            </a:r>
          </a:p>
          <a:p>
            <a:r>
              <a:rPr lang="sr-Latn-RS" sz="1600">
                <a:solidFill>
                  <a:srgbClr val="3F7F5F"/>
                </a:solidFill>
                <a:latin typeface="Consolas"/>
              </a:rPr>
              <a:t>	</a:t>
            </a:r>
            <a:r>
              <a:rPr lang="en-US" sz="1600">
                <a:solidFill>
                  <a:srgbClr val="3F7F5F"/>
                </a:solidFill>
                <a:latin typeface="Consolas"/>
              </a:rPr>
              <a:t>//1. način bi bilo pozivanje ogovarajuće DAO metode u odnosu na broj parametara </a:t>
            </a:r>
          </a:p>
          <a:p>
            <a:r>
              <a:rPr lang="sr-Latn-RS" sz="1600">
                <a:solidFill>
                  <a:srgbClr val="3F7F5F"/>
                </a:solidFill>
                <a:latin typeface="Consolas"/>
              </a:rPr>
              <a:t>	</a:t>
            </a:r>
            <a:r>
              <a:rPr lang="en-US" sz="1600">
                <a:solidFill>
                  <a:srgbClr val="3F7F5F"/>
                </a:solidFill>
                <a:latin typeface="Consolas"/>
              </a:rPr>
              <a:t>//gde bi trebalo implementirati više dao metoda tako da pokriju različite situacije</a:t>
            </a:r>
          </a:p>
          <a:p>
            <a:r>
              <a:rPr lang="sr-Latn-RS" sz="1600">
                <a:solidFill>
                  <a:srgbClr val="3F7F5F"/>
                </a:solidFill>
                <a:latin typeface="Consolas"/>
              </a:rPr>
              <a:t>	</a:t>
            </a:r>
            <a:r>
              <a:rPr lang="en-US" sz="1600">
                <a:solidFill>
                  <a:srgbClr val="3F7F5F"/>
                </a:solidFill>
                <a:latin typeface="Consolas"/>
              </a:rPr>
              <a:t>//2. način reši sve u DAO sloju</a:t>
            </a:r>
          </a:p>
          <a:p>
            <a:endParaRPr lang="en-US" sz="1600">
              <a:latin typeface="Consolas"/>
            </a:endParaRPr>
          </a:p>
          <a:p>
            <a:r>
              <a:rPr lang="sr-Latn-RS" sz="1600">
                <a:solidFill>
                  <a:srgbClr val="3F7F5F"/>
                </a:solidFill>
                <a:latin typeface="Consolas"/>
              </a:rPr>
              <a:t>	</a:t>
            </a:r>
            <a:r>
              <a:rPr lang="en-US" sz="1600">
                <a:solidFill>
                  <a:srgbClr val="3F7F5F"/>
                </a:solidFill>
                <a:latin typeface="Consolas"/>
              </a:rPr>
              <a:t>//odabran 2.</a:t>
            </a:r>
          </a:p>
          <a:p>
            <a:endParaRPr lang="en-US" sz="1600">
              <a:latin typeface="Consolas"/>
            </a:endParaRPr>
          </a:p>
          <a:p>
            <a:r>
              <a:rPr lang="sr-Latn-RS" sz="1600" b="1">
                <a:solidFill>
                  <a:srgbClr val="7F0055"/>
                </a:solidFill>
                <a:latin typeface="Consolas"/>
              </a:rPr>
              <a:t>	</a:t>
            </a:r>
            <a:r>
              <a:rPr lang="en-US" sz="1600" b="1">
                <a:solidFill>
                  <a:srgbClr val="7F0055"/>
                </a:solidFill>
                <a:latin typeface="Consolas"/>
              </a:rPr>
              <a:t>return</a:t>
            </a:r>
            <a:r>
              <a:rPr lang="en-US" sz="1600" b="1">
                <a:solidFill>
                  <a:srgbClr val="000000"/>
                </a:solidFill>
                <a:latin typeface="Consolas"/>
              </a:rPr>
              <a:t> </a:t>
            </a:r>
            <a:r>
              <a:rPr lang="en-US" sz="1600" b="1">
                <a:solidFill>
                  <a:srgbClr val="0000C0"/>
                </a:solidFill>
                <a:latin typeface="Consolas"/>
              </a:rPr>
              <a:t>projekcijaDAO</a:t>
            </a:r>
            <a:r>
              <a:rPr lang="en-US" sz="1600" b="1">
                <a:solidFill>
                  <a:srgbClr val="000000"/>
                </a:solidFill>
                <a:latin typeface="Consolas"/>
              </a:rPr>
              <a:t>.find(</a:t>
            </a:r>
            <a:r>
              <a:rPr lang="en-US" sz="1600" b="1">
                <a:solidFill>
                  <a:srgbClr val="6A3E3E"/>
                </a:solidFill>
                <a:latin typeface="Consolas"/>
              </a:rPr>
              <a:t>datumIVremeOd</a:t>
            </a:r>
            <a:r>
              <a:rPr lang="en-US" sz="1600" b="1">
                <a:solidFill>
                  <a:srgbClr val="000000"/>
                </a:solidFill>
                <a:latin typeface="Consolas"/>
              </a:rPr>
              <a:t>, </a:t>
            </a:r>
            <a:r>
              <a:rPr lang="en-US" sz="1600" b="1">
                <a:solidFill>
                  <a:srgbClr val="6A3E3E"/>
                </a:solidFill>
                <a:latin typeface="Consolas"/>
              </a:rPr>
              <a:t>datumIVremeDo</a:t>
            </a:r>
            <a:r>
              <a:rPr lang="en-US" sz="1600" b="1">
                <a:solidFill>
                  <a:srgbClr val="000000"/>
                </a:solidFill>
                <a:latin typeface="Consolas"/>
              </a:rPr>
              <a:t>, </a:t>
            </a:r>
            <a:r>
              <a:rPr lang="en-US" sz="1600" b="1">
                <a:solidFill>
                  <a:srgbClr val="6A3E3E"/>
                </a:solidFill>
                <a:latin typeface="Consolas"/>
              </a:rPr>
              <a:t>filmId</a:t>
            </a:r>
            <a:r>
              <a:rPr lang="en-US" sz="1600" b="1">
                <a:solidFill>
                  <a:srgbClr val="000000"/>
                </a:solidFill>
                <a:latin typeface="Consolas"/>
              </a:rPr>
              <a:t>, </a:t>
            </a:r>
            <a:r>
              <a:rPr lang="en-US" sz="1600" b="1">
                <a:solidFill>
                  <a:srgbClr val="6A3E3E"/>
                </a:solidFill>
                <a:latin typeface="Consolas"/>
              </a:rPr>
              <a:t>tip</a:t>
            </a:r>
            <a:r>
              <a:rPr lang="en-US" sz="1600" b="1">
                <a:solidFill>
                  <a:srgbClr val="000000"/>
                </a:solidFill>
                <a:latin typeface="Consolas"/>
              </a:rPr>
              <a:t>, </a:t>
            </a:r>
            <a:r>
              <a:rPr lang="en-US" sz="1600" b="1">
                <a:solidFill>
                  <a:srgbClr val="6A3E3E"/>
                </a:solidFill>
                <a:latin typeface="Consolas"/>
              </a:rPr>
              <a:t>sala</a:t>
            </a:r>
            <a:r>
              <a:rPr lang="en-US" sz="1600" b="1">
                <a:solidFill>
                  <a:srgbClr val="000000"/>
                </a:solidFill>
                <a:latin typeface="Consolas"/>
              </a:rPr>
              <a:t>, </a:t>
            </a:r>
            <a:r>
              <a:rPr lang="en-US" sz="1600" b="1">
                <a:solidFill>
                  <a:srgbClr val="6A3E3E"/>
                </a:solidFill>
                <a:latin typeface="Consolas"/>
              </a:rPr>
              <a:t>cenaKarteOd</a:t>
            </a:r>
            <a:r>
              <a:rPr lang="en-US" sz="1600" b="1">
                <a:solidFill>
                  <a:srgbClr val="000000"/>
                </a:solidFill>
                <a:latin typeface="Consolas"/>
              </a:rPr>
              <a:t>, </a:t>
            </a:r>
            <a:r>
              <a:rPr lang="en-US" sz="1600" b="1">
                <a:solidFill>
                  <a:srgbClr val="6A3E3E"/>
                </a:solidFill>
                <a:latin typeface="Consolas"/>
              </a:rPr>
              <a:t>cenaKarteDo</a:t>
            </a:r>
            <a:r>
              <a:rPr lang="en-US" sz="1600" b="1">
                <a:solidFill>
                  <a:srgbClr val="000000"/>
                </a:solidFill>
                <a:latin typeface="Consolas"/>
              </a:rPr>
              <a:t>);</a:t>
            </a:r>
          </a:p>
          <a:p>
            <a:endParaRPr lang="en-US" sz="1600">
              <a:latin typeface="Consolas"/>
            </a:endParaRPr>
          </a:p>
          <a:p>
            <a:r>
              <a:rPr lang="en-US" sz="1600">
                <a:solidFill>
                  <a:srgbClr val="000000"/>
                </a:solidFill>
                <a:latin typeface="Consolas"/>
              </a:rPr>
              <a:t>}</a:t>
            </a:r>
            <a:endParaRPr lang="en-US" sz="1600" dirty="0"/>
          </a:p>
        </p:txBody>
      </p:sp>
      <p:sp>
        <p:nvSpPr>
          <p:cNvPr id="22" name="Title 1"/>
          <p:cNvSpPr txBox="1">
            <a:spLocks/>
          </p:cNvSpPr>
          <p:nvPr/>
        </p:nvSpPr>
        <p:spPr>
          <a:xfrm>
            <a:off x="249382" y="272765"/>
            <a:ext cx="2571894" cy="595453"/>
          </a:xfrm>
          <a:prstGeom prst="rect">
            <a:avLst/>
          </a:prstGeom>
          <a:solidFill>
            <a:schemeClr val="tx1">
              <a:lumMod val="65000"/>
              <a:lumOff val="35000"/>
            </a:schemeClr>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solidFill>
                  <a:schemeClr val="bg1"/>
                </a:solidFill>
                <a:latin typeface="+mn-lt"/>
              </a:rPr>
              <a:t>Pretrage</a:t>
            </a:r>
            <a:endParaRPr lang="en-US" dirty="0">
              <a:solidFill>
                <a:schemeClr val="bg1"/>
              </a:solidFill>
              <a:latin typeface="+mn-lt"/>
            </a:endParaRPr>
          </a:p>
        </p:txBody>
      </p:sp>
      <p:cxnSp>
        <p:nvCxnSpPr>
          <p:cNvPr id="7" name="Elbow Connector 6"/>
          <p:cNvCxnSpPr/>
          <p:nvPr/>
        </p:nvCxnSpPr>
        <p:spPr>
          <a:xfrm>
            <a:off x="10947400" y="4178300"/>
            <a:ext cx="1041400" cy="433950"/>
          </a:xfrm>
          <a:prstGeom prst="bentConnector3">
            <a:avLst>
              <a:gd name="adj1" fmla="val 50000"/>
            </a:avLst>
          </a:prstGeom>
          <a:ln w="50800">
            <a:solidFill>
              <a:srgbClr val="BF247D"/>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H="1">
            <a:off x="336550" y="4178300"/>
            <a:ext cx="673099" cy="0"/>
          </a:xfrm>
          <a:prstGeom prst="straightConnector1">
            <a:avLst/>
          </a:prstGeom>
          <a:ln w="50800">
            <a:solidFill>
              <a:srgbClr val="BF247D"/>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3596203" y="272765"/>
            <a:ext cx="6400551" cy="923330"/>
          </a:xfrm>
          <a:prstGeom prst="rect">
            <a:avLst/>
          </a:prstGeom>
          <a:noFill/>
        </p:spPr>
        <p:txBody>
          <a:bodyPr wrap="square" rtlCol="0">
            <a:spAutoFit/>
          </a:bodyPr>
          <a:lstStyle/>
          <a:p>
            <a:pPr algn="ctr"/>
            <a:r>
              <a:rPr lang="en-US" b="1">
                <a:solidFill>
                  <a:srgbClr val="FF0000"/>
                </a:solidFill>
              </a:rPr>
              <a:t>Pretraga </a:t>
            </a:r>
            <a:r>
              <a:rPr lang="sr-Latn-RS" b="1">
                <a:solidFill>
                  <a:srgbClr val="FF0000"/>
                </a:solidFill>
              </a:rPr>
              <a:t>PROJEKCIJA</a:t>
            </a:r>
            <a:r>
              <a:rPr lang="en-US" b="1">
                <a:solidFill>
                  <a:srgbClr val="FF0000"/>
                </a:solidFill>
              </a:rPr>
              <a:t>,  U servisnom sloju se o</a:t>
            </a:r>
            <a:r>
              <a:rPr lang="sr-Latn-RS" b="1">
                <a:solidFill>
                  <a:srgbClr val="FF0000"/>
                </a:solidFill>
              </a:rPr>
              <a:t>č</a:t>
            </a:r>
            <a:r>
              <a:rPr lang="en-US" b="1">
                <a:solidFill>
                  <a:srgbClr val="FF0000"/>
                </a:solidFill>
              </a:rPr>
              <a:t>itaju </a:t>
            </a:r>
            <a:r>
              <a:rPr lang="sr-Latn-RS" b="1">
                <a:solidFill>
                  <a:srgbClr val="FF0000"/>
                </a:solidFill>
              </a:rPr>
              <a:t>samo oni projekcije koje zadovoljavaju zadate kriterijume, DAO izvrešava pretragu putem formiranog SQL</a:t>
            </a:r>
            <a:endParaRPr lang="en-US" b="1" dirty="0">
              <a:solidFill>
                <a:srgbClr val="FF0000"/>
              </a:solidFill>
            </a:endParaRPr>
          </a:p>
        </p:txBody>
      </p:sp>
      <p:sp>
        <p:nvSpPr>
          <p:cNvPr id="8" name="TextBox 7"/>
          <p:cNvSpPr txBox="1"/>
          <p:nvPr/>
        </p:nvSpPr>
        <p:spPr>
          <a:xfrm>
            <a:off x="5868577" y="3161067"/>
            <a:ext cx="3790951" cy="923330"/>
          </a:xfrm>
          <a:prstGeom prst="rect">
            <a:avLst/>
          </a:prstGeom>
          <a:noFill/>
        </p:spPr>
        <p:txBody>
          <a:bodyPr wrap="square" rtlCol="0">
            <a:spAutoFit/>
          </a:bodyPr>
          <a:lstStyle/>
          <a:p>
            <a:pPr algn="ctr"/>
            <a:r>
              <a:rPr lang="sr-Latn-RS">
                <a:solidFill>
                  <a:srgbClr val="F16726"/>
                </a:solidFill>
              </a:rPr>
              <a:t>minimalne inkluzivne </a:t>
            </a:r>
            <a:r>
              <a:rPr lang="sr-Latn-RS" dirty="0">
                <a:solidFill>
                  <a:srgbClr val="F16726"/>
                </a:solidFill>
              </a:rPr>
              <a:t>vrednosti parametara za slučaj da </a:t>
            </a:r>
            <a:r>
              <a:rPr lang="sr-Latn-RS">
                <a:solidFill>
                  <a:srgbClr val="F16726"/>
                </a:solidFill>
              </a:rPr>
              <a:t>su izostavljeni jer se radi pretraga u DAO sloju</a:t>
            </a:r>
            <a:endParaRPr lang="en-US" dirty="0">
              <a:solidFill>
                <a:srgbClr val="F16726"/>
              </a:solidFill>
            </a:endParaRPr>
          </a:p>
        </p:txBody>
      </p:sp>
      <p:cxnSp>
        <p:nvCxnSpPr>
          <p:cNvPr id="9" name="Straight Arrow Connector 8"/>
          <p:cNvCxnSpPr/>
          <p:nvPr/>
        </p:nvCxnSpPr>
        <p:spPr>
          <a:xfrm flipH="1">
            <a:off x="5478052" y="3468271"/>
            <a:ext cx="390526" cy="215228"/>
          </a:xfrm>
          <a:prstGeom prst="straightConnector1">
            <a:avLst/>
          </a:prstGeom>
          <a:ln w="50800">
            <a:solidFill>
              <a:srgbClr val="F16726"/>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214593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49382" y="1194564"/>
            <a:ext cx="11625118" cy="5201424"/>
          </a:xfrm>
          <a:prstGeom prst="rect">
            <a:avLst/>
          </a:prstGeom>
        </p:spPr>
        <p:txBody>
          <a:bodyPr wrap="square">
            <a:spAutoFit/>
          </a:bodyPr>
          <a:lstStyle/>
          <a:p>
            <a:r>
              <a:rPr lang="en-US" sz="1600">
                <a:solidFill>
                  <a:srgbClr val="646464"/>
                </a:solidFill>
                <a:latin typeface="Consolas"/>
              </a:rPr>
              <a:t>@Override</a:t>
            </a:r>
          </a:p>
          <a:p>
            <a:r>
              <a:rPr lang="en-US" sz="1600" b="1">
                <a:solidFill>
                  <a:srgbClr val="7F0055"/>
                </a:solidFill>
                <a:latin typeface="Consolas"/>
              </a:rPr>
              <a:t>public</a:t>
            </a:r>
            <a:r>
              <a:rPr lang="en-US" sz="1600" b="1">
                <a:solidFill>
                  <a:srgbClr val="000000"/>
                </a:solidFill>
                <a:latin typeface="Consolas"/>
              </a:rPr>
              <a:t> List&lt;Projekcija&gt; find(LocalDateTime </a:t>
            </a:r>
            <a:r>
              <a:rPr lang="en-US" sz="1600" b="1">
                <a:solidFill>
                  <a:srgbClr val="6A3E3E"/>
                </a:solidFill>
                <a:latin typeface="Consolas"/>
              </a:rPr>
              <a:t>datumIVremeOd</a:t>
            </a:r>
            <a:r>
              <a:rPr lang="en-US" sz="1600" b="1">
                <a:solidFill>
                  <a:srgbClr val="000000"/>
                </a:solidFill>
                <a:latin typeface="Consolas"/>
              </a:rPr>
              <a:t>, LocalDateTime </a:t>
            </a:r>
            <a:r>
              <a:rPr lang="en-US" sz="1600" b="1">
                <a:solidFill>
                  <a:srgbClr val="6A3E3E"/>
                </a:solidFill>
                <a:latin typeface="Consolas"/>
              </a:rPr>
              <a:t>datumIVremeDo</a:t>
            </a:r>
            <a:r>
              <a:rPr lang="en-US" sz="1600" b="1">
                <a:solidFill>
                  <a:srgbClr val="000000"/>
                </a:solidFill>
                <a:latin typeface="Consolas"/>
              </a:rPr>
              <a:t>, Long </a:t>
            </a:r>
            <a:r>
              <a:rPr lang="en-US" sz="1600" b="1">
                <a:solidFill>
                  <a:srgbClr val="6A3E3E"/>
                </a:solidFill>
                <a:latin typeface="Consolas"/>
              </a:rPr>
              <a:t>filmId</a:t>
            </a:r>
            <a:r>
              <a:rPr lang="en-US" sz="1600" b="1">
                <a:solidFill>
                  <a:srgbClr val="000000"/>
                </a:solidFill>
                <a:latin typeface="Consolas"/>
              </a:rPr>
              <a:t>, String </a:t>
            </a:r>
            <a:r>
              <a:rPr lang="en-US" sz="1600" b="1">
                <a:solidFill>
                  <a:srgbClr val="6A3E3E"/>
                </a:solidFill>
                <a:latin typeface="Consolas"/>
              </a:rPr>
              <a:t>tip</a:t>
            </a:r>
            <a:r>
              <a:rPr lang="en-US" sz="1600" b="1">
                <a:solidFill>
                  <a:srgbClr val="000000"/>
                </a:solidFill>
                <a:latin typeface="Consolas"/>
              </a:rPr>
              <a:t>, Integer </a:t>
            </a:r>
            <a:r>
              <a:rPr lang="en-US" sz="1600" b="1">
                <a:solidFill>
                  <a:srgbClr val="6A3E3E"/>
                </a:solidFill>
                <a:latin typeface="Consolas"/>
              </a:rPr>
              <a:t>sala</a:t>
            </a:r>
            <a:r>
              <a:rPr lang="en-US" sz="1600" b="1">
                <a:solidFill>
                  <a:srgbClr val="000000"/>
                </a:solidFill>
                <a:latin typeface="Consolas"/>
              </a:rPr>
              <a:t>, Double </a:t>
            </a:r>
            <a:r>
              <a:rPr lang="en-US" sz="1600" b="1">
                <a:solidFill>
                  <a:srgbClr val="6A3E3E"/>
                </a:solidFill>
                <a:latin typeface="Consolas"/>
              </a:rPr>
              <a:t>cenaKarteOd</a:t>
            </a:r>
            <a:r>
              <a:rPr lang="en-US" sz="1600" b="1">
                <a:solidFill>
                  <a:srgbClr val="000000"/>
                </a:solidFill>
                <a:latin typeface="Consolas"/>
              </a:rPr>
              <a:t>, Double </a:t>
            </a:r>
            <a:r>
              <a:rPr lang="en-US" sz="1600" b="1">
                <a:solidFill>
                  <a:srgbClr val="6A3E3E"/>
                </a:solidFill>
                <a:latin typeface="Consolas"/>
              </a:rPr>
              <a:t>cenaKarteDo</a:t>
            </a:r>
            <a:r>
              <a:rPr lang="en-US" sz="1600" b="1">
                <a:solidFill>
                  <a:srgbClr val="000000"/>
                </a:solidFill>
                <a:latin typeface="Consolas"/>
              </a:rPr>
              <a:t>) {</a:t>
            </a:r>
          </a:p>
          <a:p>
            <a:endParaRPr lang="en-US" sz="1600">
              <a:latin typeface="Consolas"/>
            </a:endParaRPr>
          </a:p>
          <a:p>
            <a:r>
              <a:rPr lang="sr-Latn-RS" sz="1600">
                <a:solidFill>
                  <a:srgbClr val="000000"/>
                </a:solidFill>
                <a:latin typeface="Consolas"/>
              </a:rPr>
              <a:t>	</a:t>
            </a:r>
            <a:r>
              <a:rPr lang="en-US" sz="1600">
                <a:solidFill>
                  <a:srgbClr val="000000"/>
                </a:solidFill>
                <a:latin typeface="Consolas"/>
              </a:rPr>
              <a:t>ArrayList&lt;Object&gt; </a:t>
            </a:r>
            <a:r>
              <a:rPr lang="en-US" sz="1600">
                <a:solidFill>
                  <a:srgbClr val="6A3E3E"/>
                </a:solidFill>
                <a:latin typeface="Consolas"/>
              </a:rPr>
              <a:t>listaArgumenata</a:t>
            </a:r>
            <a:r>
              <a:rPr lang="en-US" sz="1600">
                <a:solidFill>
                  <a:srgbClr val="000000"/>
                </a:solidFill>
                <a:latin typeface="Consolas"/>
              </a:rPr>
              <a:t> = </a:t>
            </a:r>
            <a:r>
              <a:rPr lang="en-US" sz="1600" b="1">
                <a:solidFill>
                  <a:srgbClr val="7F0055"/>
                </a:solidFill>
                <a:latin typeface="Consolas"/>
              </a:rPr>
              <a:t>new</a:t>
            </a:r>
            <a:r>
              <a:rPr lang="en-US" sz="1600" b="1">
                <a:solidFill>
                  <a:srgbClr val="000000"/>
                </a:solidFill>
                <a:latin typeface="Consolas"/>
              </a:rPr>
              <a:t> ArrayList&lt;Object&gt;();</a:t>
            </a:r>
          </a:p>
          <a:p>
            <a:endParaRPr lang="en-US" sz="1600">
              <a:latin typeface="Consolas"/>
            </a:endParaRPr>
          </a:p>
          <a:p>
            <a:r>
              <a:rPr lang="sr-Latn-RS" sz="1600">
                <a:solidFill>
                  <a:srgbClr val="000000"/>
                </a:solidFill>
                <a:latin typeface="Consolas"/>
              </a:rPr>
              <a:t>	</a:t>
            </a:r>
            <a:r>
              <a:rPr lang="en-US" sz="1600">
                <a:solidFill>
                  <a:srgbClr val="000000"/>
                </a:solidFill>
                <a:latin typeface="Consolas"/>
              </a:rPr>
              <a:t>String </a:t>
            </a:r>
            <a:r>
              <a:rPr lang="en-US" sz="1600">
                <a:solidFill>
                  <a:srgbClr val="6A3E3E"/>
                </a:solidFill>
                <a:latin typeface="Consolas"/>
              </a:rPr>
              <a:t>sql</a:t>
            </a:r>
            <a:r>
              <a:rPr lang="en-US" sz="1600">
                <a:solidFill>
                  <a:srgbClr val="000000"/>
                </a:solidFill>
                <a:latin typeface="Consolas"/>
              </a:rPr>
              <a:t> = </a:t>
            </a:r>
            <a:r>
              <a:rPr lang="en-US" sz="1600">
                <a:solidFill>
                  <a:srgbClr val="2A00FF"/>
                </a:solidFill>
                <a:latin typeface="Consolas"/>
              </a:rPr>
              <a:t>"SELECT p.id, p.datumIVreme, p.tip, p.sala, p.cenaKarte, f.id, f.naziv, f.trajanje FROM projekcije p "</a:t>
            </a:r>
            <a:r>
              <a:rPr lang="en-US" sz="1600">
                <a:solidFill>
                  <a:srgbClr val="000000"/>
                </a:solidFill>
                <a:latin typeface="Consolas"/>
              </a:rPr>
              <a:t> + </a:t>
            </a:r>
          </a:p>
          <a:p>
            <a:r>
              <a:rPr lang="sr-Latn-RS" sz="1600">
                <a:solidFill>
                  <a:srgbClr val="2A00FF"/>
                </a:solidFill>
                <a:latin typeface="Consolas"/>
              </a:rPr>
              <a:t>	</a:t>
            </a:r>
            <a:r>
              <a:rPr lang="en-US" sz="1600">
                <a:solidFill>
                  <a:srgbClr val="2A00FF"/>
                </a:solidFill>
                <a:latin typeface="Consolas"/>
              </a:rPr>
              <a:t>"LEFT JOIN filmovi f ON p.filmId = f.id "</a:t>
            </a:r>
            <a:r>
              <a:rPr lang="en-US" sz="1600">
                <a:solidFill>
                  <a:srgbClr val="000000"/>
                </a:solidFill>
                <a:latin typeface="Consolas"/>
              </a:rPr>
              <a:t>;</a:t>
            </a:r>
          </a:p>
          <a:p>
            <a:endParaRPr lang="en-US" sz="1600">
              <a:latin typeface="Consolas"/>
            </a:endParaRPr>
          </a:p>
          <a:p>
            <a:r>
              <a:rPr lang="sr-Latn-RS" sz="1600">
                <a:solidFill>
                  <a:srgbClr val="000000"/>
                </a:solidFill>
                <a:latin typeface="Consolas"/>
              </a:rPr>
              <a:t>	</a:t>
            </a:r>
            <a:r>
              <a:rPr lang="en-US" sz="1600">
                <a:solidFill>
                  <a:srgbClr val="000000"/>
                </a:solidFill>
                <a:latin typeface="Consolas"/>
              </a:rPr>
              <a:t>StringBuffer </a:t>
            </a:r>
            <a:r>
              <a:rPr lang="en-US" sz="1600">
                <a:solidFill>
                  <a:srgbClr val="6A3E3E"/>
                </a:solidFill>
                <a:latin typeface="Consolas"/>
              </a:rPr>
              <a:t>whereSql</a:t>
            </a:r>
            <a:r>
              <a:rPr lang="en-US" sz="1600">
                <a:solidFill>
                  <a:srgbClr val="000000"/>
                </a:solidFill>
                <a:latin typeface="Consolas"/>
              </a:rPr>
              <a:t> = </a:t>
            </a:r>
            <a:r>
              <a:rPr lang="en-US" sz="1600" b="1">
                <a:solidFill>
                  <a:srgbClr val="7F0055"/>
                </a:solidFill>
                <a:latin typeface="Consolas"/>
              </a:rPr>
              <a:t>new</a:t>
            </a:r>
            <a:r>
              <a:rPr lang="en-US" sz="1600" b="1">
                <a:solidFill>
                  <a:srgbClr val="000000"/>
                </a:solidFill>
                <a:latin typeface="Consolas"/>
              </a:rPr>
              <a:t> StringBuffer(</a:t>
            </a:r>
            <a:r>
              <a:rPr lang="en-US" sz="1600" b="1">
                <a:solidFill>
                  <a:srgbClr val="2A00FF"/>
                </a:solidFill>
                <a:latin typeface="Consolas"/>
              </a:rPr>
              <a:t>" WHERE "</a:t>
            </a:r>
            <a:r>
              <a:rPr lang="en-US" sz="1600" b="1">
                <a:solidFill>
                  <a:srgbClr val="000000"/>
                </a:solidFill>
                <a:latin typeface="Consolas"/>
              </a:rPr>
              <a:t>);</a:t>
            </a:r>
          </a:p>
          <a:p>
            <a:r>
              <a:rPr lang="sr-Latn-RS" sz="1600" b="1">
                <a:solidFill>
                  <a:srgbClr val="7F0055"/>
                </a:solidFill>
                <a:latin typeface="Consolas"/>
              </a:rPr>
              <a:t>	</a:t>
            </a:r>
            <a:r>
              <a:rPr lang="en-US" sz="1600" b="1">
                <a:solidFill>
                  <a:srgbClr val="7F0055"/>
                </a:solidFill>
                <a:latin typeface="Consolas"/>
              </a:rPr>
              <a:t>boolean</a:t>
            </a:r>
            <a:r>
              <a:rPr lang="en-US" sz="1600" b="1">
                <a:solidFill>
                  <a:srgbClr val="000000"/>
                </a:solidFill>
                <a:latin typeface="Consolas"/>
              </a:rPr>
              <a:t> </a:t>
            </a:r>
            <a:r>
              <a:rPr lang="en-US" sz="1600" b="1">
                <a:solidFill>
                  <a:srgbClr val="6A3E3E"/>
                </a:solidFill>
                <a:latin typeface="Consolas"/>
              </a:rPr>
              <a:t>imaArgumenata</a:t>
            </a:r>
            <a:r>
              <a:rPr lang="en-US" sz="1600" b="1">
                <a:solidFill>
                  <a:srgbClr val="000000"/>
                </a:solidFill>
                <a:latin typeface="Consolas"/>
              </a:rPr>
              <a:t> = </a:t>
            </a:r>
            <a:r>
              <a:rPr lang="en-US" sz="1600" b="1">
                <a:solidFill>
                  <a:srgbClr val="7F0055"/>
                </a:solidFill>
                <a:latin typeface="Consolas"/>
              </a:rPr>
              <a:t>false</a:t>
            </a:r>
            <a:r>
              <a:rPr lang="en-US" sz="1600" b="1">
                <a:solidFill>
                  <a:srgbClr val="000000"/>
                </a:solidFill>
                <a:latin typeface="Consolas"/>
              </a:rPr>
              <a:t>;</a:t>
            </a:r>
          </a:p>
          <a:p>
            <a:endParaRPr lang="en-US" sz="1600">
              <a:latin typeface="Consolas"/>
            </a:endParaRPr>
          </a:p>
          <a:p>
            <a:r>
              <a:rPr lang="sr-Latn-RS" sz="1600" b="1">
                <a:solidFill>
                  <a:srgbClr val="7F0055"/>
                </a:solidFill>
                <a:latin typeface="Consolas"/>
              </a:rPr>
              <a:t>	</a:t>
            </a:r>
            <a:r>
              <a:rPr lang="en-US" sz="1600" b="1">
                <a:solidFill>
                  <a:srgbClr val="7F0055"/>
                </a:solidFill>
                <a:latin typeface="Consolas"/>
              </a:rPr>
              <a:t>if</a:t>
            </a:r>
            <a:r>
              <a:rPr lang="en-US" sz="1600" b="1">
                <a:solidFill>
                  <a:srgbClr val="000000"/>
                </a:solidFill>
                <a:latin typeface="Consolas"/>
              </a:rPr>
              <a:t>(</a:t>
            </a:r>
            <a:r>
              <a:rPr lang="en-US" sz="1600" b="1">
                <a:solidFill>
                  <a:srgbClr val="6A3E3E"/>
                </a:solidFill>
                <a:latin typeface="Consolas"/>
              </a:rPr>
              <a:t>datumIVremeOd</a:t>
            </a:r>
            <a:r>
              <a:rPr lang="en-US" sz="1600" b="1">
                <a:solidFill>
                  <a:srgbClr val="000000"/>
                </a:solidFill>
                <a:latin typeface="Consolas"/>
              </a:rPr>
              <a:t>!=</a:t>
            </a:r>
            <a:r>
              <a:rPr lang="en-US" sz="1600" b="1">
                <a:solidFill>
                  <a:srgbClr val="7F0055"/>
                </a:solidFill>
                <a:latin typeface="Consolas"/>
              </a:rPr>
              <a:t>null</a:t>
            </a:r>
            <a:r>
              <a:rPr lang="en-US" sz="1600" b="1">
                <a:solidFill>
                  <a:srgbClr val="000000"/>
                </a:solidFill>
                <a:latin typeface="Consolas"/>
              </a:rPr>
              <a:t>) {</a:t>
            </a:r>
          </a:p>
          <a:p>
            <a:r>
              <a:rPr lang="sr-Latn-RS" sz="1600" b="1">
                <a:solidFill>
                  <a:srgbClr val="7F0055"/>
                </a:solidFill>
                <a:latin typeface="Consolas"/>
              </a:rPr>
              <a:t>		</a:t>
            </a:r>
            <a:r>
              <a:rPr lang="en-US" sz="1600" b="1">
                <a:solidFill>
                  <a:srgbClr val="7F0055"/>
                </a:solidFill>
                <a:latin typeface="Consolas"/>
              </a:rPr>
              <a:t>if</a:t>
            </a:r>
            <a:r>
              <a:rPr lang="en-US" sz="1600" b="1">
                <a:solidFill>
                  <a:srgbClr val="000000"/>
                </a:solidFill>
                <a:latin typeface="Consolas"/>
              </a:rPr>
              <a:t>(</a:t>
            </a:r>
            <a:r>
              <a:rPr lang="en-US" sz="1600" b="1">
                <a:solidFill>
                  <a:srgbClr val="6A3E3E"/>
                </a:solidFill>
                <a:latin typeface="Consolas"/>
              </a:rPr>
              <a:t>imaArgumenata</a:t>
            </a:r>
            <a:r>
              <a:rPr lang="en-US" sz="1600" b="1">
                <a:solidFill>
                  <a:srgbClr val="000000"/>
                </a:solidFill>
                <a:latin typeface="Consolas"/>
              </a:rPr>
              <a:t>)</a:t>
            </a:r>
          </a:p>
          <a:p>
            <a:r>
              <a:rPr lang="sr-Latn-RS" sz="1600">
                <a:solidFill>
                  <a:srgbClr val="6A3E3E"/>
                </a:solidFill>
                <a:latin typeface="Consolas"/>
              </a:rPr>
              <a:t>			</a:t>
            </a:r>
            <a:r>
              <a:rPr lang="en-US" sz="1600">
                <a:solidFill>
                  <a:srgbClr val="6A3E3E"/>
                </a:solidFill>
                <a:latin typeface="Consolas"/>
              </a:rPr>
              <a:t>whereSql</a:t>
            </a:r>
            <a:r>
              <a:rPr lang="en-US" sz="1600">
                <a:solidFill>
                  <a:srgbClr val="000000"/>
                </a:solidFill>
                <a:latin typeface="Consolas"/>
              </a:rPr>
              <a:t>.append(</a:t>
            </a:r>
            <a:r>
              <a:rPr lang="en-US" sz="1600">
                <a:solidFill>
                  <a:srgbClr val="2A00FF"/>
                </a:solidFill>
                <a:latin typeface="Consolas"/>
              </a:rPr>
              <a:t>" AND "</a:t>
            </a:r>
            <a:r>
              <a:rPr lang="en-US" sz="1600">
                <a:solidFill>
                  <a:srgbClr val="000000"/>
                </a:solidFill>
                <a:latin typeface="Consolas"/>
              </a:rPr>
              <a:t>);</a:t>
            </a:r>
          </a:p>
          <a:p>
            <a:r>
              <a:rPr lang="sr-Latn-RS" sz="1600">
                <a:solidFill>
                  <a:srgbClr val="6A3E3E"/>
                </a:solidFill>
                <a:latin typeface="Consolas"/>
              </a:rPr>
              <a:t>		</a:t>
            </a:r>
            <a:r>
              <a:rPr lang="en-US" sz="1600">
                <a:solidFill>
                  <a:srgbClr val="6A3E3E"/>
                </a:solidFill>
                <a:latin typeface="Consolas"/>
              </a:rPr>
              <a:t>whereSql</a:t>
            </a:r>
            <a:r>
              <a:rPr lang="en-US" sz="1600">
                <a:solidFill>
                  <a:srgbClr val="000000"/>
                </a:solidFill>
                <a:latin typeface="Consolas"/>
              </a:rPr>
              <a:t>.append(</a:t>
            </a:r>
            <a:r>
              <a:rPr lang="en-US" sz="1600">
                <a:solidFill>
                  <a:srgbClr val="2A00FF"/>
                </a:solidFill>
                <a:latin typeface="Consolas"/>
              </a:rPr>
              <a:t>"p.datumIVreme &gt;= ?"</a:t>
            </a:r>
            <a:r>
              <a:rPr lang="en-US" sz="1600">
                <a:solidFill>
                  <a:srgbClr val="000000"/>
                </a:solidFill>
                <a:latin typeface="Consolas"/>
              </a:rPr>
              <a:t>);</a:t>
            </a:r>
          </a:p>
          <a:p>
            <a:r>
              <a:rPr lang="sr-Latn-RS" sz="1600">
                <a:solidFill>
                  <a:srgbClr val="6A3E3E"/>
                </a:solidFill>
                <a:latin typeface="Consolas"/>
              </a:rPr>
              <a:t>		</a:t>
            </a:r>
            <a:r>
              <a:rPr lang="en-US" sz="1600">
                <a:solidFill>
                  <a:srgbClr val="6A3E3E"/>
                </a:solidFill>
                <a:latin typeface="Consolas"/>
              </a:rPr>
              <a:t>imaArgumenata</a:t>
            </a:r>
            <a:r>
              <a:rPr lang="en-US" sz="1600">
                <a:solidFill>
                  <a:srgbClr val="000000"/>
                </a:solidFill>
                <a:latin typeface="Consolas"/>
              </a:rPr>
              <a:t> = </a:t>
            </a:r>
            <a:r>
              <a:rPr lang="en-US" sz="1600" b="1">
                <a:solidFill>
                  <a:srgbClr val="7F0055"/>
                </a:solidFill>
                <a:latin typeface="Consolas"/>
              </a:rPr>
              <a:t>true</a:t>
            </a:r>
            <a:r>
              <a:rPr lang="en-US" sz="1600" b="1">
                <a:solidFill>
                  <a:srgbClr val="000000"/>
                </a:solidFill>
                <a:latin typeface="Consolas"/>
              </a:rPr>
              <a:t>;</a:t>
            </a:r>
          </a:p>
          <a:p>
            <a:r>
              <a:rPr lang="sr-Latn-RS" sz="1600">
                <a:solidFill>
                  <a:srgbClr val="6A3E3E"/>
                </a:solidFill>
                <a:latin typeface="Consolas"/>
              </a:rPr>
              <a:t>		</a:t>
            </a:r>
            <a:r>
              <a:rPr lang="en-US" sz="1600">
                <a:solidFill>
                  <a:srgbClr val="6A3E3E"/>
                </a:solidFill>
                <a:latin typeface="Consolas"/>
              </a:rPr>
              <a:t>listaArgumenata</a:t>
            </a:r>
            <a:r>
              <a:rPr lang="en-US" sz="1600">
                <a:solidFill>
                  <a:srgbClr val="000000"/>
                </a:solidFill>
                <a:latin typeface="Consolas"/>
              </a:rPr>
              <a:t>.add(</a:t>
            </a:r>
            <a:r>
              <a:rPr lang="en-US" sz="1600">
                <a:solidFill>
                  <a:srgbClr val="6A3E3E"/>
                </a:solidFill>
                <a:latin typeface="Consolas"/>
              </a:rPr>
              <a:t>datumIVremeOd</a:t>
            </a:r>
            <a:r>
              <a:rPr lang="en-US" sz="1600">
                <a:solidFill>
                  <a:srgbClr val="000000"/>
                </a:solidFill>
                <a:latin typeface="Consolas"/>
              </a:rPr>
              <a:t>);</a:t>
            </a:r>
          </a:p>
          <a:p>
            <a:r>
              <a:rPr lang="sr-Latn-RS" sz="1600">
                <a:solidFill>
                  <a:srgbClr val="000000"/>
                </a:solidFill>
                <a:latin typeface="Consolas"/>
              </a:rPr>
              <a:t>	</a:t>
            </a:r>
            <a:r>
              <a:rPr lang="en-US" sz="1600">
                <a:solidFill>
                  <a:srgbClr val="000000"/>
                </a:solidFill>
                <a:latin typeface="Consolas"/>
              </a:rPr>
              <a:t>}</a:t>
            </a:r>
          </a:p>
          <a:p>
            <a:endParaRPr lang="en-US" sz="1200">
              <a:latin typeface="Consolas"/>
            </a:endParaRPr>
          </a:p>
        </p:txBody>
      </p:sp>
      <p:sp>
        <p:nvSpPr>
          <p:cNvPr id="22" name="Title 1"/>
          <p:cNvSpPr txBox="1">
            <a:spLocks/>
          </p:cNvSpPr>
          <p:nvPr/>
        </p:nvSpPr>
        <p:spPr>
          <a:xfrm>
            <a:off x="249382" y="272765"/>
            <a:ext cx="2571894" cy="595453"/>
          </a:xfrm>
          <a:prstGeom prst="rect">
            <a:avLst/>
          </a:prstGeom>
          <a:solidFill>
            <a:schemeClr val="tx1">
              <a:lumMod val="65000"/>
              <a:lumOff val="35000"/>
            </a:schemeClr>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solidFill>
                  <a:schemeClr val="bg1"/>
                </a:solidFill>
                <a:latin typeface="+mn-lt"/>
              </a:rPr>
              <a:t>Pretrage</a:t>
            </a:r>
            <a:endParaRPr lang="en-US" dirty="0">
              <a:solidFill>
                <a:schemeClr val="bg1"/>
              </a:solidFill>
              <a:latin typeface="+mn-lt"/>
            </a:endParaRPr>
          </a:p>
        </p:txBody>
      </p:sp>
      <p:cxnSp>
        <p:nvCxnSpPr>
          <p:cNvPr id="13" name="Elbow Connector 12"/>
          <p:cNvCxnSpPr/>
          <p:nvPr/>
        </p:nvCxnSpPr>
        <p:spPr>
          <a:xfrm rot="16200000" flipH="1">
            <a:off x="2337738" y="6198200"/>
            <a:ext cx="546100" cy="395576"/>
          </a:xfrm>
          <a:prstGeom prst="bentConnector3">
            <a:avLst>
              <a:gd name="adj1" fmla="val 50000"/>
            </a:avLst>
          </a:prstGeom>
          <a:ln w="50800">
            <a:solidFill>
              <a:srgbClr val="BF247D"/>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7594689" y="4001082"/>
            <a:ext cx="3790951" cy="923330"/>
          </a:xfrm>
          <a:prstGeom prst="rect">
            <a:avLst/>
          </a:prstGeom>
          <a:noFill/>
        </p:spPr>
        <p:txBody>
          <a:bodyPr wrap="square" rtlCol="0">
            <a:spAutoFit/>
          </a:bodyPr>
          <a:lstStyle/>
          <a:p>
            <a:pPr algn="ctr"/>
            <a:r>
              <a:rPr lang="sr-Latn-RS">
                <a:solidFill>
                  <a:srgbClr val="F16726"/>
                </a:solidFill>
              </a:rPr>
              <a:t>minimalne inkluzivne </a:t>
            </a:r>
            <a:r>
              <a:rPr lang="sr-Latn-RS" dirty="0">
                <a:solidFill>
                  <a:srgbClr val="F16726"/>
                </a:solidFill>
              </a:rPr>
              <a:t>vrednosti parametara za slučaj da </a:t>
            </a:r>
            <a:r>
              <a:rPr lang="sr-Latn-RS">
                <a:solidFill>
                  <a:srgbClr val="F16726"/>
                </a:solidFill>
              </a:rPr>
              <a:t>su izostavljeni jer se radi pretraga u DAO sloju</a:t>
            </a:r>
            <a:endParaRPr lang="en-US" dirty="0">
              <a:solidFill>
                <a:srgbClr val="F16726"/>
              </a:solidFill>
            </a:endParaRPr>
          </a:p>
        </p:txBody>
      </p:sp>
      <p:cxnSp>
        <p:nvCxnSpPr>
          <p:cNvPr id="6" name="Straight Arrow Connector 5"/>
          <p:cNvCxnSpPr/>
          <p:nvPr/>
        </p:nvCxnSpPr>
        <p:spPr>
          <a:xfrm flipH="1">
            <a:off x="6856768" y="4462747"/>
            <a:ext cx="390526" cy="215228"/>
          </a:xfrm>
          <a:prstGeom prst="straightConnector1">
            <a:avLst/>
          </a:prstGeom>
          <a:ln w="50800">
            <a:solidFill>
              <a:srgbClr val="F16726"/>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64402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49382" y="868218"/>
            <a:ext cx="5478318" cy="6001643"/>
          </a:xfrm>
          <a:prstGeom prst="rect">
            <a:avLst/>
          </a:prstGeom>
        </p:spPr>
        <p:txBody>
          <a:bodyPr wrap="square">
            <a:spAutoFit/>
          </a:bodyPr>
          <a:lstStyle/>
          <a:p>
            <a:r>
              <a:rPr lang="en-US" sz="1600" b="1">
                <a:solidFill>
                  <a:srgbClr val="7F0055"/>
                </a:solidFill>
                <a:latin typeface="Consolas"/>
              </a:rPr>
              <a:t>if</a:t>
            </a:r>
            <a:r>
              <a:rPr lang="en-US" sz="1600" b="1">
                <a:solidFill>
                  <a:srgbClr val="000000"/>
                </a:solidFill>
                <a:latin typeface="Consolas"/>
              </a:rPr>
              <a:t>(</a:t>
            </a:r>
            <a:r>
              <a:rPr lang="en-US" sz="1600" b="1">
                <a:solidFill>
                  <a:srgbClr val="6A3E3E"/>
                </a:solidFill>
                <a:latin typeface="Consolas"/>
              </a:rPr>
              <a:t>datumIVremeDo</a:t>
            </a:r>
            <a:r>
              <a:rPr lang="en-US" sz="1600" b="1">
                <a:solidFill>
                  <a:srgbClr val="000000"/>
                </a:solidFill>
                <a:latin typeface="Consolas"/>
              </a:rPr>
              <a:t>!=</a:t>
            </a:r>
            <a:r>
              <a:rPr lang="en-US" sz="1600" b="1">
                <a:solidFill>
                  <a:srgbClr val="7F0055"/>
                </a:solidFill>
                <a:latin typeface="Consolas"/>
              </a:rPr>
              <a:t>null</a:t>
            </a:r>
            <a:r>
              <a:rPr lang="en-US" sz="1600" b="1">
                <a:solidFill>
                  <a:srgbClr val="000000"/>
                </a:solidFill>
                <a:latin typeface="Consolas"/>
              </a:rPr>
              <a:t>) {</a:t>
            </a:r>
          </a:p>
          <a:p>
            <a:r>
              <a:rPr lang="sr-Latn-RS" sz="1600" b="1">
                <a:solidFill>
                  <a:srgbClr val="7F0055"/>
                </a:solidFill>
                <a:latin typeface="Consolas"/>
              </a:rPr>
              <a:t>	</a:t>
            </a:r>
            <a:r>
              <a:rPr lang="en-US" sz="1600" b="1">
                <a:solidFill>
                  <a:srgbClr val="7F0055"/>
                </a:solidFill>
                <a:latin typeface="Consolas"/>
              </a:rPr>
              <a:t>if</a:t>
            </a:r>
            <a:r>
              <a:rPr lang="en-US" sz="1600" b="1">
                <a:solidFill>
                  <a:srgbClr val="000000"/>
                </a:solidFill>
                <a:latin typeface="Consolas"/>
              </a:rPr>
              <a:t>(</a:t>
            </a:r>
            <a:r>
              <a:rPr lang="en-US" sz="1600" b="1">
                <a:solidFill>
                  <a:srgbClr val="6A3E3E"/>
                </a:solidFill>
                <a:latin typeface="Consolas"/>
              </a:rPr>
              <a:t>imaArgumenata</a:t>
            </a:r>
            <a:r>
              <a:rPr lang="en-US" sz="1600" b="1">
                <a:solidFill>
                  <a:srgbClr val="000000"/>
                </a:solidFill>
                <a:latin typeface="Consolas"/>
              </a:rPr>
              <a:t>)</a:t>
            </a:r>
          </a:p>
          <a:p>
            <a:r>
              <a:rPr lang="sr-Latn-RS" sz="1600">
                <a:solidFill>
                  <a:srgbClr val="6A3E3E"/>
                </a:solidFill>
                <a:latin typeface="Consolas"/>
              </a:rPr>
              <a:t>		</a:t>
            </a:r>
            <a:r>
              <a:rPr lang="en-US" sz="1600">
                <a:solidFill>
                  <a:srgbClr val="6A3E3E"/>
                </a:solidFill>
                <a:latin typeface="Consolas"/>
              </a:rPr>
              <a:t>whereSql</a:t>
            </a:r>
            <a:r>
              <a:rPr lang="en-US" sz="1600">
                <a:solidFill>
                  <a:srgbClr val="000000"/>
                </a:solidFill>
                <a:latin typeface="Consolas"/>
              </a:rPr>
              <a:t>.append(</a:t>
            </a:r>
            <a:r>
              <a:rPr lang="en-US" sz="1600">
                <a:solidFill>
                  <a:srgbClr val="2A00FF"/>
                </a:solidFill>
                <a:latin typeface="Consolas"/>
              </a:rPr>
              <a:t>" AND "</a:t>
            </a:r>
            <a:r>
              <a:rPr lang="en-US" sz="1600">
                <a:solidFill>
                  <a:srgbClr val="000000"/>
                </a:solidFill>
                <a:latin typeface="Consolas"/>
              </a:rPr>
              <a:t>);</a:t>
            </a:r>
          </a:p>
          <a:p>
            <a:r>
              <a:rPr lang="sr-Latn-RS" sz="1600">
                <a:solidFill>
                  <a:srgbClr val="6A3E3E"/>
                </a:solidFill>
                <a:latin typeface="Consolas"/>
              </a:rPr>
              <a:t>	</a:t>
            </a:r>
            <a:r>
              <a:rPr lang="en-US" sz="1600">
                <a:solidFill>
                  <a:srgbClr val="6A3E3E"/>
                </a:solidFill>
                <a:latin typeface="Consolas"/>
              </a:rPr>
              <a:t>whereSql</a:t>
            </a:r>
            <a:r>
              <a:rPr lang="en-US" sz="1600">
                <a:solidFill>
                  <a:srgbClr val="000000"/>
                </a:solidFill>
                <a:latin typeface="Consolas"/>
              </a:rPr>
              <a:t>.append(</a:t>
            </a:r>
            <a:r>
              <a:rPr lang="en-US" sz="1600">
                <a:solidFill>
                  <a:srgbClr val="2A00FF"/>
                </a:solidFill>
                <a:latin typeface="Consolas"/>
              </a:rPr>
              <a:t>"p.datumIVreme &lt;= ?"</a:t>
            </a:r>
            <a:r>
              <a:rPr lang="en-US" sz="1600">
                <a:solidFill>
                  <a:srgbClr val="000000"/>
                </a:solidFill>
                <a:latin typeface="Consolas"/>
              </a:rPr>
              <a:t>);</a:t>
            </a:r>
          </a:p>
          <a:p>
            <a:r>
              <a:rPr lang="sr-Latn-RS" sz="1600">
                <a:solidFill>
                  <a:srgbClr val="6A3E3E"/>
                </a:solidFill>
                <a:latin typeface="Consolas"/>
              </a:rPr>
              <a:t>	</a:t>
            </a:r>
            <a:r>
              <a:rPr lang="en-US" sz="1600">
                <a:solidFill>
                  <a:srgbClr val="6A3E3E"/>
                </a:solidFill>
                <a:latin typeface="Consolas"/>
              </a:rPr>
              <a:t>imaArgumenata</a:t>
            </a:r>
            <a:r>
              <a:rPr lang="en-US" sz="1600">
                <a:solidFill>
                  <a:srgbClr val="000000"/>
                </a:solidFill>
                <a:latin typeface="Consolas"/>
              </a:rPr>
              <a:t> = </a:t>
            </a:r>
            <a:r>
              <a:rPr lang="en-US" sz="1600" b="1">
                <a:solidFill>
                  <a:srgbClr val="7F0055"/>
                </a:solidFill>
                <a:latin typeface="Consolas"/>
              </a:rPr>
              <a:t>true</a:t>
            </a:r>
            <a:r>
              <a:rPr lang="en-US" sz="1600" b="1">
                <a:solidFill>
                  <a:srgbClr val="000000"/>
                </a:solidFill>
                <a:latin typeface="Consolas"/>
              </a:rPr>
              <a:t>;</a:t>
            </a:r>
          </a:p>
          <a:p>
            <a:r>
              <a:rPr lang="sr-Latn-RS" sz="1600">
                <a:solidFill>
                  <a:srgbClr val="6A3E3E"/>
                </a:solidFill>
                <a:latin typeface="Consolas"/>
              </a:rPr>
              <a:t>	</a:t>
            </a:r>
            <a:r>
              <a:rPr lang="en-US" sz="1600">
                <a:solidFill>
                  <a:srgbClr val="6A3E3E"/>
                </a:solidFill>
                <a:latin typeface="Consolas"/>
              </a:rPr>
              <a:t>listaArgumenata</a:t>
            </a:r>
            <a:r>
              <a:rPr lang="en-US" sz="1600">
                <a:solidFill>
                  <a:srgbClr val="000000"/>
                </a:solidFill>
                <a:latin typeface="Consolas"/>
              </a:rPr>
              <a:t>.add(</a:t>
            </a:r>
            <a:r>
              <a:rPr lang="en-US" sz="1600">
                <a:solidFill>
                  <a:srgbClr val="6A3E3E"/>
                </a:solidFill>
                <a:latin typeface="Consolas"/>
              </a:rPr>
              <a:t>datumIVremeDo</a:t>
            </a:r>
            <a:r>
              <a:rPr lang="en-US" sz="1600">
                <a:solidFill>
                  <a:srgbClr val="000000"/>
                </a:solidFill>
                <a:latin typeface="Consolas"/>
              </a:rPr>
              <a:t>);</a:t>
            </a:r>
          </a:p>
          <a:p>
            <a:r>
              <a:rPr lang="en-US" sz="1600">
                <a:solidFill>
                  <a:srgbClr val="000000"/>
                </a:solidFill>
                <a:latin typeface="Consolas"/>
              </a:rPr>
              <a:t>}</a:t>
            </a:r>
          </a:p>
          <a:p>
            <a:endParaRPr lang="en-US" sz="1600">
              <a:latin typeface="Consolas"/>
            </a:endParaRPr>
          </a:p>
          <a:p>
            <a:r>
              <a:rPr lang="en-US" sz="1600" b="1">
                <a:solidFill>
                  <a:srgbClr val="7F0055"/>
                </a:solidFill>
                <a:latin typeface="Consolas"/>
              </a:rPr>
              <a:t>if</a:t>
            </a:r>
            <a:r>
              <a:rPr lang="en-US" sz="1600" b="1">
                <a:solidFill>
                  <a:srgbClr val="000000"/>
                </a:solidFill>
                <a:latin typeface="Consolas"/>
              </a:rPr>
              <a:t>(</a:t>
            </a:r>
            <a:r>
              <a:rPr lang="en-US" sz="1600" b="1">
                <a:solidFill>
                  <a:srgbClr val="6A3E3E"/>
                </a:solidFill>
                <a:latin typeface="Consolas"/>
              </a:rPr>
              <a:t>filmId</a:t>
            </a:r>
            <a:r>
              <a:rPr lang="en-US" sz="1600" b="1">
                <a:solidFill>
                  <a:srgbClr val="000000"/>
                </a:solidFill>
                <a:latin typeface="Consolas"/>
              </a:rPr>
              <a:t>!=</a:t>
            </a:r>
            <a:r>
              <a:rPr lang="en-US" sz="1600" b="1">
                <a:solidFill>
                  <a:srgbClr val="7F0055"/>
                </a:solidFill>
                <a:latin typeface="Consolas"/>
              </a:rPr>
              <a:t>null</a:t>
            </a:r>
            <a:r>
              <a:rPr lang="en-US" sz="1600" b="1">
                <a:solidFill>
                  <a:srgbClr val="000000"/>
                </a:solidFill>
                <a:latin typeface="Consolas"/>
              </a:rPr>
              <a:t>) {</a:t>
            </a:r>
          </a:p>
          <a:p>
            <a:r>
              <a:rPr lang="sr-Latn-RS" sz="1600" b="1">
                <a:solidFill>
                  <a:srgbClr val="7F0055"/>
                </a:solidFill>
                <a:latin typeface="Consolas"/>
              </a:rPr>
              <a:t>	</a:t>
            </a:r>
            <a:r>
              <a:rPr lang="en-US" sz="1600" b="1">
                <a:solidFill>
                  <a:srgbClr val="7F0055"/>
                </a:solidFill>
                <a:latin typeface="Consolas"/>
              </a:rPr>
              <a:t>if</a:t>
            </a:r>
            <a:r>
              <a:rPr lang="en-US" sz="1600" b="1">
                <a:solidFill>
                  <a:srgbClr val="000000"/>
                </a:solidFill>
                <a:latin typeface="Consolas"/>
              </a:rPr>
              <a:t>(</a:t>
            </a:r>
            <a:r>
              <a:rPr lang="en-US" sz="1600" b="1">
                <a:solidFill>
                  <a:srgbClr val="6A3E3E"/>
                </a:solidFill>
                <a:latin typeface="Consolas"/>
              </a:rPr>
              <a:t>imaArgumenata</a:t>
            </a:r>
            <a:r>
              <a:rPr lang="en-US" sz="1600" b="1">
                <a:solidFill>
                  <a:srgbClr val="000000"/>
                </a:solidFill>
                <a:latin typeface="Consolas"/>
              </a:rPr>
              <a:t>)</a:t>
            </a:r>
          </a:p>
          <a:p>
            <a:r>
              <a:rPr lang="sr-Latn-RS" sz="1600">
                <a:solidFill>
                  <a:srgbClr val="6A3E3E"/>
                </a:solidFill>
                <a:latin typeface="Consolas"/>
              </a:rPr>
              <a:t>		</a:t>
            </a:r>
            <a:r>
              <a:rPr lang="en-US" sz="1600">
                <a:solidFill>
                  <a:srgbClr val="6A3E3E"/>
                </a:solidFill>
                <a:latin typeface="Consolas"/>
              </a:rPr>
              <a:t>whereSql</a:t>
            </a:r>
            <a:r>
              <a:rPr lang="en-US" sz="1600">
                <a:solidFill>
                  <a:srgbClr val="000000"/>
                </a:solidFill>
                <a:latin typeface="Consolas"/>
              </a:rPr>
              <a:t>.append(</a:t>
            </a:r>
            <a:r>
              <a:rPr lang="en-US" sz="1600">
                <a:solidFill>
                  <a:srgbClr val="2A00FF"/>
                </a:solidFill>
                <a:latin typeface="Consolas"/>
              </a:rPr>
              <a:t>" AND "</a:t>
            </a:r>
            <a:r>
              <a:rPr lang="en-US" sz="1600">
                <a:solidFill>
                  <a:srgbClr val="000000"/>
                </a:solidFill>
                <a:latin typeface="Consolas"/>
              </a:rPr>
              <a:t>);</a:t>
            </a:r>
          </a:p>
          <a:p>
            <a:r>
              <a:rPr lang="sr-Latn-RS" sz="1600">
                <a:solidFill>
                  <a:srgbClr val="6A3E3E"/>
                </a:solidFill>
                <a:latin typeface="Consolas"/>
              </a:rPr>
              <a:t>	</a:t>
            </a:r>
            <a:r>
              <a:rPr lang="en-US" sz="1600">
                <a:solidFill>
                  <a:srgbClr val="6A3E3E"/>
                </a:solidFill>
                <a:latin typeface="Consolas"/>
              </a:rPr>
              <a:t>whereSql</a:t>
            </a:r>
            <a:r>
              <a:rPr lang="en-US" sz="1600">
                <a:solidFill>
                  <a:srgbClr val="000000"/>
                </a:solidFill>
                <a:latin typeface="Consolas"/>
              </a:rPr>
              <a:t>.append(</a:t>
            </a:r>
            <a:r>
              <a:rPr lang="en-US" sz="1600">
                <a:solidFill>
                  <a:srgbClr val="2A00FF"/>
                </a:solidFill>
                <a:latin typeface="Consolas"/>
              </a:rPr>
              <a:t>"p.filmId = ?"</a:t>
            </a:r>
            <a:r>
              <a:rPr lang="en-US" sz="1600">
                <a:solidFill>
                  <a:srgbClr val="000000"/>
                </a:solidFill>
                <a:latin typeface="Consolas"/>
              </a:rPr>
              <a:t>);</a:t>
            </a:r>
          </a:p>
          <a:p>
            <a:r>
              <a:rPr lang="sr-Latn-RS" sz="1600">
                <a:solidFill>
                  <a:srgbClr val="6A3E3E"/>
                </a:solidFill>
                <a:latin typeface="Consolas"/>
              </a:rPr>
              <a:t>	</a:t>
            </a:r>
            <a:r>
              <a:rPr lang="en-US" sz="1600">
                <a:solidFill>
                  <a:srgbClr val="6A3E3E"/>
                </a:solidFill>
                <a:latin typeface="Consolas"/>
              </a:rPr>
              <a:t>imaArgumenata</a:t>
            </a:r>
            <a:r>
              <a:rPr lang="en-US" sz="1600">
                <a:solidFill>
                  <a:srgbClr val="000000"/>
                </a:solidFill>
                <a:latin typeface="Consolas"/>
              </a:rPr>
              <a:t> = </a:t>
            </a:r>
            <a:r>
              <a:rPr lang="en-US" sz="1600" b="1">
                <a:solidFill>
                  <a:srgbClr val="7F0055"/>
                </a:solidFill>
                <a:latin typeface="Consolas"/>
              </a:rPr>
              <a:t>true</a:t>
            </a:r>
            <a:r>
              <a:rPr lang="en-US" sz="1600" b="1">
                <a:solidFill>
                  <a:srgbClr val="000000"/>
                </a:solidFill>
                <a:latin typeface="Consolas"/>
              </a:rPr>
              <a:t>;</a:t>
            </a:r>
          </a:p>
          <a:p>
            <a:r>
              <a:rPr lang="sr-Latn-RS" sz="1600">
                <a:solidFill>
                  <a:srgbClr val="6A3E3E"/>
                </a:solidFill>
                <a:latin typeface="Consolas"/>
              </a:rPr>
              <a:t>	</a:t>
            </a:r>
            <a:r>
              <a:rPr lang="en-US" sz="1600">
                <a:solidFill>
                  <a:srgbClr val="6A3E3E"/>
                </a:solidFill>
                <a:latin typeface="Consolas"/>
              </a:rPr>
              <a:t>listaArgumenata</a:t>
            </a:r>
            <a:r>
              <a:rPr lang="en-US" sz="1600">
                <a:solidFill>
                  <a:srgbClr val="000000"/>
                </a:solidFill>
                <a:latin typeface="Consolas"/>
              </a:rPr>
              <a:t>.add(</a:t>
            </a:r>
            <a:r>
              <a:rPr lang="en-US" sz="1600">
                <a:solidFill>
                  <a:srgbClr val="6A3E3E"/>
                </a:solidFill>
                <a:latin typeface="Consolas"/>
              </a:rPr>
              <a:t>filmId</a:t>
            </a:r>
            <a:r>
              <a:rPr lang="en-US" sz="1600">
                <a:solidFill>
                  <a:srgbClr val="000000"/>
                </a:solidFill>
                <a:latin typeface="Consolas"/>
              </a:rPr>
              <a:t>);</a:t>
            </a:r>
          </a:p>
          <a:p>
            <a:r>
              <a:rPr lang="en-US" sz="1600">
                <a:solidFill>
                  <a:srgbClr val="000000"/>
                </a:solidFill>
                <a:latin typeface="Consolas"/>
              </a:rPr>
              <a:t>}</a:t>
            </a:r>
          </a:p>
          <a:p>
            <a:endParaRPr lang="en-US" sz="1600">
              <a:latin typeface="Consolas"/>
            </a:endParaRPr>
          </a:p>
          <a:p>
            <a:r>
              <a:rPr lang="en-US" sz="1600" b="1">
                <a:solidFill>
                  <a:srgbClr val="7F0055"/>
                </a:solidFill>
                <a:latin typeface="Consolas"/>
              </a:rPr>
              <a:t>if</a:t>
            </a:r>
            <a:r>
              <a:rPr lang="en-US" sz="1600" b="1">
                <a:solidFill>
                  <a:srgbClr val="000000"/>
                </a:solidFill>
                <a:latin typeface="Consolas"/>
              </a:rPr>
              <a:t>(</a:t>
            </a:r>
            <a:r>
              <a:rPr lang="en-US" sz="1600" b="1">
                <a:solidFill>
                  <a:srgbClr val="6A3E3E"/>
                </a:solidFill>
                <a:latin typeface="Consolas"/>
              </a:rPr>
              <a:t>tip</a:t>
            </a:r>
            <a:r>
              <a:rPr lang="en-US" sz="1600" b="1">
                <a:solidFill>
                  <a:srgbClr val="000000"/>
                </a:solidFill>
                <a:latin typeface="Consolas"/>
              </a:rPr>
              <a:t>!=</a:t>
            </a:r>
            <a:r>
              <a:rPr lang="en-US" sz="1600" b="1">
                <a:solidFill>
                  <a:srgbClr val="7F0055"/>
                </a:solidFill>
                <a:latin typeface="Consolas"/>
              </a:rPr>
              <a:t>null</a:t>
            </a:r>
            <a:r>
              <a:rPr lang="en-US" sz="1600" b="1">
                <a:solidFill>
                  <a:srgbClr val="000000"/>
                </a:solidFill>
                <a:latin typeface="Consolas"/>
              </a:rPr>
              <a:t>) {</a:t>
            </a:r>
          </a:p>
          <a:p>
            <a:r>
              <a:rPr lang="sr-Latn-RS" sz="1600">
                <a:solidFill>
                  <a:srgbClr val="6A3E3E"/>
                </a:solidFill>
                <a:latin typeface="Consolas"/>
              </a:rPr>
              <a:t>	</a:t>
            </a:r>
            <a:r>
              <a:rPr lang="en-US" sz="1600">
                <a:solidFill>
                  <a:srgbClr val="6A3E3E"/>
                </a:solidFill>
                <a:latin typeface="Consolas"/>
              </a:rPr>
              <a:t>tip</a:t>
            </a:r>
            <a:r>
              <a:rPr lang="en-US" sz="1600">
                <a:solidFill>
                  <a:srgbClr val="000000"/>
                </a:solidFill>
                <a:latin typeface="Consolas"/>
              </a:rPr>
              <a:t> = </a:t>
            </a:r>
            <a:r>
              <a:rPr lang="en-US" sz="1600">
                <a:solidFill>
                  <a:srgbClr val="2A00FF"/>
                </a:solidFill>
                <a:latin typeface="Consolas"/>
              </a:rPr>
              <a:t>"%"</a:t>
            </a:r>
            <a:r>
              <a:rPr lang="en-US" sz="1600">
                <a:solidFill>
                  <a:srgbClr val="000000"/>
                </a:solidFill>
                <a:latin typeface="Consolas"/>
              </a:rPr>
              <a:t> + </a:t>
            </a:r>
            <a:r>
              <a:rPr lang="en-US" sz="1600">
                <a:solidFill>
                  <a:srgbClr val="6A3E3E"/>
                </a:solidFill>
                <a:latin typeface="Consolas"/>
              </a:rPr>
              <a:t>tip</a:t>
            </a:r>
            <a:r>
              <a:rPr lang="en-US" sz="1600">
                <a:solidFill>
                  <a:srgbClr val="000000"/>
                </a:solidFill>
                <a:latin typeface="Consolas"/>
              </a:rPr>
              <a:t> + </a:t>
            </a:r>
            <a:r>
              <a:rPr lang="en-US" sz="1600">
                <a:solidFill>
                  <a:srgbClr val="2A00FF"/>
                </a:solidFill>
                <a:latin typeface="Consolas"/>
              </a:rPr>
              <a:t>"%"</a:t>
            </a:r>
            <a:r>
              <a:rPr lang="en-US" sz="1600">
                <a:solidFill>
                  <a:srgbClr val="000000"/>
                </a:solidFill>
                <a:latin typeface="Consolas"/>
              </a:rPr>
              <a:t>;</a:t>
            </a:r>
          </a:p>
          <a:p>
            <a:r>
              <a:rPr lang="sr-Latn-RS" sz="1600" b="1">
                <a:solidFill>
                  <a:srgbClr val="7F0055"/>
                </a:solidFill>
                <a:latin typeface="Consolas"/>
              </a:rPr>
              <a:t>	</a:t>
            </a:r>
            <a:r>
              <a:rPr lang="en-US" sz="1600" b="1">
                <a:solidFill>
                  <a:srgbClr val="7F0055"/>
                </a:solidFill>
                <a:latin typeface="Consolas"/>
              </a:rPr>
              <a:t>if</a:t>
            </a:r>
            <a:r>
              <a:rPr lang="en-US" sz="1600" b="1">
                <a:solidFill>
                  <a:srgbClr val="000000"/>
                </a:solidFill>
                <a:latin typeface="Consolas"/>
              </a:rPr>
              <a:t>(</a:t>
            </a:r>
            <a:r>
              <a:rPr lang="en-US" sz="1600" b="1">
                <a:solidFill>
                  <a:srgbClr val="6A3E3E"/>
                </a:solidFill>
                <a:latin typeface="Consolas"/>
              </a:rPr>
              <a:t>imaArgumenata</a:t>
            </a:r>
            <a:r>
              <a:rPr lang="en-US" sz="1600" b="1">
                <a:solidFill>
                  <a:srgbClr val="000000"/>
                </a:solidFill>
                <a:latin typeface="Consolas"/>
              </a:rPr>
              <a:t>)</a:t>
            </a:r>
          </a:p>
          <a:p>
            <a:r>
              <a:rPr lang="sr-Latn-RS" sz="1600">
                <a:solidFill>
                  <a:srgbClr val="6A3E3E"/>
                </a:solidFill>
                <a:latin typeface="Consolas"/>
              </a:rPr>
              <a:t>		</a:t>
            </a:r>
            <a:r>
              <a:rPr lang="en-US" sz="1600">
                <a:solidFill>
                  <a:srgbClr val="6A3E3E"/>
                </a:solidFill>
                <a:latin typeface="Consolas"/>
              </a:rPr>
              <a:t>whereSql</a:t>
            </a:r>
            <a:r>
              <a:rPr lang="en-US" sz="1600">
                <a:solidFill>
                  <a:srgbClr val="000000"/>
                </a:solidFill>
                <a:latin typeface="Consolas"/>
              </a:rPr>
              <a:t>.append(</a:t>
            </a:r>
            <a:r>
              <a:rPr lang="en-US" sz="1600">
                <a:solidFill>
                  <a:srgbClr val="2A00FF"/>
                </a:solidFill>
                <a:latin typeface="Consolas"/>
              </a:rPr>
              <a:t>" AND "</a:t>
            </a:r>
            <a:r>
              <a:rPr lang="en-US" sz="1600">
                <a:solidFill>
                  <a:srgbClr val="000000"/>
                </a:solidFill>
                <a:latin typeface="Consolas"/>
              </a:rPr>
              <a:t>);</a:t>
            </a:r>
          </a:p>
          <a:p>
            <a:r>
              <a:rPr lang="sr-Latn-RS" sz="1600">
                <a:solidFill>
                  <a:srgbClr val="6A3E3E"/>
                </a:solidFill>
                <a:latin typeface="Consolas"/>
              </a:rPr>
              <a:t>	</a:t>
            </a:r>
            <a:r>
              <a:rPr lang="en-US" sz="1600">
                <a:solidFill>
                  <a:srgbClr val="6A3E3E"/>
                </a:solidFill>
                <a:latin typeface="Consolas"/>
              </a:rPr>
              <a:t>whereSql</a:t>
            </a:r>
            <a:r>
              <a:rPr lang="en-US" sz="1600">
                <a:solidFill>
                  <a:srgbClr val="000000"/>
                </a:solidFill>
                <a:latin typeface="Consolas"/>
              </a:rPr>
              <a:t>.append(</a:t>
            </a:r>
            <a:r>
              <a:rPr lang="en-US" sz="1600">
                <a:solidFill>
                  <a:srgbClr val="2A00FF"/>
                </a:solidFill>
                <a:latin typeface="Consolas"/>
              </a:rPr>
              <a:t>"p.tip LIKE ?"</a:t>
            </a:r>
            <a:r>
              <a:rPr lang="en-US" sz="1600">
                <a:solidFill>
                  <a:srgbClr val="000000"/>
                </a:solidFill>
                <a:latin typeface="Consolas"/>
              </a:rPr>
              <a:t>);</a:t>
            </a:r>
          </a:p>
          <a:p>
            <a:r>
              <a:rPr lang="sr-Latn-RS" sz="1600">
                <a:solidFill>
                  <a:srgbClr val="6A3E3E"/>
                </a:solidFill>
                <a:latin typeface="Consolas"/>
              </a:rPr>
              <a:t>	</a:t>
            </a:r>
            <a:r>
              <a:rPr lang="en-US" sz="1600">
                <a:solidFill>
                  <a:srgbClr val="6A3E3E"/>
                </a:solidFill>
                <a:latin typeface="Consolas"/>
              </a:rPr>
              <a:t>imaArgumenata</a:t>
            </a:r>
            <a:r>
              <a:rPr lang="en-US" sz="1600">
                <a:solidFill>
                  <a:srgbClr val="000000"/>
                </a:solidFill>
                <a:latin typeface="Consolas"/>
              </a:rPr>
              <a:t> = </a:t>
            </a:r>
            <a:r>
              <a:rPr lang="en-US" sz="1600" b="1">
                <a:solidFill>
                  <a:srgbClr val="7F0055"/>
                </a:solidFill>
                <a:latin typeface="Consolas"/>
              </a:rPr>
              <a:t>true</a:t>
            </a:r>
            <a:r>
              <a:rPr lang="en-US" sz="1600" b="1">
                <a:solidFill>
                  <a:srgbClr val="000000"/>
                </a:solidFill>
                <a:latin typeface="Consolas"/>
              </a:rPr>
              <a:t>;</a:t>
            </a:r>
          </a:p>
          <a:p>
            <a:r>
              <a:rPr lang="sr-Latn-RS" sz="1600">
                <a:solidFill>
                  <a:srgbClr val="6A3E3E"/>
                </a:solidFill>
                <a:latin typeface="Consolas"/>
              </a:rPr>
              <a:t>	</a:t>
            </a:r>
            <a:r>
              <a:rPr lang="en-US" sz="1600">
                <a:solidFill>
                  <a:srgbClr val="6A3E3E"/>
                </a:solidFill>
                <a:latin typeface="Consolas"/>
              </a:rPr>
              <a:t>listaArgumenata</a:t>
            </a:r>
            <a:r>
              <a:rPr lang="en-US" sz="1600">
                <a:solidFill>
                  <a:srgbClr val="000000"/>
                </a:solidFill>
                <a:latin typeface="Consolas"/>
              </a:rPr>
              <a:t>.add(</a:t>
            </a:r>
            <a:r>
              <a:rPr lang="en-US" sz="1600">
                <a:solidFill>
                  <a:srgbClr val="6A3E3E"/>
                </a:solidFill>
                <a:latin typeface="Consolas"/>
              </a:rPr>
              <a:t>tip</a:t>
            </a:r>
            <a:r>
              <a:rPr lang="en-US" sz="1600">
                <a:solidFill>
                  <a:srgbClr val="000000"/>
                </a:solidFill>
                <a:latin typeface="Consolas"/>
              </a:rPr>
              <a:t>);</a:t>
            </a:r>
          </a:p>
          <a:p>
            <a:r>
              <a:rPr lang="en-US" sz="1600">
                <a:solidFill>
                  <a:srgbClr val="000000"/>
                </a:solidFill>
                <a:latin typeface="Consolas"/>
              </a:rPr>
              <a:t>}</a:t>
            </a:r>
          </a:p>
        </p:txBody>
      </p:sp>
      <p:sp>
        <p:nvSpPr>
          <p:cNvPr id="22" name="Title 1"/>
          <p:cNvSpPr txBox="1">
            <a:spLocks/>
          </p:cNvSpPr>
          <p:nvPr/>
        </p:nvSpPr>
        <p:spPr>
          <a:xfrm>
            <a:off x="249382" y="272765"/>
            <a:ext cx="2571894" cy="595453"/>
          </a:xfrm>
          <a:prstGeom prst="rect">
            <a:avLst/>
          </a:prstGeom>
          <a:solidFill>
            <a:schemeClr val="tx1">
              <a:lumMod val="65000"/>
              <a:lumOff val="35000"/>
            </a:schemeClr>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solidFill>
                  <a:schemeClr val="bg1"/>
                </a:solidFill>
                <a:latin typeface="+mn-lt"/>
              </a:rPr>
              <a:t>Pretrage</a:t>
            </a:r>
            <a:endParaRPr lang="en-US" dirty="0">
              <a:solidFill>
                <a:schemeClr val="bg1"/>
              </a:solidFill>
              <a:latin typeface="+mn-lt"/>
            </a:endParaRPr>
          </a:p>
        </p:txBody>
      </p:sp>
      <p:sp>
        <p:nvSpPr>
          <p:cNvPr id="4" name="Rectangle 3"/>
          <p:cNvSpPr/>
          <p:nvPr/>
        </p:nvSpPr>
        <p:spPr>
          <a:xfrm>
            <a:off x="6612082" y="856357"/>
            <a:ext cx="5478318" cy="5755422"/>
          </a:xfrm>
          <a:prstGeom prst="rect">
            <a:avLst/>
          </a:prstGeom>
        </p:spPr>
        <p:txBody>
          <a:bodyPr wrap="square">
            <a:spAutoFit/>
          </a:bodyPr>
          <a:lstStyle/>
          <a:p>
            <a:r>
              <a:rPr lang="en-US" sz="1600" b="1">
                <a:solidFill>
                  <a:srgbClr val="7F0055"/>
                </a:solidFill>
                <a:latin typeface="Consolas"/>
              </a:rPr>
              <a:t>if</a:t>
            </a:r>
            <a:r>
              <a:rPr lang="en-US" sz="1600" b="1">
                <a:solidFill>
                  <a:srgbClr val="000000"/>
                </a:solidFill>
                <a:latin typeface="Consolas"/>
              </a:rPr>
              <a:t>(</a:t>
            </a:r>
            <a:r>
              <a:rPr lang="en-US" sz="1600" b="1">
                <a:solidFill>
                  <a:srgbClr val="6A3E3E"/>
                </a:solidFill>
                <a:latin typeface="Consolas"/>
              </a:rPr>
              <a:t>sala</a:t>
            </a:r>
            <a:r>
              <a:rPr lang="en-US" sz="1600" b="1">
                <a:solidFill>
                  <a:srgbClr val="000000"/>
                </a:solidFill>
                <a:latin typeface="Consolas"/>
              </a:rPr>
              <a:t>!=</a:t>
            </a:r>
            <a:r>
              <a:rPr lang="en-US" sz="1600" b="1">
                <a:solidFill>
                  <a:srgbClr val="7F0055"/>
                </a:solidFill>
                <a:latin typeface="Consolas"/>
              </a:rPr>
              <a:t>null</a:t>
            </a:r>
            <a:r>
              <a:rPr lang="en-US" sz="1600" b="1">
                <a:solidFill>
                  <a:srgbClr val="000000"/>
                </a:solidFill>
                <a:latin typeface="Consolas"/>
              </a:rPr>
              <a:t>) {</a:t>
            </a:r>
          </a:p>
          <a:p>
            <a:r>
              <a:rPr lang="sr-Latn-RS" sz="1600" b="1">
                <a:solidFill>
                  <a:srgbClr val="7F0055"/>
                </a:solidFill>
                <a:latin typeface="Consolas"/>
              </a:rPr>
              <a:t>	</a:t>
            </a:r>
            <a:r>
              <a:rPr lang="en-US" sz="1600" b="1">
                <a:solidFill>
                  <a:srgbClr val="7F0055"/>
                </a:solidFill>
                <a:latin typeface="Consolas"/>
              </a:rPr>
              <a:t>if</a:t>
            </a:r>
            <a:r>
              <a:rPr lang="en-US" sz="1600" b="1">
                <a:solidFill>
                  <a:srgbClr val="000000"/>
                </a:solidFill>
                <a:latin typeface="Consolas"/>
              </a:rPr>
              <a:t>(</a:t>
            </a:r>
            <a:r>
              <a:rPr lang="en-US" sz="1600" b="1">
                <a:solidFill>
                  <a:srgbClr val="6A3E3E"/>
                </a:solidFill>
                <a:latin typeface="Consolas"/>
              </a:rPr>
              <a:t>imaArgumenata</a:t>
            </a:r>
            <a:r>
              <a:rPr lang="en-US" sz="1600" b="1">
                <a:solidFill>
                  <a:srgbClr val="000000"/>
                </a:solidFill>
                <a:latin typeface="Consolas"/>
              </a:rPr>
              <a:t>)</a:t>
            </a:r>
          </a:p>
          <a:p>
            <a:r>
              <a:rPr lang="sr-Latn-RS" sz="1600">
                <a:solidFill>
                  <a:srgbClr val="6A3E3E"/>
                </a:solidFill>
                <a:latin typeface="Consolas"/>
              </a:rPr>
              <a:t>		</a:t>
            </a:r>
            <a:r>
              <a:rPr lang="en-US" sz="1600">
                <a:solidFill>
                  <a:srgbClr val="6A3E3E"/>
                </a:solidFill>
                <a:latin typeface="Consolas"/>
              </a:rPr>
              <a:t>whereSql</a:t>
            </a:r>
            <a:r>
              <a:rPr lang="en-US" sz="1600">
                <a:solidFill>
                  <a:srgbClr val="000000"/>
                </a:solidFill>
                <a:latin typeface="Consolas"/>
              </a:rPr>
              <a:t>.append(</a:t>
            </a:r>
            <a:r>
              <a:rPr lang="en-US" sz="1600">
                <a:solidFill>
                  <a:srgbClr val="2A00FF"/>
                </a:solidFill>
                <a:latin typeface="Consolas"/>
              </a:rPr>
              <a:t>" AND "</a:t>
            </a:r>
            <a:r>
              <a:rPr lang="en-US" sz="1600">
                <a:solidFill>
                  <a:srgbClr val="000000"/>
                </a:solidFill>
                <a:latin typeface="Consolas"/>
              </a:rPr>
              <a:t>);</a:t>
            </a:r>
          </a:p>
          <a:p>
            <a:r>
              <a:rPr lang="sr-Latn-RS" sz="1600">
                <a:solidFill>
                  <a:srgbClr val="6A3E3E"/>
                </a:solidFill>
                <a:latin typeface="Consolas"/>
              </a:rPr>
              <a:t>	</a:t>
            </a:r>
            <a:r>
              <a:rPr lang="en-US" sz="1600">
                <a:solidFill>
                  <a:srgbClr val="6A3E3E"/>
                </a:solidFill>
                <a:latin typeface="Consolas"/>
              </a:rPr>
              <a:t>whereSql</a:t>
            </a:r>
            <a:r>
              <a:rPr lang="en-US" sz="1600">
                <a:solidFill>
                  <a:srgbClr val="000000"/>
                </a:solidFill>
                <a:latin typeface="Consolas"/>
              </a:rPr>
              <a:t>.append(</a:t>
            </a:r>
            <a:r>
              <a:rPr lang="en-US" sz="1600">
                <a:solidFill>
                  <a:srgbClr val="2A00FF"/>
                </a:solidFill>
                <a:latin typeface="Consolas"/>
              </a:rPr>
              <a:t>"p.sala = ?"</a:t>
            </a:r>
            <a:r>
              <a:rPr lang="en-US" sz="1600">
                <a:solidFill>
                  <a:srgbClr val="000000"/>
                </a:solidFill>
                <a:latin typeface="Consolas"/>
              </a:rPr>
              <a:t>);</a:t>
            </a:r>
          </a:p>
          <a:p>
            <a:r>
              <a:rPr lang="sr-Latn-RS" sz="1600">
                <a:solidFill>
                  <a:srgbClr val="6A3E3E"/>
                </a:solidFill>
                <a:latin typeface="Consolas"/>
              </a:rPr>
              <a:t>	</a:t>
            </a:r>
            <a:r>
              <a:rPr lang="en-US" sz="1600">
                <a:solidFill>
                  <a:srgbClr val="6A3E3E"/>
                </a:solidFill>
                <a:latin typeface="Consolas"/>
              </a:rPr>
              <a:t>imaArgumenata</a:t>
            </a:r>
            <a:r>
              <a:rPr lang="en-US" sz="1600">
                <a:solidFill>
                  <a:srgbClr val="000000"/>
                </a:solidFill>
                <a:latin typeface="Consolas"/>
              </a:rPr>
              <a:t> = </a:t>
            </a:r>
            <a:r>
              <a:rPr lang="en-US" sz="1600" b="1">
                <a:solidFill>
                  <a:srgbClr val="7F0055"/>
                </a:solidFill>
                <a:latin typeface="Consolas"/>
              </a:rPr>
              <a:t>true</a:t>
            </a:r>
            <a:r>
              <a:rPr lang="en-US" sz="1600" b="1">
                <a:solidFill>
                  <a:srgbClr val="000000"/>
                </a:solidFill>
                <a:latin typeface="Consolas"/>
              </a:rPr>
              <a:t>;</a:t>
            </a:r>
          </a:p>
          <a:p>
            <a:r>
              <a:rPr lang="sr-Latn-RS" sz="1600">
                <a:solidFill>
                  <a:srgbClr val="6A3E3E"/>
                </a:solidFill>
                <a:latin typeface="Consolas"/>
              </a:rPr>
              <a:t>	</a:t>
            </a:r>
            <a:r>
              <a:rPr lang="en-US" sz="1600">
                <a:solidFill>
                  <a:srgbClr val="6A3E3E"/>
                </a:solidFill>
                <a:latin typeface="Consolas"/>
              </a:rPr>
              <a:t>listaArgumenata</a:t>
            </a:r>
            <a:r>
              <a:rPr lang="en-US" sz="1600">
                <a:solidFill>
                  <a:srgbClr val="000000"/>
                </a:solidFill>
                <a:latin typeface="Consolas"/>
              </a:rPr>
              <a:t>.add(</a:t>
            </a:r>
            <a:r>
              <a:rPr lang="en-US" sz="1600">
                <a:solidFill>
                  <a:srgbClr val="6A3E3E"/>
                </a:solidFill>
                <a:latin typeface="Consolas"/>
              </a:rPr>
              <a:t>sala</a:t>
            </a:r>
            <a:r>
              <a:rPr lang="en-US" sz="1600">
                <a:solidFill>
                  <a:srgbClr val="000000"/>
                </a:solidFill>
                <a:latin typeface="Consolas"/>
              </a:rPr>
              <a:t>);</a:t>
            </a:r>
          </a:p>
          <a:p>
            <a:r>
              <a:rPr lang="en-US" sz="1600">
                <a:solidFill>
                  <a:srgbClr val="000000"/>
                </a:solidFill>
                <a:latin typeface="Consolas"/>
              </a:rPr>
              <a:t>}</a:t>
            </a:r>
          </a:p>
          <a:p>
            <a:endParaRPr lang="en-US" sz="1600">
              <a:latin typeface="Consolas"/>
            </a:endParaRPr>
          </a:p>
          <a:p>
            <a:r>
              <a:rPr lang="en-US" sz="1600" b="1">
                <a:solidFill>
                  <a:srgbClr val="7F0055"/>
                </a:solidFill>
                <a:latin typeface="Consolas"/>
              </a:rPr>
              <a:t>if</a:t>
            </a:r>
            <a:r>
              <a:rPr lang="en-US" sz="1600" b="1">
                <a:solidFill>
                  <a:srgbClr val="000000"/>
                </a:solidFill>
                <a:latin typeface="Consolas"/>
              </a:rPr>
              <a:t>(</a:t>
            </a:r>
            <a:r>
              <a:rPr lang="en-US" sz="1600" b="1">
                <a:solidFill>
                  <a:srgbClr val="6A3E3E"/>
                </a:solidFill>
                <a:latin typeface="Consolas"/>
              </a:rPr>
              <a:t>cenaKarteOd</a:t>
            </a:r>
            <a:r>
              <a:rPr lang="en-US" sz="1600" b="1">
                <a:solidFill>
                  <a:srgbClr val="000000"/>
                </a:solidFill>
                <a:latin typeface="Consolas"/>
              </a:rPr>
              <a:t>!=</a:t>
            </a:r>
            <a:r>
              <a:rPr lang="en-US" sz="1600" b="1">
                <a:solidFill>
                  <a:srgbClr val="7F0055"/>
                </a:solidFill>
                <a:latin typeface="Consolas"/>
              </a:rPr>
              <a:t>null</a:t>
            </a:r>
            <a:r>
              <a:rPr lang="en-US" sz="1600" b="1">
                <a:solidFill>
                  <a:srgbClr val="000000"/>
                </a:solidFill>
                <a:latin typeface="Consolas"/>
              </a:rPr>
              <a:t>) {</a:t>
            </a:r>
          </a:p>
          <a:p>
            <a:r>
              <a:rPr lang="sr-Latn-RS" sz="1600" b="1">
                <a:solidFill>
                  <a:srgbClr val="7F0055"/>
                </a:solidFill>
                <a:latin typeface="Consolas"/>
              </a:rPr>
              <a:t>	</a:t>
            </a:r>
            <a:r>
              <a:rPr lang="en-US" sz="1600" b="1">
                <a:solidFill>
                  <a:srgbClr val="7F0055"/>
                </a:solidFill>
                <a:latin typeface="Consolas"/>
              </a:rPr>
              <a:t>if</a:t>
            </a:r>
            <a:r>
              <a:rPr lang="en-US" sz="1600" b="1">
                <a:solidFill>
                  <a:srgbClr val="000000"/>
                </a:solidFill>
                <a:latin typeface="Consolas"/>
              </a:rPr>
              <a:t>(</a:t>
            </a:r>
            <a:r>
              <a:rPr lang="en-US" sz="1600" b="1">
                <a:solidFill>
                  <a:srgbClr val="6A3E3E"/>
                </a:solidFill>
                <a:latin typeface="Consolas"/>
              </a:rPr>
              <a:t>imaArgumenata</a:t>
            </a:r>
            <a:r>
              <a:rPr lang="en-US" sz="1600" b="1">
                <a:solidFill>
                  <a:srgbClr val="000000"/>
                </a:solidFill>
                <a:latin typeface="Consolas"/>
              </a:rPr>
              <a:t>)</a:t>
            </a:r>
          </a:p>
          <a:p>
            <a:r>
              <a:rPr lang="sr-Latn-RS" sz="1600">
                <a:solidFill>
                  <a:srgbClr val="6A3E3E"/>
                </a:solidFill>
                <a:latin typeface="Consolas"/>
              </a:rPr>
              <a:t>		</a:t>
            </a:r>
            <a:r>
              <a:rPr lang="en-US" sz="1600">
                <a:solidFill>
                  <a:srgbClr val="6A3E3E"/>
                </a:solidFill>
                <a:latin typeface="Consolas"/>
              </a:rPr>
              <a:t>whereSql</a:t>
            </a:r>
            <a:r>
              <a:rPr lang="en-US" sz="1600">
                <a:solidFill>
                  <a:srgbClr val="000000"/>
                </a:solidFill>
                <a:latin typeface="Consolas"/>
              </a:rPr>
              <a:t>.append(</a:t>
            </a:r>
            <a:r>
              <a:rPr lang="en-US" sz="1600">
                <a:solidFill>
                  <a:srgbClr val="2A00FF"/>
                </a:solidFill>
                <a:latin typeface="Consolas"/>
              </a:rPr>
              <a:t>" AND "</a:t>
            </a:r>
            <a:r>
              <a:rPr lang="en-US" sz="1600">
                <a:solidFill>
                  <a:srgbClr val="000000"/>
                </a:solidFill>
                <a:latin typeface="Consolas"/>
              </a:rPr>
              <a:t>);</a:t>
            </a:r>
          </a:p>
          <a:p>
            <a:r>
              <a:rPr lang="sr-Latn-RS" sz="1600">
                <a:solidFill>
                  <a:srgbClr val="6A3E3E"/>
                </a:solidFill>
                <a:latin typeface="Consolas"/>
              </a:rPr>
              <a:t>	</a:t>
            </a:r>
            <a:r>
              <a:rPr lang="en-US" sz="1600">
                <a:solidFill>
                  <a:srgbClr val="6A3E3E"/>
                </a:solidFill>
                <a:latin typeface="Consolas"/>
              </a:rPr>
              <a:t>whereSql</a:t>
            </a:r>
            <a:r>
              <a:rPr lang="en-US" sz="1600">
                <a:solidFill>
                  <a:srgbClr val="000000"/>
                </a:solidFill>
                <a:latin typeface="Consolas"/>
              </a:rPr>
              <a:t>.append(</a:t>
            </a:r>
            <a:r>
              <a:rPr lang="en-US" sz="1600">
                <a:solidFill>
                  <a:srgbClr val="2A00FF"/>
                </a:solidFill>
                <a:latin typeface="Consolas"/>
              </a:rPr>
              <a:t>"p.cenaKarte &gt;= ?"</a:t>
            </a:r>
            <a:r>
              <a:rPr lang="en-US" sz="1600">
                <a:solidFill>
                  <a:srgbClr val="000000"/>
                </a:solidFill>
                <a:latin typeface="Consolas"/>
              </a:rPr>
              <a:t>);</a:t>
            </a:r>
          </a:p>
          <a:p>
            <a:r>
              <a:rPr lang="sr-Latn-RS" sz="1600">
                <a:solidFill>
                  <a:srgbClr val="6A3E3E"/>
                </a:solidFill>
                <a:latin typeface="Consolas"/>
              </a:rPr>
              <a:t>	</a:t>
            </a:r>
            <a:r>
              <a:rPr lang="en-US" sz="1600">
                <a:solidFill>
                  <a:srgbClr val="6A3E3E"/>
                </a:solidFill>
                <a:latin typeface="Consolas"/>
              </a:rPr>
              <a:t>imaArgumenata</a:t>
            </a:r>
            <a:r>
              <a:rPr lang="en-US" sz="1600">
                <a:solidFill>
                  <a:srgbClr val="000000"/>
                </a:solidFill>
                <a:latin typeface="Consolas"/>
              </a:rPr>
              <a:t> = </a:t>
            </a:r>
            <a:r>
              <a:rPr lang="en-US" sz="1600" b="1">
                <a:solidFill>
                  <a:srgbClr val="7F0055"/>
                </a:solidFill>
                <a:latin typeface="Consolas"/>
              </a:rPr>
              <a:t>true</a:t>
            </a:r>
            <a:r>
              <a:rPr lang="en-US" sz="1600" b="1">
                <a:solidFill>
                  <a:srgbClr val="000000"/>
                </a:solidFill>
                <a:latin typeface="Consolas"/>
              </a:rPr>
              <a:t>;</a:t>
            </a:r>
          </a:p>
          <a:p>
            <a:r>
              <a:rPr lang="sr-Latn-RS" sz="1600">
                <a:solidFill>
                  <a:srgbClr val="6A3E3E"/>
                </a:solidFill>
                <a:latin typeface="Consolas"/>
              </a:rPr>
              <a:t>	</a:t>
            </a:r>
            <a:r>
              <a:rPr lang="en-US" sz="1600">
                <a:solidFill>
                  <a:srgbClr val="6A3E3E"/>
                </a:solidFill>
                <a:latin typeface="Consolas"/>
              </a:rPr>
              <a:t>listaArgumenata</a:t>
            </a:r>
            <a:r>
              <a:rPr lang="en-US" sz="1600">
                <a:solidFill>
                  <a:srgbClr val="000000"/>
                </a:solidFill>
                <a:latin typeface="Consolas"/>
              </a:rPr>
              <a:t>.add(</a:t>
            </a:r>
            <a:r>
              <a:rPr lang="en-US" sz="1600">
                <a:solidFill>
                  <a:srgbClr val="6A3E3E"/>
                </a:solidFill>
                <a:latin typeface="Consolas"/>
              </a:rPr>
              <a:t>cenaKarteOd</a:t>
            </a:r>
            <a:r>
              <a:rPr lang="en-US" sz="1600">
                <a:solidFill>
                  <a:srgbClr val="000000"/>
                </a:solidFill>
                <a:latin typeface="Consolas"/>
              </a:rPr>
              <a:t>);</a:t>
            </a:r>
          </a:p>
          <a:p>
            <a:r>
              <a:rPr lang="en-US" sz="1600">
                <a:solidFill>
                  <a:srgbClr val="000000"/>
                </a:solidFill>
                <a:latin typeface="Consolas"/>
              </a:rPr>
              <a:t>}</a:t>
            </a:r>
          </a:p>
          <a:p>
            <a:endParaRPr lang="en-US" sz="1600">
              <a:latin typeface="Consolas"/>
            </a:endParaRPr>
          </a:p>
          <a:p>
            <a:r>
              <a:rPr lang="en-US" sz="1600" b="1">
                <a:solidFill>
                  <a:srgbClr val="7F0055"/>
                </a:solidFill>
                <a:latin typeface="Consolas"/>
              </a:rPr>
              <a:t>if</a:t>
            </a:r>
            <a:r>
              <a:rPr lang="en-US" sz="1600" b="1">
                <a:solidFill>
                  <a:srgbClr val="000000"/>
                </a:solidFill>
                <a:latin typeface="Consolas"/>
              </a:rPr>
              <a:t>(</a:t>
            </a:r>
            <a:r>
              <a:rPr lang="en-US" sz="1600" b="1">
                <a:solidFill>
                  <a:srgbClr val="6A3E3E"/>
                </a:solidFill>
                <a:latin typeface="Consolas"/>
              </a:rPr>
              <a:t>cenaKarteDo</a:t>
            </a:r>
            <a:r>
              <a:rPr lang="en-US" sz="1600" b="1">
                <a:solidFill>
                  <a:srgbClr val="000000"/>
                </a:solidFill>
                <a:latin typeface="Consolas"/>
              </a:rPr>
              <a:t>!=</a:t>
            </a:r>
            <a:r>
              <a:rPr lang="en-US" sz="1600" b="1">
                <a:solidFill>
                  <a:srgbClr val="7F0055"/>
                </a:solidFill>
                <a:latin typeface="Consolas"/>
              </a:rPr>
              <a:t>null</a:t>
            </a:r>
            <a:r>
              <a:rPr lang="en-US" sz="1600" b="1">
                <a:solidFill>
                  <a:srgbClr val="000000"/>
                </a:solidFill>
                <a:latin typeface="Consolas"/>
              </a:rPr>
              <a:t>) {</a:t>
            </a:r>
          </a:p>
          <a:p>
            <a:r>
              <a:rPr lang="sr-Latn-RS" sz="1600" b="1">
                <a:solidFill>
                  <a:srgbClr val="7F0055"/>
                </a:solidFill>
                <a:latin typeface="Consolas"/>
              </a:rPr>
              <a:t>	</a:t>
            </a:r>
            <a:r>
              <a:rPr lang="en-US" sz="1600" b="1">
                <a:solidFill>
                  <a:srgbClr val="7F0055"/>
                </a:solidFill>
                <a:latin typeface="Consolas"/>
              </a:rPr>
              <a:t>if</a:t>
            </a:r>
            <a:r>
              <a:rPr lang="en-US" sz="1600" b="1">
                <a:solidFill>
                  <a:srgbClr val="000000"/>
                </a:solidFill>
                <a:latin typeface="Consolas"/>
              </a:rPr>
              <a:t>(</a:t>
            </a:r>
            <a:r>
              <a:rPr lang="en-US" sz="1600" b="1">
                <a:solidFill>
                  <a:srgbClr val="6A3E3E"/>
                </a:solidFill>
                <a:latin typeface="Consolas"/>
              </a:rPr>
              <a:t>imaArgumenata</a:t>
            </a:r>
            <a:r>
              <a:rPr lang="en-US" sz="1600" b="1">
                <a:solidFill>
                  <a:srgbClr val="000000"/>
                </a:solidFill>
                <a:latin typeface="Consolas"/>
              </a:rPr>
              <a:t>)</a:t>
            </a:r>
          </a:p>
          <a:p>
            <a:r>
              <a:rPr lang="sr-Latn-RS" sz="1600">
                <a:solidFill>
                  <a:srgbClr val="6A3E3E"/>
                </a:solidFill>
                <a:latin typeface="Consolas"/>
              </a:rPr>
              <a:t>		</a:t>
            </a:r>
            <a:r>
              <a:rPr lang="en-US" sz="1600">
                <a:solidFill>
                  <a:srgbClr val="6A3E3E"/>
                </a:solidFill>
                <a:latin typeface="Consolas"/>
              </a:rPr>
              <a:t>whereSql</a:t>
            </a:r>
            <a:r>
              <a:rPr lang="en-US" sz="1600">
                <a:solidFill>
                  <a:srgbClr val="000000"/>
                </a:solidFill>
                <a:latin typeface="Consolas"/>
              </a:rPr>
              <a:t>.append(</a:t>
            </a:r>
            <a:r>
              <a:rPr lang="en-US" sz="1600">
                <a:solidFill>
                  <a:srgbClr val="2A00FF"/>
                </a:solidFill>
                <a:latin typeface="Consolas"/>
              </a:rPr>
              <a:t>" AND "</a:t>
            </a:r>
            <a:r>
              <a:rPr lang="en-US" sz="1600">
                <a:solidFill>
                  <a:srgbClr val="000000"/>
                </a:solidFill>
                <a:latin typeface="Consolas"/>
              </a:rPr>
              <a:t>);</a:t>
            </a:r>
          </a:p>
          <a:p>
            <a:r>
              <a:rPr lang="sr-Latn-RS" sz="1600">
                <a:solidFill>
                  <a:srgbClr val="6A3E3E"/>
                </a:solidFill>
                <a:latin typeface="Consolas"/>
              </a:rPr>
              <a:t>	</a:t>
            </a:r>
            <a:r>
              <a:rPr lang="en-US" sz="1600">
                <a:solidFill>
                  <a:srgbClr val="6A3E3E"/>
                </a:solidFill>
                <a:latin typeface="Consolas"/>
              </a:rPr>
              <a:t>whereSql</a:t>
            </a:r>
            <a:r>
              <a:rPr lang="en-US" sz="1600">
                <a:solidFill>
                  <a:srgbClr val="000000"/>
                </a:solidFill>
                <a:latin typeface="Consolas"/>
              </a:rPr>
              <a:t>.append(</a:t>
            </a:r>
            <a:r>
              <a:rPr lang="en-US" sz="1600">
                <a:solidFill>
                  <a:srgbClr val="2A00FF"/>
                </a:solidFill>
                <a:latin typeface="Consolas"/>
              </a:rPr>
              <a:t>"p.cenaKarte &lt;= ?"</a:t>
            </a:r>
            <a:r>
              <a:rPr lang="en-US" sz="1600">
                <a:solidFill>
                  <a:srgbClr val="000000"/>
                </a:solidFill>
                <a:latin typeface="Consolas"/>
              </a:rPr>
              <a:t>);</a:t>
            </a:r>
          </a:p>
          <a:p>
            <a:pPr lvl="2"/>
            <a:r>
              <a:rPr lang="en-US" sz="1600">
                <a:solidFill>
                  <a:srgbClr val="6A3E3E"/>
                </a:solidFill>
                <a:latin typeface="Consolas"/>
              </a:rPr>
              <a:t>imaArgumenata</a:t>
            </a:r>
            <a:r>
              <a:rPr lang="en-US" sz="1600">
                <a:solidFill>
                  <a:srgbClr val="000000"/>
                </a:solidFill>
                <a:latin typeface="Consolas"/>
              </a:rPr>
              <a:t> = </a:t>
            </a:r>
            <a:r>
              <a:rPr lang="en-US" sz="1600" b="1">
                <a:solidFill>
                  <a:srgbClr val="7F0055"/>
                </a:solidFill>
                <a:latin typeface="Consolas"/>
              </a:rPr>
              <a:t>true</a:t>
            </a:r>
            <a:r>
              <a:rPr lang="en-US" sz="1600" b="1">
                <a:solidFill>
                  <a:srgbClr val="000000"/>
                </a:solidFill>
                <a:latin typeface="Consolas"/>
              </a:rPr>
              <a:t>;</a:t>
            </a:r>
          </a:p>
          <a:p>
            <a:r>
              <a:rPr lang="sr-Latn-RS" sz="1600">
                <a:solidFill>
                  <a:srgbClr val="6A3E3E"/>
                </a:solidFill>
                <a:latin typeface="Consolas"/>
              </a:rPr>
              <a:t>	</a:t>
            </a:r>
            <a:r>
              <a:rPr lang="en-US" sz="1600">
                <a:solidFill>
                  <a:srgbClr val="6A3E3E"/>
                </a:solidFill>
                <a:latin typeface="Consolas"/>
              </a:rPr>
              <a:t>listaArgumenata</a:t>
            </a:r>
            <a:r>
              <a:rPr lang="en-US" sz="1600">
                <a:solidFill>
                  <a:srgbClr val="000000"/>
                </a:solidFill>
                <a:latin typeface="Consolas"/>
              </a:rPr>
              <a:t>.add(</a:t>
            </a:r>
            <a:r>
              <a:rPr lang="en-US" sz="1600">
                <a:solidFill>
                  <a:srgbClr val="6A3E3E"/>
                </a:solidFill>
                <a:latin typeface="Consolas"/>
              </a:rPr>
              <a:t>cenaKarteDo</a:t>
            </a:r>
            <a:r>
              <a:rPr lang="en-US" sz="1600">
                <a:solidFill>
                  <a:srgbClr val="000000"/>
                </a:solidFill>
                <a:latin typeface="Consolas"/>
              </a:rPr>
              <a:t>);</a:t>
            </a:r>
          </a:p>
          <a:p>
            <a:r>
              <a:rPr lang="en-US" sz="1600">
                <a:solidFill>
                  <a:srgbClr val="000000"/>
                </a:solidFill>
                <a:latin typeface="Consolas"/>
              </a:rPr>
              <a:t>}</a:t>
            </a:r>
          </a:p>
        </p:txBody>
      </p:sp>
      <p:cxnSp>
        <p:nvCxnSpPr>
          <p:cNvPr id="5" name="Elbow Connector 4"/>
          <p:cNvCxnSpPr/>
          <p:nvPr/>
        </p:nvCxnSpPr>
        <p:spPr>
          <a:xfrm rot="5400000" flipH="1" flipV="1">
            <a:off x="2489200" y="2809428"/>
            <a:ext cx="5702300" cy="2095500"/>
          </a:xfrm>
          <a:prstGeom prst="bentConnector3">
            <a:avLst>
              <a:gd name="adj1" fmla="val 334"/>
            </a:avLst>
          </a:prstGeom>
          <a:ln w="50800">
            <a:solidFill>
              <a:srgbClr val="BF247D"/>
            </a:solidFill>
            <a:tailEnd type="triangle"/>
          </a:ln>
        </p:spPr>
        <p:style>
          <a:lnRef idx="1">
            <a:schemeClr val="accent1"/>
          </a:lnRef>
          <a:fillRef idx="0">
            <a:schemeClr val="accent1"/>
          </a:fillRef>
          <a:effectRef idx="0">
            <a:schemeClr val="accent1"/>
          </a:effectRef>
          <a:fontRef idx="minor">
            <a:schemeClr val="tx1"/>
          </a:fontRef>
        </p:style>
      </p:cxnSp>
      <p:cxnSp>
        <p:nvCxnSpPr>
          <p:cNvPr id="9" name="Elbow Connector 8"/>
          <p:cNvCxnSpPr/>
          <p:nvPr/>
        </p:nvCxnSpPr>
        <p:spPr>
          <a:xfrm rot="16200000" flipH="1">
            <a:off x="7633638" y="6387162"/>
            <a:ext cx="546100" cy="395576"/>
          </a:xfrm>
          <a:prstGeom prst="bentConnector3">
            <a:avLst>
              <a:gd name="adj1" fmla="val 50000"/>
            </a:avLst>
          </a:prstGeom>
          <a:ln w="50800">
            <a:solidFill>
              <a:srgbClr val="BF247D"/>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88865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49382" y="1604818"/>
            <a:ext cx="10926618" cy="2308324"/>
          </a:xfrm>
          <a:prstGeom prst="rect">
            <a:avLst/>
          </a:prstGeom>
        </p:spPr>
        <p:txBody>
          <a:bodyPr wrap="square">
            <a:spAutoFit/>
          </a:bodyPr>
          <a:lstStyle/>
          <a:p>
            <a:r>
              <a:rPr lang="sr-Latn-RS" sz="1600" b="1">
                <a:solidFill>
                  <a:srgbClr val="7F0055"/>
                </a:solidFill>
                <a:latin typeface="Consolas"/>
              </a:rPr>
              <a:t>	</a:t>
            </a:r>
            <a:r>
              <a:rPr lang="en-US" sz="1600" b="1">
                <a:solidFill>
                  <a:srgbClr val="7F0055"/>
                </a:solidFill>
                <a:latin typeface="Consolas"/>
              </a:rPr>
              <a:t>if</a:t>
            </a:r>
            <a:r>
              <a:rPr lang="en-US" sz="1600" b="1">
                <a:solidFill>
                  <a:srgbClr val="000000"/>
                </a:solidFill>
                <a:latin typeface="Consolas"/>
              </a:rPr>
              <a:t>(</a:t>
            </a:r>
            <a:r>
              <a:rPr lang="en-US" sz="1600" b="1">
                <a:solidFill>
                  <a:srgbClr val="6A3E3E"/>
                </a:solidFill>
                <a:latin typeface="Consolas"/>
              </a:rPr>
              <a:t>imaArgumenata</a:t>
            </a:r>
            <a:r>
              <a:rPr lang="en-US" sz="1600" b="1">
                <a:solidFill>
                  <a:srgbClr val="000000"/>
                </a:solidFill>
                <a:latin typeface="Consolas"/>
              </a:rPr>
              <a:t>)</a:t>
            </a:r>
          </a:p>
          <a:p>
            <a:r>
              <a:rPr lang="sr-Latn-RS" sz="1600">
                <a:solidFill>
                  <a:srgbClr val="6A3E3E"/>
                </a:solidFill>
                <a:latin typeface="Consolas"/>
              </a:rPr>
              <a:t>		</a:t>
            </a:r>
            <a:r>
              <a:rPr lang="en-US" sz="1600">
                <a:solidFill>
                  <a:srgbClr val="6A3E3E"/>
                </a:solidFill>
                <a:latin typeface="Consolas"/>
              </a:rPr>
              <a:t>sql</a:t>
            </a:r>
            <a:r>
              <a:rPr lang="en-US" sz="1600">
                <a:solidFill>
                  <a:srgbClr val="000000"/>
                </a:solidFill>
                <a:latin typeface="Consolas"/>
              </a:rPr>
              <a:t>=</a:t>
            </a:r>
            <a:r>
              <a:rPr lang="en-US" sz="1600">
                <a:solidFill>
                  <a:srgbClr val="6A3E3E"/>
                </a:solidFill>
                <a:latin typeface="Consolas"/>
              </a:rPr>
              <a:t>sql</a:t>
            </a:r>
            <a:r>
              <a:rPr lang="en-US" sz="1600">
                <a:solidFill>
                  <a:srgbClr val="000000"/>
                </a:solidFill>
                <a:latin typeface="Consolas"/>
              </a:rPr>
              <a:t> + </a:t>
            </a:r>
            <a:r>
              <a:rPr lang="en-US" sz="1600">
                <a:solidFill>
                  <a:srgbClr val="6A3E3E"/>
                </a:solidFill>
                <a:latin typeface="Consolas"/>
              </a:rPr>
              <a:t>whereSql</a:t>
            </a:r>
            <a:r>
              <a:rPr lang="en-US" sz="1600">
                <a:solidFill>
                  <a:srgbClr val="000000"/>
                </a:solidFill>
                <a:latin typeface="Consolas"/>
              </a:rPr>
              <a:t>.toString()+</a:t>
            </a:r>
            <a:r>
              <a:rPr lang="en-US" sz="1600">
                <a:solidFill>
                  <a:srgbClr val="2A00FF"/>
                </a:solidFill>
                <a:latin typeface="Consolas"/>
              </a:rPr>
              <a:t>" ORDER BY p.id"</a:t>
            </a:r>
            <a:r>
              <a:rPr lang="en-US" sz="1600">
                <a:solidFill>
                  <a:srgbClr val="000000"/>
                </a:solidFill>
                <a:latin typeface="Consolas"/>
              </a:rPr>
              <a:t>;</a:t>
            </a:r>
          </a:p>
          <a:p>
            <a:r>
              <a:rPr lang="sr-Latn-RS" sz="1600" b="1">
                <a:solidFill>
                  <a:srgbClr val="7F0055"/>
                </a:solidFill>
                <a:latin typeface="Consolas"/>
              </a:rPr>
              <a:t>	</a:t>
            </a:r>
            <a:r>
              <a:rPr lang="en-US" sz="1600" b="1">
                <a:solidFill>
                  <a:srgbClr val="7F0055"/>
                </a:solidFill>
                <a:latin typeface="Consolas"/>
              </a:rPr>
              <a:t>else</a:t>
            </a:r>
          </a:p>
          <a:p>
            <a:r>
              <a:rPr lang="sr-Latn-RS" sz="1600">
                <a:solidFill>
                  <a:srgbClr val="6A3E3E"/>
                </a:solidFill>
                <a:latin typeface="Consolas"/>
              </a:rPr>
              <a:t>		</a:t>
            </a:r>
            <a:r>
              <a:rPr lang="en-US" sz="1600">
                <a:solidFill>
                  <a:srgbClr val="6A3E3E"/>
                </a:solidFill>
                <a:latin typeface="Consolas"/>
              </a:rPr>
              <a:t>sql</a:t>
            </a:r>
            <a:r>
              <a:rPr lang="en-US" sz="1600">
                <a:solidFill>
                  <a:srgbClr val="000000"/>
                </a:solidFill>
                <a:latin typeface="Consolas"/>
              </a:rPr>
              <a:t>=</a:t>
            </a:r>
            <a:r>
              <a:rPr lang="en-US" sz="1600">
                <a:solidFill>
                  <a:srgbClr val="6A3E3E"/>
                </a:solidFill>
                <a:latin typeface="Consolas"/>
              </a:rPr>
              <a:t>sql</a:t>
            </a:r>
            <a:r>
              <a:rPr lang="en-US" sz="1600">
                <a:solidFill>
                  <a:srgbClr val="000000"/>
                </a:solidFill>
                <a:latin typeface="Consolas"/>
              </a:rPr>
              <a:t> + </a:t>
            </a:r>
            <a:r>
              <a:rPr lang="en-US" sz="1600">
                <a:solidFill>
                  <a:srgbClr val="2A00FF"/>
                </a:solidFill>
                <a:latin typeface="Consolas"/>
              </a:rPr>
              <a:t>" ORDER BY p.id"</a:t>
            </a:r>
            <a:r>
              <a:rPr lang="en-US" sz="1600">
                <a:solidFill>
                  <a:srgbClr val="000000"/>
                </a:solidFill>
                <a:latin typeface="Consolas"/>
              </a:rPr>
              <a:t>;</a:t>
            </a:r>
            <a:endParaRPr lang="sr-Latn-RS" sz="1600">
              <a:solidFill>
                <a:srgbClr val="000000"/>
              </a:solidFill>
              <a:latin typeface="Consolas"/>
            </a:endParaRPr>
          </a:p>
          <a:p>
            <a:endParaRPr lang="en-US" sz="1600">
              <a:solidFill>
                <a:srgbClr val="000000"/>
              </a:solidFill>
              <a:latin typeface="Consolas"/>
            </a:endParaRPr>
          </a:p>
          <a:p>
            <a:r>
              <a:rPr lang="sr-Latn-RS" sz="1600">
                <a:solidFill>
                  <a:srgbClr val="000000"/>
                </a:solidFill>
                <a:latin typeface="Consolas"/>
              </a:rPr>
              <a:t>	</a:t>
            </a:r>
            <a:r>
              <a:rPr lang="en-US" sz="1600">
                <a:solidFill>
                  <a:srgbClr val="000000"/>
                </a:solidFill>
                <a:latin typeface="Consolas"/>
              </a:rPr>
              <a:t>System.</a:t>
            </a:r>
            <a:r>
              <a:rPr lang="en-US" sz="1600" b="1" i="1">
                <a:solidFill>
                  <a:srgbClr val="0000C0"/>
                </a:solidFill>
                <a:latin typeface="Consolas"/>
              </a:rPr>
              <a:t>out</a:t>
            </a:r>
            <a:r>
              <a:rPr lang="en-US" sz="1600" b="1" i="1">
                <a:solidFill>
                  <a:srgbClr val="000000"/>
                </a:solidFill>
                <a:latin typeface="Consolas"/>
              </a:rPr>
              <a:t>.println(</a:t>
            </a:r>
            <a:r>
              <a:rPr lang="en-US" sz="1600" b="1" i="1">
                <a:solidFill>
                  <a:srgbClr val="6A3E3E"/>
                </a:solidFill>
                <a:latin typeface="Consolas"/>
              </a:rPr>
              <a:t>sql</a:t>
            </a:r>
            <a:r>
              <a:rPr lang="en-US" sz="1600" b="1" i="1">
                <a:solidFill>
                  <a:srgbClr val="000000"/>
                </a:solidFill>
                <a:latin typeface="Consolas"/>
              </a:rPr>
              <a:t>);</a:t>
            </a:r>
          </a:p>
          <a:p>
            <a:endParaRPr lang="en-US" sz="1600">
              <a:latin typeface="Consolas"/>
            </a:endParaRPr>
          </a:p>
          <a:p>
            <a:r>
              <a:rPr lang="sr-Latn-RS" sz="1600" b="1">
                <a:solidFill>
                  <a:srgbClr val="7F0055"/>
                </a:solidFill>
                <a:latin typeface="Consolas"/>
              </a:rPr>
              <a:t>	</a:t>
            </a:r>
            <a:r>
              <a:rPr lang="en-US" sz="1600" b="1">
                <a:solidFill>
                  <a:srgbClr val="7F0055"/>
                </a:solidFill>
                <a:latin typeface="Consolas"/>
              </a:rPr>
              <a:t>return</a:t>
            </a:r>
            <a:r>
              <a:rPr lang="en-US" sz="1600" b="1">
                <a:solidFill>
                  <a:srgbClr val="000000"/>
                </a:solidFill>
                <a:latin typeface="Consolas"/>
              </a:rPr>
              <a:t> </a:t>
            </a:r>
            <a:r>
              <a:rPr lang="en-US" sz="1600" b="1">
                <a:solidFill>
                  <a:srgbClr val="0000C0"/>
                </a:solidFill>
                <a:latin typeface="Consolas"/>
              </a:rPr>
              <a:t>jdbcTemplate</a:t>
            </a:r>
            <a:r>
              <a:rPr lang="en-US" sz="1600" b="1">
                <a:solidFill>
                  <a:srgbClr val="000000"/>
                </a:solidFill>
                <a:latin typeface="Consolas"/>
              </a:rPr>
              <a:t>.query(</a:t>
            </a:r>
            <a:r>
              <a:rPr lang="en-US" sz="1600" b="1">
                <a:solidFill>
                  <a:srgbClr val="6A3E3E"/>
                </a:solidFill>
                <a:latin typeface="Consolas"/>
              </a:rPr>
              <a:t>sql</a:t>
            </a:r>
            <a:r>
              <a:rPr lang="en-US" sz="1600" b="1">
                <a:solidFill>
                  <a:srgbClr val="000000"/>
                </a:solidFill>
                <a:latin typeface="Consolas"/>
              </a:rPr>
              <a:t>, </a:t>
            </a:r>
            <a:r>
              <a:rPr lang="en-US" sz="1600" b="1">
                <a:solidFill>
                  <a:srgbClr val="6A3E3E"/>
                </a:solidFill>
                <a:latin typeface="Consolas"/>
              </a:rPr>
              <a:t>listaArgumenata</a:t>
            </a:r>
            <a:r>
              <a:rPr lang="en-US" sz="1600" b="1">
                <a:solidFill>
                  <a:srgbClr val="000000"/>
                </a:solidFill>
                <a:latin typeface="Consolas"/>
              </a:rPr>
              <a:t>.toArray(), </a:t>
            </a:r>
            <a:r>
              <a:rPr lang="en-US" sz="1600" b="1">
                <a:solidFill>
                  <a:srgbClr val="7F0055"/>
                </a:solidFill>
                <a:latin typeface="Consolas"/>
              </a:rPr>
              <a:t>new</a:t>
            </a:r>
            <a:r>
              <a:rPr lang="en-US" sz="1600" b="1">
                <a:solidFill>
                  <a:srgbClr val="000000"/>
                </a:solidFill>
                <a:latin typeface="Consolas"/>
              </a:rPr>
              <a:t> ProjekcijaRowMapper());</a:t>
            </a:r>
          </a:p>
          <a:p>
            <a:r>
              <a:rPr lang="en-US" sz="1600">
                <a:solidFill>
                  <a:srgbClr val="000000"/>
                </a:solidFill>
                <a:latin typeface="Consolas"/>
              </a:rPr>
              <a:t>}</a:t>
            </a:r>
          </a:p>
        </p:txBody>
      </p:sp>
      <p:sp>
        <p:nvSpPr>
          <p:cNvPr id="22" name="Title 1"/>
          <p:cNvSpPr txBox="1">
            <a:spLocks/>
          </p:cNvSpPr>
          <p:nvPr/>
        </p:nvSpPr>
        <p:spPr>
          <a:xfrm>
            <a:off x="249382" y="272765"/>
            <a:ext cx="2571894" cy="595453"/>
          </a:xfrm>
          <a:prstGeom prst="rect">
            <a:avLst/>
          </a:prstGeom>
          <a:solidFill>
            <a:schemeClr val="tx1">
              <a:lumMod val="65000"/>
              <a:lumOff val="35000"/>
            </a:schemeClr>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solidFill>
                  <a:schemeClr val="bg1"/>
                </a:solidFill>
                <a:latin typeface="+mn-lt"/>
              </a:rPr>
              <a:t>Pretrage</a:t>
            </a:r>
            <a:endParaRPr lang="en-US" dirty="0">
              <a:solidFill>
                <a:schemeClr val="bg1"/>
              </a:solidFill>
              <a:latin typeface="+mn-lt"/>
            </a:endParaRPr>
          </a:p>
        </p:txBody>
      </p:sp>
      <p:sp>
        <p:nvSpPr>
          <p:cNvPr id="3" name="Rectangle 2"/>
          <p:cNvSpPr/>
          <p:nvPr/>
        </p:nvSpPr>
        <p:spPr>
          <a:xfrm>
            <a:off x="127000" y="5922200"/>
            <a:ext cx="11577782" cy="646331"/>
          </a:xfrm>
          <a:prstGeom prst="rect">
            <a:avLst/>
          </a:prstGeom>
        </p:spPr>
        <p:txBody>
          <a:bodyPr wrap="square">
            <a:spAutoFit/>
          </a:bodyPr>
          <a:lstStyle/>
          <a:p>
            <a:r>
              <a:rPr lang="en-US">
                <a:solidFill>
                  <a:srgbClr val="BF247D"/>
                </a:solidFill>
              </a:rPr>
              <a:t>SELECT p.id, p.datumIVreme, p.tip, p.sala, p.cenaKarte, f.id, f.naziv, f.trajanje FROM projekcije p LEFT JOIN filmovi f ON p.filmId = f.id  WHERE p.datumIVreme &gt;= ? AND p.datumIVreme &lt;= ? AND p.tip LIKE ? AND p.cenaKarte &lt;= ? ORDER BY p.id</a:t>
            </a:r>
          </a:p>
        </p:txBody>
      </p:sp>
      <p:sp>
        <p:nvSpPr>
          <p:cNvPr id="6" name="Rectangle 5"/>
          <p:cNvSpPr/>
          <p:nvPr/>
        </p:nvSpPr>
        <p:spPr>
          <a:xfrm>
            <a:off x="127000" y="4126641"/>
            <a:ext cx="11730182" cy="646331"/>
          </a:xfrm>
          <a:prstGeom prst="rect">
            <a:avLst/>
          </a:prstGeom>
        </p:spPr>
        <p:txBody>
          <a:bodyPr wrap="square">
            <a:spAutoFit/>
          </a:bodyPr>
          <a:lstStyle/>
          <a:p>
            <a:r>
              <a:rPr lang="en-US">
                <a:solidFill>
                  <a:srgbClr val="FF0000"/>
                </a:solidFill>
              </a:rPr>
              <a:t>SELECT p.id, p.datumIVreme, p.tip, p.sala, p.cenaKarte, f.id, f.naziv, f.trajanje FROM projekcije p LEFT JOIN filmovi f ON p.filmId = f.id  WHERE p.datumIVreme &gt;= ? AND p.datumIVreme &lt;= ? ORDER BY p.id</a:t>
            </a:r>
          </a:p>
        </p:txBody>
      </p:sp>
      <p:sp>
        <p:nvSpPr>
          <p:cNvPr id="7" name="Rectangle 6"/>
          <p:cNvSpPr/>
          <p:nvPr/>
        </p:nvSpPr>
        <p:spPr>
          <a:xfrm>
            <a:off x="127000" y="5048301"/>
            <a:ext cx="11577782" cy="646331"/>
          </a:xfrm>
          <a:prstGeom prst="rect">
            <a:avLst/>
          </a:prstGeom>
        </p:spPr>
        <p:txBody>
          <a:bodyPr wrap="square">
            <a:spAutoFit/>
          </a:bodyPr>
          <a:lstStyle/>
          <a:p>
            <a:r>
              <a:rPr lang="en-US">
                <a:solidFill>
                  <a:srgbClr val="C00000"/>
                </a:solidFill>
              </a:rPr>
              <a:t>SELECT p.id, p.datumIVreme, p.tip, p.sala, p.cenaKarte, f.id, f.naziv, f.trajanje FROM projekcije p LEFT JOIN filmovi f ON p.filmId = f.id  WHERE p.datumIVreme &gt;= ? AND p.datumIVreme &lt;= ? AND p.tip LIKE ? ORDER BY p.id</a:t>
            </a:r>
          </a:p>
        </p:txBody>
      </p:sp>
      <p:cxnSp>
        <p:nvCxnSpPr>
          <p:cNvPr id="10" name="Elbow Connector 9"/>
          <p:cNvCxnSpPr/>
          <p:nvPr/>
        </p:nvCxnSpPr>
        <p:spPr>
          <a:xfrm rot="10800000">
            <a:off x="368300" y="3479800"/>
            <a:ext cx="749300" cy="1"/>
          </a:xfrm>
          <a:prstGeom prst="bentConnector3">
            <a:avLst>
              <a:gd name="adj1" fmla="val 50000"/>
            </a:avLst>
          </a:prstGeom>
          <a:ln w="50800">
            <a:solidFill>
              <a:srgbClr val="BF247D"/>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9417624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9382" y="272765"/>
            <a:ext cx="11684000" cy="595453"/>
          </a:xfrm>
          <a:solidFill>
            <a:schemeClr val="tx1">
              <a:lumMod val="65000"/>
              <a:lumOff val="35000"/>
            </a:schemeClr>
          </a:solidFill>
        </p:spPr>
        <p:txBody>
          <a:bodyPr>
            <a:noAutofit/>
          </a:bodyPr>
          <a:lstStyle/>
          <a:p>
            <a:r>
              <a:rPr lang="sr-Latn-RS">
                <a:solidFill>
                  <a:schemeClr val="bg1"/>
                </a:solidFill>
                <a:latin typeface="+mn-lt"/>
              </a:rPr>
              <a:t>Case study – CRUD bioskop veb aplikacija</a:t>
            </a:r>
            <a:endParaRPr lang="en-US" dirty="0">
              <a:solidFill>
                <a:schemeClr val="bg1"/>
              </a:solidFill>
              <a:latin typeface="+mn-lt"/>
            </a:endParaRPr>
          </a:p>
        </p:txBody>
      </p:sp>
      <p:sp>
        <p:nvSpPr>
          <p:cNvPr id="3" name="Content Placeholder 2"/>
          <p:cNvSpPr>
            <a:spLocks noGrp="1"/>
          </p:cNvSpPr>
          <p:nvPr>
            <p:ph idx="1"/>
          </p:nvPr>
        </p:nvSpPr>
        <p:spPr>
          <a:xfrm>
            <a:off x="249382" y="960578"/>
            <a:ext cx="11684000" cy="5661895"/>
          </a:xfrm>
          <a:ln w="38100">
            <a:noFill/>
          </a:ln>
        </p:spPr>
        <p:txBody>
          <a:bodyPr/>
          <a:lstStyle/>
          <a:p>
            <a:r>
              <a:rPr lang="en-US"/>
              <a:t>USE CASE korišćenje </a:t>
            </a:r>
            <a:r>
              <a:rPr lang="sr-Latn-RS"/>
              <a:t>DAL </a:t>
            </a:r>
            <a:r>
              <a:rPr lang="en-US"/>
              <a:t>za BIoskop web aplikaciju</a:t>
            </a:r>
            <a:endParaRPr lang="sr-Latn-RS" i="1"/>
          </a:p>
          <a:p>
            <a:r>
              <a:rPr lang="sr-Latn-RS" i="1"/>
              <a:t>com.ftn.PrviMavenVebProjekat</a:t>
            </a:r>
            <a:r>
              <a:rPr lang="sr-Latn-RS" i="1" dirty="0"/>
              <a:t>:</a:t>
            </a:r>
          </a:p>
          <a:p>
            <a:pPr lvl="1"/>
            <a:r>
              <a:rPr lang="sr-Latn-RS" i="1" dirty="0"/>
              <a:t>DatabaseZanrService.java</a:t>
            </a:r>
            <a:r>
              <a:rPr lang="en-US" dirty="0"/>
              <a:t>, </a:t>
            </a:r>
            <a:r>
              <a:rPr lang="sr-Latn-RS" i="1"/>
              <a:t>Zanr</a:t>
            </a:r>
            <a:r>
              <a:rPr lang="en-US" i="1"/>
              <a:t>DAO</a:t>
            </a:r>
            <a:r>
              <a:rPr lang="sr-Latn-RS" i="1"/>
              <a:t>Impl.java</a:t>
            </a:r>
            <a:r>
              <a:rPr lang="en-US" i="1"/>
              <a:t>, zanrovi.html</a:t>
            </a:r>
            <a:endParaRPr lang="sr-Latn-RS" i="1"/>
          </a:p>
          <a:p>
            <a:pPr lvl="1"/>
            <a:r>
              <a:rPr lang="en-US" i="1"/>
              <a:t>DatabaseFilmService.java</a:t>
            </a:r>
            <a:r>
              <a:rPr lang="en-US"/>
              <a:t>, </a:t>
            </a:r>
            <a:r>
              <a:rPr lang="en-US" i="1"/>
              <a:t>FilmDAO</a:t>
            </a:r>
            <a:r>
              <a:rPr lang="sr-Latn-RS" i="1"/>
              <a:t>Impl.java</a:t>
            </a:r>
            <a:r>
              <a:rPr lang="en-US" i="1"/>
              <a:t>, filmovi.html</a:t>
            </a:r>
            <a:endParaRPr lang="sr-Latn-RS" i="1"/>
          </a:p>
          <a:p>
            <a:pPr lvl="1"/>
            <a:r>
              <a:rPr lang="en-US" i="1"/>
              <a:t>Database</a:t>
            </a:r>
            <a:r>
              <a:rPr lang="sr-Latn-RS" i="1"/>
              <a:t>Projekcije</a:t>
            </a:r>
            <a:r>
              <a:rPr lang="en-US" i="1"/>
              <a:t>Service.java</a:t>
            </a:r>
            <a:r>
              <a:rPr lang="en-US"/>
              <a:t>, </a:t>
            </a:r>
            <a:r>
              <a:rPr lang="sr-Latn-RS" i="1"/>
              <a:t>projekcije</a:t>
            </a:r>
            <a:r>
              <a:rPr lang="en-US" i="1"/>
              <a:t>DAO</a:t>
            </a:r>
            <a:r>
              <a:rPr lang="sr-Latn-RS" i="1"/>
              <a:t>Impl.java</a:t>
            </a:r>
            <a:r>
              <a:rPr lang="en-US" i="1"/>
              <a:t>, </a:t>
            </a:r>
            <a:r>
              <a:rPr lang="sr-Latn-RS" i="1"/>
              <a:t>projekcije</a:t>
            </a:r>
            <a:r>
              <a:rPr lang="en-US" i="1"/>
              <a:t>.html</a:t>
            </a:r>
          </a:p>
          <a:p>
            <a:pPr lvl="1"/>
            <a:r>
              <a:rPr lang="en-US" i="1"/>
              <a:t>DatabaseKorisnikService.java</a:t>
            </a:r>
            <a:r>
              <a:rPr lang="en-US"/>
              <a:t>, </a:t>
            </a:r>
            <a:r>
              <a:rPr lang="en-US" i="1"/>
              <a:t>KorisnikDAO</a:t>
            </a:r>
            <a:r>
              <a:rPr lang="sr-Latn-RS" i="1"/>
              <a:t>Impl.java</a:t>
            </a:r>
            <a:r>
              <a:rPr lang="en-US" i="1"/>
              <a:t>, korisnici.html</a:t>
            </a:r>
            <a:endParaRPr lang="sr-Latn-RS" i="1"/>
          </a:p>
          <a:p>
            <a:pPr lvl="1"/>
            <a:endParaRPr lang="sr-Latn-RS" i="1" dirty="0"/>
          </a:p>
        </p:txBody>
      </p:sp>
      <p:sp>
        <p:nvSpPr>
          <p:cNvPr id="5" name="Slide Number Placeholder 4"/>
          <p:cNvSpPr>
            <a:spLocks noGrp="1"/>
          </p:cNvSpPr>
          <p:nvPr>
            <p:ph type="sldNum" sz="quarter" idx="12"/>
          </p:nvPr>
        </p:nvSpPr>
        <p:spPr/>
        <p:txBody>
          <a:bodyPr/>
          <a:lstStyle/>
          <a:p>
            <a:fld id="{0A51EA2F-6D5D-4AA6-9C08-0E6AA7753B98}" type="slidenum">
              <a:rPr lang="en-US" smtClean="0"/>
              <a:t>29</a:t>
            </a:fld>
            <a:endParaRPr lang="en-US"/>
          </a:p>
        </p:txBody>
      </p:sp>
    </p:spTree>
    <p:extLst>
      <p:ext uri="{BB962C8B-B14F-4D97-AF65-F5344CB8AC3E}">
        <p14:creationId xmlns:p14="http://schemas.microsoft.com/office/powerpoint/2010/main" val="36374812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9382" y="272765"/>
            <a:ext cx="11684000" cy="595453"/>
          </a:xfrm>
          <a:solidFill>
            <a:schemeClr val="tx1">
              <a:lumMod val="65000"/>
              <a:lumOff val="35000"/>
            </a:schemeClr>
          </a:solidFill>
        </p:spPr>
        <p:txBody>
          <a:bodyPr>
            <a:noAutofit/>
          </a:bodyPr>
          <a:lstStyle/>
          <a:p>
            <a:r>
              <a:rPr lang="en-US" i="1" dirty="0">
                <a:solidFill>
                  <a:schemeClr val="bg1"/>
                </a:solidFill>
                <a:latin typeface="+mn-lt"/>
              </a:rPr>
              <a:t>Spring Boot </a:t>
            </a:r>
            <a:r>
              <a:rPr lang="en-US" dirty="0" err="1">
                <a:solidFill>
                  <a:schemeClr val="bg1"/>
                </a:solidFill>
                <a:latin typeface="+mn-lt"/>
              </a:rPr>
              <a:t>aplikacija</a:t>
            </a:r>
            <a:r>
              <a:rPr lang="en-US" dirty="0">
                <a:solidFill>
                  <a:schemeClr val="bg1"/>
                </a:solidFill>
                <a:latin typeface="+mn-lt"/>
              </a:rPr>
              <a:t> </a:t>
            </a:r>
            <a:r>
              <a:rPr lang="en-US" dirty="0" err="1">
                <a:solidFill>
                  <a:schemeClr val="bg1"/>
                </a:solidFill>
                <a:latin typeface="+mn-lt"/>
              </a:rPr>
              <a:t>i</a:t>
            </a:r>
            <a:r>
              <a:rPr lang="en-US" dirty="0">
                <a:solidFill>
                  <a:schemeClr val="bg1"/>
                </a:solidFill>
                <a:latin typeface="+mn-lt"/>
              </a:rPr>
              <a:t> </a:t>
            </a:r>
            <a:r>
              <a:rPr lang="en-US" dirty="0" err="1">
                <a:solidFill>
                  <a:schemeClr val="bg1"/>
                </a:solidFill>
                <a:latin typeface="+mn-lt"/>
              </a:rPr>
              <a:t>baza</a:t>
            </a:r>
            <a:r>
              <a:rPr lang="en-US" dirty="0">
                <a:solidFill>
                  <a:schemeClr val="bg1"/>
                </a:solidFill>
                <a:latin typeface="+mn-lt"/>
              </a:rPr>
              <a:t> </a:t>
            </a:r>
            <a:r>
              <a:rPr lang="en-US" dirty="0" err="1">
                <a:solidFill>
                  <a:schemeClr val="bg1"/>
                </a:solidFill>
                <a:latin typeface="+mn-lt"/>
              </a:rPr>
              <a:t>podataka</a:t>
            </a:r>
            <a:endParaRPr lang="en-US" i="1" dirty="0">
              <a:solidFill>
                <a:schemeClr val="bg1"/>
              </a:solidFill>
              <a:latin typeface="+mn-lt"/>
            </a:endParaRPr>
          </a:p>
        </p:txBody>
      </p:sp>
      <p:sp>
        <p:nvSpPr>
          <p:cNvPr id="3" name="Content Placeholder 2"/>
          <p:cNvSpPr>
            <a:spLocks noGrp="1"/>
          </p:cNvSpPr>
          <p:nvPr>
            <p:ph idx="1"/>
          </p:nvPr>
        </p:nvSpPr>
        <p:spPr>
          <a:xfrm>
            <a:off x="249382" y="960579"/>
            <a:ext cx="11684000" cy="1601748"/>
          </a:xfrm>
          <a:ln w="38100">
            <a:solidFill>
              <a:schemeClr val="tx1">
                <a:lumMod val="65000"/>
                <a:lumOff val="35000"/>
              </a:schemeClr>
            </a:solidFill>
            <a:prstDash val="solid"/>
            <a:round/>
          </a:ln>
        </p:spPr>
        <p:txBody>
          <a:bodyPr>
            <a:normAutofit lnSpcReduction="10000"/>
          </a:bodyPr>
          <a:lstStyle/>
          <a:p>
            <a:r>
              <a:rPr lang="sr-Latn-RS" dirty="0"/>
              <a:t>poput konzolne, i </a:t>
            </a:r>
            <a:r>
              <a:rPr lang="sr-Latn-RS" i="1" dirty="0"/>
              <a:t>web</a:t>
            </a:r>
            <a:r>
              <a:rPr lang="sr-Latn-RS" dirty="0"/>
              <a:t> aplikacija može da komunicira sa RDMBS</a:t>
            </a:r>
            <a:r>
              <a:rPr lang="en-US" dirty="0"/>
              <a:t> </a:t>
            </a:r>
            <a:r>
              <a:rPr lang="en-US" dirty="0" err="1"/>
              <a:t>upotrebom</a:t>
            </a:r>
            <a:r>
              <a:rPr lang="en-US" dirty="0"/>
              <a:t> </a:t>
            </a:r>
            <a:r>
              <a:rPr lang="en-US" dirty="0">
                <a:solidFill>
                  <a:srgbClr val="0878BE"/>
                </a:solidFill>
              </a:rPr>
              <a:t>JDBC API-a</a:t>
            </a:r>
          </a:p>
          <a:p>
            <a:r>
              <a:rPr lang="sr-Latn-RS" dirty="0"/>
              <a:t>jedina </a:t>
            </a:r>
            <a:r>
              <a:rPr lang="sr-Latn-RS" dirty="0">
                <a:solidFill>
                  <a:srgbClr val="0878BE"/>
                </a:solidFill>
              </a:rPr>
              <a:t>razlika</a:t>
            </a:r>
            <a:r>
              <a:rPr lang="sr-Latn-RS" dirty="0"/>
              <a:t> je u tome što se konzolna aplikacija izvršava samostalno, dok se </a:t>
            </a:r>
            <a:r>
              <a:rPr lang="sr-Latn-RS" i="1" dirty="0"/>
              <a:t>web</a:t>
            </a:r>
            <a:r>
              <a:rPr lang="sr-Latn-RS" dirty="0"/>
              <a:t> aplikacija izvršava u </a:t>
            </a:r>
            <a:r>
              <a:rPr lang="en-US" i="1" dirty="0"/>
              <a:t>framework</a:t>
            </a:r>
            <a:r>
              <a:rPr lang="en-US" dirty="0"/>
              <a:t>-u</a:t>
            </a:r>
          </a:p>
        </p:txBody>
      </p:sp>
      <p:sp>
        <p:nvSpPr>
          <p:cNvPr id="6" name="Slide Number Placeholder 5"/>
          <p:cNvSpPr>
            <a:spLocks noGrp="1"/>
          </p:cNvSpPr>
          <p:nvPr>
            <p:ph type="sldNum" sz="quarter" idx="12"/>
          </p:nvPr>
        </p:nvSpPr>
        <p:spPr/>
        <p:txBody>
          <a:bodyPr/>
          <a:lstStyle/>
          <a:p>
            <a:fld id="{0A51EA2F-6D5D-4AA6-9C08-0E6AA7753B98}" type="slidenum">
              <a:rPr lang="en-US" smtClean="0"/>
              <a:t>3</a:t>
            </a:fld>
            <a:endParaRPr lang="en-US"/>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96027" y="2976481"/>
            <a:ext cx="1306946" cy="1306946"/>
          </a:xfrm>
          <a:prstGeom prst="rect">
            <a:avLst/>
          </a:prstGeom>
        </p:spPr>
      </p:pic>
      <p:sp>
        <p:nvSpPr>
          <p:cNvPr id="9" name="Rectangle 8"/>
          <p:cNvSpPr/>
          <p:nvPr/>
        </p:nvSpPr>
        <p:spPr>
          <a:xfrm>
            <a:off x="3052303" y="5248948"/>
            <a:ext cx="1306946" cy="1280160"/>
          </a:xfrm>
          <a:prstGeom prst="rect">
            <a:avLst/>
          </a:prstGeom>
          <a:solidFill>
            <a:srgbClr val="6DB33F"/>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err="1">
                <a:solidFill>
                  <a:schemeClr val="bg1"/>
                </a:solidFill>
              </a:rPr>
              <a:t>Bioskop</a:t>
            </a:r>
            <a:endParaRPr lang="en-US" i="1" dirty="0">
              <a:solidFill>
                <a:schemeClr val="bg1"/>
              </a:solidFill>
            </a:endParaRPr>
          </a:p>
        </p:txBody>
      </p:sp>
      <p:sp>
        <p:nvSpPr>
          <p:cNvPr id="10" name="TextBox 9"/>
          <p:cNvSpPr txBox="1"/>
          <p:nvPr/>
        </p:nvSpPr>
        <p:spPr>
          <a:xfrm>
            <a:off x="2664673" y="2626589"/>
            <a:ext cx="1969654" cy="369332"/>
          </a:xfrm>
          <a:prstGeom prst="rect">
            <a:avLst/>
          </a:prstGeom>
          <a:noFill/>
        </p:spPr>
        <p:txBody>
          <a:bodyPr wrap="square" rtlCol="0">
            <a:spAutoFit/>
          </a:bodyPr>
          <a:lstStyle/>
          <a:p>
            <a:r>
              <a:rPr lang="en-US" i="1" dirty="0"/>
              <a:t>MySQL Workbench</a:t>
            </a:r>
          </a:p>
        </p:txBody>
      </p:sp>
      <p:sp>
        <p:nvSpPr>
          <p:cNvPr id="11" name="Can 10"/>
          <p:cNvSpPr/>
          <p:nvPr/>
        </p:nvSpPr>
        <p:spPr>
          <a:xfrm>
            <a:off x="7602911" y="4819491"/>
            <a:ext cx="1105594" cy="1232205"/>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r-Latn-RS" dirty="0"/>
              <a:t>Database</a:t>
            </a:r>
            <a:endParaRPr lang="en-US" dirty="0"/>
          </a:p>
        </p:txBody>
      </p:sp>
      <p:sp>
        <p:nvSpPr>
          <p:cNvPr id="12" name="Rectangle 11"/>
          <p:cNvSpPr/>
          <p:nvPr/>
        </p:nvSpPr>
        <p:spPr>
          <a:xfrm>
            <a:off x="7056581" y="4241223"/>
            <a:ext cx="2198255" cy="211512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i="1" dirty="0">
                <a:solidFill>
                  <a:schemeClr val="tx1"/>
                </a:solidFill>
              </a:rPr>
              <a:t>MySQL Server</a:t>
            </a:r>
          </a:p>
        </p:txBody>
      </p:sp>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56581" y="2772997"/>
            <a:ext cx="2198255" cy="1430748"/>
          </a:xfrm>
          <a:prstGeom prst="rect">
            <a:avLst/>
          </a:prstGeom>
        </p:spPr>
      </p:pic>
      <p:cxnSp>
        <p:nvCxnSpPr>
          <p:cNvPr id="14" name="Straight Arrow Connector 13"/>
          <p:cNvCxnSpPr>
            <a:stCxn id="8" idx="3"/>
            <a:endCxn id="12" idx="1"/>
          </p:cNvCxnSpPr>
          <p:nvPr/>
        </p:nvCxnSpPr>
        <p:spPr>
          <a:xfrm>
            <a:off x="4302973" y="3629954"/>
            <a:ext cx="2753608" cy="1668833"/>
          </a:xfrm>
          <a:prstGeom prst="straightConnector1">
            <a:avLst/>
          </a:prstGeom>
          <a:ln w="508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9" idx="3"/>
            <a:endCxn id="12" idx="1"/>
          </p:cNvCxnSpPr>
          <p:nvPr/>
        </p:nvCxnSpPr>
        <p:spPr>
          <a:xfrm flipV="1">
            <a:off x="4359249" y="5298787"/>
            <a:ext cx="2697332" cy="590241"/>
          </a:xfrm>
          <a:prstGeom prst="straightConnector1">
            <a:avLst/>
          </a:prstGeom>
          <a:ln w="508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2717800" y="4553336"/>
            <a:ext cx="1916527" cy="2050663"/>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sz="3200" i="1" dirty="0">
                <a:solidFill>
                  <a:schemeClr val="tx1"/>
                </a:solidFill>
              </a:rPr>
              <a:t>Spring</a:t>
            </a:r>
          </a:p>
        </p:txBody>
      </p:sp>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77524" y="4600908"/>
            <a:ext cx="584920" cy="583778"/>
          </a:xfrm>
          <a:prstGeom prst="rect">
            <a:avLst/>
          </a:prstGeom>
        </p:spPr>
      </p:pic>
    </p:spTree>
    <p:extLst>
      <p:ext uri="{BB962C8B-B14F-4D97-AF65-F5344CB8AC3E}">
        <p14:creationId xmlns:p14="http://schemas.microsoft.com/office/powerpoint/2010/main" val="224924578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9382" y="272765"/>
            <a:ext cx="11684000" cy="595453"/>
          </a:xfrm>
          <a:solidFill>
            <a:schemeClr val="tx1">
              <a:lumMod val="65000"/>
              <a:lumOff val="35000"/>
            </a:schemeClr>
          </a:solidFill>
        </p:spPr>
        <p:txBody>
          <a:bodyPr>
            <a:noAutofit/>
          </a:bodyPr>
          <a:lstStyle/>
          <a:p>
            <a:r>
              <a:rPr lang="sr-Latn-RS" dirty="0">
                <a:solidFill>
                  <a:schemeClr val="bg1"/>
                </a:solidFill>
                <a:latin typeface="+mn-lt"/>
              </a:rPr>
              <a:t>Dodatni materijali</a:t>
            </a:r>
            <a:endParaRPr lang="en-US" dirty="0">
              <a:solidFill>
                <a:schemeClr val="bg1"/>
              </a:solidFill>
              <a:latin typeface="+mn-lt"/>
            </a:endParaRPr>
          </a:p>
        </p:txBody>
      </p:sp>
      <p:sp>
        <p:nvSpPr>
          <p:cNvPr id="3" name="Content Placeholder 2"/>
          <p:cNvSpPr>
            <a:spLocks noGrp="1"/>
          </p:cNvSpPr>
          <p:nvPr>
            <p:ph idx="1"/>
          </p:nvPr>
        </p:nvSpPr>
        <p:spPr>
          <a:xfrm>
            <a:off x="249382" y="960578"/>
            <a:ext cx="11684000" cy="5661895"/>
          </a:xfrm>
          <a:ln w="38100">
            <a:noFill/>
          </a:ln>
        </p:spPr>
        <p:txBody>
          <a:bodyPr/>
          <a:lstStyle/>
          <a:p>
            <a:r>
              <a:rPr lang="sr-Latn-RS" dirty="0">
                <a:hlinkClick r:id="rId3"/>
              </a:rPr>
              <a:t>https://spring.io/guides/gs/relational-data-access/</a:t>
            </a:r>
          </a:p>
          <a:p>
            <a:r>
              <a:rPr lang="sr-Latn-RS" dirty="0">
                <a:hlinkClick r:id="rId4"/>
              </a:rPr>
              <a:t>https://</a:t>
            </a:r>
            <a:r>
              <a:rPr lang="sr-Latn-RS">
                <a:hlinkClick r:id="rId4"/>
              </a:rPr>
              <a:t>mkyong.com/spring-boot/spring-boot-jdbc-examples/</a:t>
            </a:r>
            <a:endParaRPr lang="sr-Latn-RS"/>
          </a:p>
          <a:p>
            <a:r>
              <a:rPr lang="sr-Latn-RS">
                <a:hlinkClick r:id="rId5"/>
              </a:rPr>
              <a:t>https://www.petrikainulainen.net/programming/spring-framework/spring-data-jpa-tutorial-part-eight-adding-functionality-to-a-repository/</a:t>
            </a:r>
            <a:r>
              <a:rPr lang="sr-Latn-RS"/>
              <a:t> </a:t>
            </a:r>
          </a:p>
          <a:p>
            <a:r>
              <a:rPr lang="sr-Latn-RS">
                <a:hlinkClick r:id="rId6"/>
              </a:rPr>
              <a:t>https://docs.spring.io/spring-data/jpa/docs/1.5.0.RELEASE/reference/html/repositories.html</a:t>
            </a:r>
            <a:r>
              <a:rPr lang="sr-Latn-RS"/>
              <a:t> </a:t>
            </a:r>
          </a:p>
          <a:p>
            <a:r>
              <a:rPr lang="sr-Latn-RS">
                <a:hlinkClick r:id="rId7"/>
              </a:rPr>
              <a:t>https://www.baeldung.com/spring-data-repositories</a:t>
            </a:r>
            <a:endParaRPr lang="sr-Latn-RS"/>
          </a:p>
          <a:p>
            <a:r>
              <a:rPr lang="sr-Latn-RS">
                <a:hlinkClick r:id="rId8"/>
              </a:rPr>
              <a:t>https://www.baeldung.com/java-connection-pooling</a:t>
            </a:r>
            <a:r>
              <a:rPr lang="sr-Latn-RS"/>
              <a:t> </a:t>
            </a:r>
            <a:endParaRPr lang="sr-Latn-RS" dirty="0"/>
          </a:p>
          <a:p>
            <a:endParaRPr lang="sr-Latn-RS" dirty="0"/>
          </a:p>
        </p:txBody>
      </p:sp>
      <p:sp>
        <p:nvSpPr>
          <p:cNvPr id="5" name="Slide Number Placeholder 4"/>
          <p:cNvSpPr>
            <a:spLocks noGrp="1"/>
          </p:cNvSpPr>
          <p:nvPr>
            <p:ph type="sldNum" sz="quarter" idx="12"/>
          </p:nvPr>
        </p:nvSpPr>
        <p:spPr/>
        <p:txBody>
          <a:bodyPr/>
          <a:lstStyle/>
          <a:p>
            <a:fld id="{0A51EA2F-6D5D-4AA6-9C08-0E6AA7753B98}" type="slidenum">
              <a:rPr lang="en-US" smtClean="0"/>
              <a:t>30</a:t>
            </a:fld>
            <a:endParaRPr lang="en-US"/>
          </a:p>
        </p:txBody>
      </p:sp>
    </p:spTree>
    <p:extLst>
      <p:ext uri="{BB962C8B-B14F-4D97-AF65-F5344CB8AC3E}">
        <p14:creationId xmlns:p14="http://schemas.microsoft.com/office/powerpoint/2010/main" val="17397746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0482" y="3460465"/>
            <a:ext cx="11684000" cy="595453"/>
          </a:xfrm>
          <a:solidFill>
            <a:schemeClr val="tx1">
              <a:lumMod val="65000"/>
              <a:lumOff val="35000"/>
            </a:schemeClr>
          </a:solidFill>
        </p:spPr>
        <p:txBody>
          <a:bodyPr>
            <a:noAutofit/>
          </a:bodyPr>
          <a:lstStyle/>
          <a:p>
            <a:r>
              <a:rPr lang="sr-Latn-RS">
                <a:solidFill>
                  <a:schemeClr val="bg1"/>
                </a:solidFill>
                <a:latin typeface="+mn-lt"/>
              </a:rPr>
              <a:t>Dodatno</a:t>
            </a:r>
            <a:endParaRPr lang="en-US">
              <a:solidFill>
                <a:schemeClr val="bg1"/>
              </a:solidFill>
              <a:latin typeface="+mn-lt"/>
            </a:endParaRPr>
          </a:p>
        </p:txBody>
      </p:sp>
    </p:spTree>
    <p:extLst>
      <p:ext uri="{BB962C8B-B14F-4D97-AF65-F5344CB8AC3E}">
        <p14:creationId xmlns:p14="http://schemas.microsoft.com/office/powerpoint/2010/main" val="410534832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9382" y="272765"/>
            <a:ext cx="11684000" cy="595453"/>
          </a:xfrm>
          <a:solidFill>
            <a:schemeClr val="tx1">
              <a:lumMod val="65000"/>
              <a:lumOff val="35000"/>
            </a:schemeClr>
          </a:solidFill>
        </p:spPr>
        <p:txBody>
          <a:bodyPr>
            <a:noAutofit/>
          </a:bodyPr>
          <a:lstStyle/>
          <a:p>
            <a:r>
              <a:rPr lang="en-US">
                <a:solidFill>
                  <a:schemeClr val="bg1"/>
                </a:solidFill>
                <a:latin typeface="+mn-lt"/>
              </a:rPr>
              <a:t>Zašto baza podataka ???</a:t>
            </a:r>
            <a:endParaRPr lang="en-US" dirty="0">
              <a:solidFill>
                <a:schemeClr val="bg1"/>
              </a:solidFill>
              <a:latin typeface="+mn-lt"/>
            </a:endParaRPr>
          </a:p>
        </p:txBody>
      </p:sp>
      <p:sp>
        <p:nvSpPr>
          <p:cNvPr id="3" name="Content Placeholder 2"/>
          <p:cNvSpPr>
            <a:spLocks noGrp="1"/>
          </p:cNvSpPr>
          <p:nvPr>
            <p:ph idx="1"/>
          </p:nvPr>
        </p:nvSpPr>
        <p:spPr>
          <a:xfrm>
            <a:off x="249382" y="960578"/>
            <a:ext cx="11684000" cy="5661895"/>
          </a:xfrm>
          <a:ln w="38100">
            <a:solidFill>
              <a:schemeClr val="tx1">
                <a:lumMod val="65000"/>
                <a:lumOff val="35000"/>
              </a:schemeClr>
            </a:solidFill>
            <a:prstDash val="solid"/>
            <a:round/>
          </a:ln>
        </p:spPr>
        <p:txBody>
          <a:bodyPr>
            <a:normAutofit/>
          </a:bodyPr>
          <a:lstStyle/>
          <a:p>
            <a:pPr marL="514350" indent="-514350">
              <a:buFont typeface="+mj-lt"/>
              <a:buAutoNum type="arabicPeriod"/>
            </a:pPr>
            <a:r>
              <a:rPr lang="en-US"/>
              <a:t>“Primary role of a database is to store and display updated information in a web application”.</a:t>
            </a:r>
          </a:p>
          <a:p>
            <a:pPr marL="514350" indent="-514350">
              <a:buFont typeface="+mj-lt"/>
              <a:buAutoNum type="arabicPeriod"/>
            </a:pPr>
            <a:r>
              <a:rPr lang="en-US"/>
              <a:t>Function of database – “Database applications are used to search, sort, filter and present information based upon web requests from users”</a:t>
            </a:r>
          </a:p>
          <a:p>
            <a:pPr marL="514350" indent="-514350">
              <a:buFont typeface="+mj-lt"/>
              <a:buAutoNum type="arabicPeriod"/>
            </a:pPr>
            <a:r>
              <a:rPr lang="en-US"/>
              <a:t>Features – “Databases grant and limit access to data based upon criteria such as user name, password, region or account number. Databases also enforce data integrity by ensuring that data is collected and presented using a consistent format”.</a:t>
            </a:r>
          </a:p>
          <a:p>
            <a:pPr marL="514350" indent="-514350">
              <a:buFont typeface="+mj-lt"/>
              <a:buAutoNum type="arabicPeriod"/>
            </a:pPr>
            <a:r>
              <a:rPr lang="en-US"/>
              <a:t>Effects - A dynamic website displays updated information on web pages when the database is updated by the host or when users submit information using web forms.</a:t>
            </a:r>
            <a:endParaRPr lang="en-US" dirty="0"/>
          </a:p>
        </p:txBody>
      </p:sp>
      <p:sp>
        <p:nvSpPr>
          <p:cNvPr id="5" name="Slide Number Placeholder 4"/>
          <p:cNvSpPr>
            <a:spLocks noGrp="1"/>
          </p:cNvSpPr>
          <p:nvPr>
            <p:ph type="sldNum" sz="quarter" idx="12"/>
          </p:nvPr>
        </p:nvSpPr>
        <p:spPr/>
        <p:txBody>
          <a:bodyPr/>
          <a:lstStyle/>
          <a:p>
            <a:fld id="{0A51EA2F-6D5D-4AA6-9C08-0E6AA7753B98}" type="slidenum">
              <a:rPr lang="en-US" smtClean="0"/>
              <a:t>32</a:t>
            </a:fld>
            <a:endParaRPr lang="en-US"/>
          </a:p>
        </p:txBody>
      </p:sp>
    </p:spTree>
    <p:extLst>
      <p:ext uri="{BB962C8B-B14F-4D97-AF65-F5344CB8AC3E}">
        <p14:creationId xmlns:p14="http://schemas.microsoft.com/office/powerpoint/2010/main" val="252011580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9382" y="272765"/>
            <a:ext cx="11684000" cy="595453"/>
          </a:xfrm>
          <a:solidFill>
            <a:schemeClr val="tx1">
              <a:lumMod val="65000"/>
              <a:lumOff val="35000"/>
            </a:schemeClr>
          </a:solidFill>
        </p:spPr>
        <p:txBody>
          <a:bodyPr>
            <a:noAutofit/>
          </a:bodyPr>
          <a:lstStyle/>
          <a:p>
            <a:r>
              <a:rPr lang="en-US">
                <a:solidFill>
                  <a:schemeClr val="bg1"/>
                </a:solidFill>
                <a:latin typeface="+mn-lt"/>
              </a:rPr>
              <a:t>Zašto baza podataka ???</a:t>
            </a:r>
            <a:endParaRPr lang="en-US" dirty="0">
              <a:solidFill>
                <a:schemeClr val="bg1"/>
              </a:solidFill>
              <a:latin typeface="+mn-lt"/>
            </a:endParaRPr>
          </a:p>
        </p:txBody>
      </p:sp>
      <p:sp>
        <p:nvSpPr>
          <p:cNvPr id="3" name="Content Placeholder 2"/>
          <p:cNvSpPr>
            <a:spLocks noGrp="1"/>
          </p:cNvSpPr>
          <p:nvPr>
            <p:ph idx="1"/>
          </p:nvPr>
        </p:nvSpPr>
        <p:spPr>
          <a:xfrm>
            <a:off x="249382" y="960578"/>
            <a:ext cx="11684000" cy="5661895"/>
          </a:xfrm>
          <a:ln w="38100">
            <a:solidFill>
              <a:schemeClr val="tx1">
                <a:lumMod val="65000"/>
                <a:lumOff val="35000"/>
              </a:schemeClr>
            </a:solidFill>
            <a:prstDash val="solid"/>
            <a:round/>
          </a:ln>
        </p:spPr>
        <p:txBody>
          <a:bodyPr>
            <a:normAutofit/>
          </a:bodyPr>
          <a:lstStyle/>
          <a:p>
            <a:pPr marL="514350" indent="-514350">
              <a:buFont typeface="+mj-lt"/>
              <a:buAutoNum type="arabicPeriod"/>
            </a:pPr>
            <a:r>
              <a:rPr lang="vi-VN">
                <a:latin typeface="Calibri" pitchFamily="34" charset="0"/>
              </a:rPr>
              <a:t>Danas, svi moderni sajtovi čuvaju podatke u nekoj vrsti baze podataka</a:t>
            </a:r>
          </a:p>
          <a:p>
            <a:pPr marL="514350" indent="-514350">
              <a:buFont typeface="+mj-lt"/>
              <a:buAutoNum type="arabicPeriod"/>
            </a:pPr>
            <a:r>
              <a:rPr lang="vi-VN">
                <a:latin typeface="Calibri" pitchFamily="34" charset="0"/>
              </a:rPr>
              <a:t>Za početak relaciona</a:t>
            </a:r>
          </a:p>
          <a:p>
            <a:pPr marL="514350" indent="-514350">
              <a:buFont typeface="+mj-lt"/>
              <a:buAutoNum type="arabicPeriod"/>
            </a:pPr>
            <a:r>
              <a:rPr lang="vi-VN">
                <a:latin typeface="Calibri" pitchFamily="34" charset="0"/>
              </a:rPr>
              <a:t>Kako se povezati na bazu ???</a:t>
            </a:r>
          </a:p>
          <a:p>
            <a:pPr marL="514350" indent="-514350">
              <a:buFont typeface="+mj-lt"/>
              <a:buAutoNum type="arabicPeriod"/>
            </a:pPr>
            <a:r>
              <a:rPr lang="vi-VN">
                <a:latin typeface="Calibri" pitchFamily="34" charset="0"/>
              </a:rPr>
              <a:t>Pišemo program koji nam ovo omogućava ???</a:t>
            </a:r>
          </a:p>
          <a:p>
            <a:pPr marL="514350" indent="-514350">
              <a:buFont typeface="+mj-lt"/>
              <a:buAutoNum type="arabicPeriod"/>
            </a:pPr>
            <a:r>
              <a:rPr lang="vi-VN">
                <a:latin typeface="Calibri" pitchFamily="34" charset="0"/>
              </a:rPr>
              <a:t>Baze podataka prave različiti proizvođači i postoje različite verzije istih ???</a:t>
            </a:r>
          </a:p>
        </p:txBody>
      </p:sp>
      <p:sp>
        <p:nvSpPr>
          <p:cNvPr id="5" name="Slide Number Placeholder 4"/>
          <p:cNvSpPr>
            <a:spLocks noGrp="1"/>
          </p:cNvSpPr>
          <p:nvPr>
            <p:ph type="sldNum" sz="quarter" idx="12"/>
          </p:nvPr>
        </p:nvSpPr>
        <p:spPr/>
        <p:txBody>
          <a:bodyPr/>
          <a:lstStyle/>
          <a:p>
            <a:fld id="{0A51EA2F-6D5D-4AA6-9C08-0E6AA7753B98}" type="slidenum">
              <a:rPr lang="en-US" smtClean="0"/>
              <a:t>33</a:t>
            </a:fld>
            <a:endParaRPr lang="en-US"/>
          </a:p>
        </p:txBody>
      </p:sp>
    </p:spTree>
    <p:extLst>
      <p:ext uri="{BB962C8B-B14F-4D97-AF65-F5344CB8AC3E}">
        <p14:creationId xmlns:p14="http://schemas.microsoft.com/office/powerpoint/2010/main" val="305850402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9382" y="272765"/>
            <a:ext cx="11684000" cy="595453"/>
          </a:xfrm>
          <a:solidFill>
            <a:schemeClr val="tx1">
              <a:lumMod val="65000"/>
              <a:lumOff val="35000"/>
            </a:schemeClr>
          </a:solidFill>
        </p:spPr>
        <p:txBody>
          <a:bodyPr>
            <a:noAutofit/>
          </a:bodyPr>
          <a:lstStyle/>
          <a:p>
            <a:r>
              <a:rPr lang="en-US">
                <a:solidFill>
                  <a:schemeClr val="bg1"/>
                </a:solidFill>
                <a:latin typeface="+mn-lt"/>
              </a:rPr>
              <a:t>Tipovi aplikacija – Arhitekture</a:t>
            </a:r>
            <a:r>
              <a:rPr lang="sr-Latn-RS">
                <a:solidFill>
                  <a:schemeClr val="bg1"/>
                </a:solidFill>
                <a:latin typeface="+mn-lt"/>
              </a:rPr>
              <a:t> </a:t>
            </a:r>
            <a:r>
              <a:rPr lang="en-US">
                <a:solidFill>
                  <a:schemeClr val="bg1"/>
                </a:solidFill>
                <a:latin typeface="+mn-lt"/>
              </a:rPr>
              <a:t>dovslojna</a:t>
            </a:r>
            <a:endParaRPr lang="en-US" dirty="0">
              <a:solidFill>
                <a:schemeClr val="bg1"/>
              </a:solidFill>
              <a:latin typeface="+mn-lt"/>
            </a:endParaRPr>
          </a:p>
        </p:txBody>
      </p:sp>
      <p:sp>
        <p:nvSpPr>
          <p:cNvPr id="5" name="Slide Number Placeholder 4"/>
          <p:cNvSpPr>
            <a:spLocks noGrp="1"/>
          </p:cNvSpPr>
          <p:nvPr>
            <p:ph type="sldNum" sz="quarter" idx="12"/>
          </p:nvPr>
        </p:nvSpPr>
        <p:spPr/>
        <p:txBody>
          <a:bodyPr/>
          <a:lstStyle/>
          <a:p>
            <a:fld id="{0A51EA2F-6D5D-4AA6-9C08-0E6AA7753B98}" type="slidenum">
              <a:rPr lang="en-US" smtClean="0"/>
              <a:t>34</a:t>
            </a:fld>
            <a:endParaRPr lang="en-US"/>
          </a:p>
        </p:txBody>
      </p:sp>
      <p:pic>
        <p:nvPicPr>
          <p:cNvPr id="7" name="Picture 6"/>
          <p:cNvPicPr/>
          <p:nvPr/>
        </p:nvPicPr>
        <p:blipFill>
          <a:blip r:embed="rId2"/>
          <a:srcRect/>
          <a:stretch>
            <a:fillRect/>
          </a:stretch>
        </p:blipFill>
        <p:spPr bwMode="auto">
          <a:xfrm>
            <a:off x="236515" y="952005"/>
            <a:ext cx="9251869" cy="4320640"/>
          </a:xfrm>
          <a:prstGeom prst="rect">
            <a:avLst/>
          </a:prstGeom>
          <a:noFill/>
          <a:ln w="9525">
            <a:noFill/>
            <a:miter lim="800000"/>
            <a:headEnd/>
            <a:tailEnd/>
          </a:ln>
        </p:spPr>
      </p:pic>
      <p:sp>
        <p:nvSpPr>
          <p:cNvPr id="8" name="TextBox 7"/>
          <p:cNvSpPr txBox="1"/>
          <p:nvPr/>
        </p:nvSpPr>
        <p:spPr>
          <a:xfrm>
            <a:off x="7321139" y="1440549"/>
            <a:ext cx="2819400" cy="646331"/>
          </a:xfrm>
          <a:prstGeom prst="rect">
            <a:avLst/>
          </a:prstGeom>
          <a:noFill/>
        </p:spPr>
        <p:txBody>
          <a:bodyPr wrap="square" rtlCol="0">
            <a:spAutoFit/>
          </a:bodyPr>
          <a:lstStyle/>
          <a:p>
            <a:r>
              <a:rPr lang="en-US" dirty="0"/>
              <a:t>N </a:t>
            </a:r>
            <a:r>
              <a:rPr lang="en-US" dirty="0" err="1"/>
              <a:t>klijenata</a:t>
            </a:r>
            <a:r>
              <a:rPr lang="en-US" dirty="0"/>
              <a:t> </a:t>
            </a:r>
            <a:r>
              <a:rPr lang="en-US" dirty="0" err="1"/>
              <a:t>svako</a:t>
            </a:r>
            <a:r>
              <a:rPr lang="en-US" dirty="0"/>
              <a:t> </a:t>
            </a:r>
            <a:r>
              <a:rPr lang="en-US" dirty="0" err="1"/>
              <a:t>sa</a:t>
            </a:r>
            <a:r>
              <a:rPr lang="en-US" dirty="0"/>
              <a:t> </a:t>
            </a:r>
            <a:r>
              <a:rPr lang="en-US" dirty="0" err="1"/>
              <a:t>svojom</a:t>
            </a:r>
            <a:r>
              <a:rPr lang="en-US" dirty="0"/>
              <a:t> </a:t>
            </a:r>
            <a:r>
              <a:rPr lang="en-US" dirty="0" err="1"/>
              <a:t>instaliranom</a:t>
            </a:r>
            <a:r>
              <a:rPr lang="en-US" dirty="0"/>
              <a:t> </a:t>
            </a:r>
            <a:r>
              <a:rPr lang="en-US" dirty="0" err="1"/>
              <a:t>aplikacijom</a:t>
            </a:r>
            <a:endParaRPr lang="en-US" dirty="0"/>
          </a:p>
        </p:txBody>
      </p:sp>
    </p:spTree>
    <p:extLst>
      <p:ext uri="{BB962C8B-B14F-4D97-AF65-F5344CB8AC3E}">
        <p14:creationId xmlns:p14="http://schemas.microsoft.com/office/powerpoint/2010/main" val="206855524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9382" y="272765"/>
            <a:ext cx="11684000" cy="595453"/>
          </a:xfrm>
          <a:solidFill>
            <a:schemeClr val="tx1">
              <a:lumMod val="65000"/>
              <a:lumOff val="35000"/>
            </a:schemeClr>
          </a:solidFill>
        </p:spPr>
        <p:txBody>
          <a:bodyPr>
            <a:noAutofit/>
          </a:bodyPr>
          <a:lstStyle/>
          <a:p>
            <a:r>
              <a:rPr lang="en-US">
                <a:solidFill>
                  <a:schemeClr val="bg1"/>
                </a:solidFill>
                <a:latin typeface="+mn-lt"/>
              </a:rPr>
              <a:t>Tipovi aplikacija – Arhitekture</a:t>
            </a:r>
            <a:r>
              <a:rPr lang="sr-Latn-RS">
                <a:solidFill>
                  <a:schemeClr val="bg1"/>
                </a:solidFill>
                <a:latin typeface="+mn-lt"/>
              </a:rPr>
              <a:t> </a:t>
            </a:r>
            <a:r>
              <a:rPr lang="en-US">
                <a:solidFill>
                  <a:schemeClr val="bg1"/>
                </a:solidFill>
                <a:latin typeface="+mn-lt"/>
              </a:rPr>
              <a:t>troslojna</a:t>
            </a:r>
            <a:endParaRPr lang="en-US" dirty="0">
              <a:solidFill>
                <a:schemeClr val="bg1"/>
              </a:solidFill>
              <a:latin typeface="+mn-lt"/>
            </a:endParaRPr>
          </a:p>
        </p:txBody>
      </p:sp>
      <p:sp>
        <p:nvSpPr>
          <p:cNvPr id="5" name="Slide Number Placeholder 4"/>
          <p:cNvSpPr>
            <a:spLocks noGrp="1"/>
          </p:cNvSpPr>
          <p:nvPr>
            <p:ph type="sldNum" sz="quarter" idx="12"/>
          </p:nvPr>
        </p:nvSpPr>
        <p:spPr/>
        <p:txBody>
          <a:bodyPr/>
          <a:lstStyle/>
          <a:p>
            <a:fld id="{0A51EA2F-6D5D-4AA6-9C08-0E6AA7753B98}" type="slidenum">
              <a:rPr lang="en-US" smtClean="0"/>
              <a:t>35</a:t>
            </a:fld>
            <a:endParaRPr lang="en-US"/>
          </a:p>
        </p:txBody>
      </p:sp>
      <p:pic>
        <p:nvPicPr>
          <p:cNvPr id="6" name="Content Placeholder 4" descr="https://html2-f.scribdassets.com/5g1x58ts8w8ez8r/images/10-60050a2382.jpg"/>
          <p:cNvPicPr>
            <a:picLocks noGrp="1"/>
          </p:cNvPicPr>
          <p:nvPr>
            <p:ph idx="1"/>
          </p:nvPr>
        </p:nvPicPr>
        <p:blipFill>
          <a:blip r:embed="rId2"/>
          <a:srcRect/>
          <a:stretch>
            <a:fillRect/>
          </a:stretch>
        </p:blipFill>
        <p:spPr bwMode="auto">
          <a:xfrm>
            <a:off x="239486" y="1084613"/>
            <a:ext cx="8441376" cy="5328062"/>
          </a:xfrm>
          <a:prstGeom prst="rect">
            <a:avLst/>
          </a:prstGeom>
          <a:noFill/>
          <a:ln w="9525">
            <a:noFill/>
            <a:miter lim="800000"/>
            <a:headEnd/>
            <a:tailEnd/>
          </a:ln>
        </p:spPr>
      </p:pic>
      <p:sp>
        <p:nvSpPr>
          <p:cNvPr id="8" name="TextBox 7"/>
          <p:cNvSpPr txBox="1"/>
          <p:nvPr/>
        </p:nvSpPr>
        <p:spPr>
          <a:xfrm>
            <a:off x="7085611" y="1371047"/>
            <a:ext cx="3903002" cy="923330"/>
          </a:xfrm>
          <a:prstGeom prst="rect">
            <a:avLst/>
          </a:prstGeom>
          <a:noFill/>
        </p:spPr>
        <p:txBody>
          <a:bodyPr wrap="square" rtlCol="0">
            <a:spAutoFit/>
          </a:bodyPr>
          <a:lstStyle/>
          <a:p>
            <a:r>
              <a:rPr lang="en-US" dirty="0"/>
              <a:t>N </a:t>
            </a:r>
            <a:r>
              <a:rPr lang="en-US" dirty="0" err="1"/>
              <a:t>klijenata</a:t>
            </a:r>
            <a:r>
              <a:rPr lang="en-US" dirty="0"/>
              <a:t> </a:t>
            </a:r>
            <a:r>
              <a:rPr lang="en-US" dirty="0" err="1"/>
              <a:t>svako</a:t>
            </a:r>
            <a:r>
              <a:rPr lang="en-US" dirty="0"/>
              <a:t> </a:t>
            </a:r>
            <a:r>
              <a:rPr lang="en-US" dirty="0" err="1"/>
              <a:t>ima</a:t>
            </a:r>
            <a:r>
              <a:rPr lang="en-US" dirty="0"/>
              <a:t> </a:t>
            </a:r>
            <a:r>
              <a:rPr lang="en-US" dirty="0" err="1"/>
              <a:t>samo</a:t>
            </a:r>
            <a:r>
              <a:rPr lang="en-US" dirty="0"/>
              <a:t> </a:t>
            </a:r>
            <a:r>
              <a:rPr lang="en-US" dirty="0" err="1"/>
              <a:t>korisni</a:t>
            </a:r>
            <a:r>
              <a:rPr lang="sr-Latn-RS" dirty="0"/>
              <a:t>č</a:t>
            </a:r>
            <a:r>
              <a:rPr lang="en-US" dirty="0" err="1"/>
              <a:t>ki</a:t>
            </a:r>
            <a:r>
              <a:rPr lang="en-US" dirty="0"/>
              <a:t> </a:t>
            </a:r>
            <a:r>
              <a:rPr lang="en-US" dirty="0" err="1"/>
              <a:t>interfejs</a:t>
            </a:r>
            <a:r>
              <a:rPr lang="sr-Latn-RS" dirty="0"/>
              <a:t> preko ko</a:t>
            </a:r>
            <a:r>
              <a:rPr lang="en-US" dirty="0"/>
              <a:t>j</a:t>
            </a:r>
            <a:r>
              <a:rPr lang="sr-Latn-RS" dirty="0"/>
              <a:t>eg se pristupa jednoj aplikaciji</a:t>
            </a:r>
            <a:endParaRPr lang="en-US" dirty="0"/>
          </a:p>
        </p:txBody>
      </p:sp>
    </p:spTree>
    <p:extLst>
      <p:ext uri="{BB962C8B-B14F-4D97-AF65-F5344CB8AC3E}">
        <p14:creationId xmlns:p14="http://schemas.microsoft.com/office/powerpoint/2010/main" val="85137828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9382" y="272765"/>
            <a:ext cx="11684000" cy="595453"/>
          </a:xfrm>
          <a:solidFill>
            <a:schemeClr val="tx1">
              <a:lumMod val="65000"/>
              <a:lumOff val="35000"/>
            </a:schemeClr>
          </a:solidFill>
        </p:spPr>
        <p:txBody>
          <a:bodyPr>
            <a:noAutofit/>
          </a:bodyPr>
          <a:lstStyle/>
          <a:p>
            <a:r>
              <a:rPr lang="en-US">
                <a:solidFill>
                  <a:schemeClr val="bg1"/>
                </a:solidFill>
                <a:latin typeface="+mn-lt"/>
              </a:rPr>
              <a:t>Tipovi aplikacija - Arhitekture</a:t>
            </a:r>
            <a:endParaRPr lang="en-US" dirty="0">
              <a:solidFill>
                <a:schemeClr val="bg1"/>
              </a:solidFill>
              <a:latin typeface="+mn-lt"/>
            </a:endParaRPr>
          </a:p>
        </p:txBody>
      </p:sp>
      <p:sp>
        <p:nvSpPr>
          <p:cNvPr id="3" name="Content Placeholder 2"/>
          <p:cNvSpPr>
            <a:spLocks noGrp="1"/>
          </p:cNvSpPr>
          <p:nvPr>
            <p:ph idx="1"/>
          </p:nvPr>
        </p:nvSpPr>
        <p:spPr>
          <a:xfrm>
            <a:off x="249382" y="960578"/>
            <a:ext cx="11684000" cy="5661895"/>
          </a:xfrm>
          <a:ln w="38100">
            <a:solidFill>
              <a:schemeClr val="tx1">
                <a:lumMod val="65000"/>
                <a:lumOff val="35000"/>
              </a:schemeClr>
            </a:solidFill>
            <a:prstDash val="solid"/>
            <a:round/>
          </a:ln>
        </p:spPr>
        <p:txBody>
          <a:bodyPr>
            <a:normAutofit/>
          </a:bodyPr>
          <a:lstStyle/>
          <a:p>
            <a:r>
              <a:rPr lang="en-US" sz="3600"/>
              <a:t>Prednosti troslojne :</a:t>
            </a:r>
          </a:p>
          <a:p>
            <a:pPr lvl="1"/>
            <a:r>
              <a:rPr lang="en-US" sz="3200"/>
              <a:t>Smanjenje troškova vezano za hardver klijentskih mašina</a:t>
            </a:r>
          </a:p>
          <a:p>
            <a:pPr lvl="1"/>
            <a:r>
              <a:rPr lang="en-US" sz="3200"/>
              <a:t>Modularnost, “lako” izmenjivi delovi</a:t>
            </a:r>
          </a:p>
          <a:p>
            <a:pPr lvl="1"/>
            <a:r>
              <a:rPr lang="en-US" sz="3200"/>
              <a:t>Sa izdvajanjem poslovne logike koja se </a:t>
            </a:r>
            <a:r>
              <a:rPr lang="en-US" sz="3200" b="1"/>
              <a:t>odražava na brojne krajnje korisnike </a:t>
            </a:r>
            <a:r>
              <a:rPr lang="en-US" sz="3200"/>
              <a:t>u zaseban sloj u vidu </a:t>
            </a:r>
            <a:r>
              <a:rPr lang="en-US" sz="3200" b="1"/>
              <a:t>aplikativnog servera, ažuriranje i održavanje aplikacije je centralizovano</a:t>
            </a:r>
            <a:r>
              <a:rPr lang="en-US" sz="3200"/>
              <a:t>. Ovim se eliminiše problem distribucije softvera, koji je bio prisutan u dvoslojnom klijent-server modelu</a:t>
            </a:r>
          </a:p>
          <a:p>
            <a:pPr lvl="1"/>
            <a:r>
              <a:rPr lang="en-US" sz="3200"/>
              <a:t>Sa dobijenom modularnošću moguće je lako izmeniti ili zameniti neki od slojeva bez uticaja na ostale</a:t>
            </a:r>
            <a:endParaRPr lang="en-US" sz="3200" dirty="0"/>
          </a:p>
        </p:txBody>
      </p:sp>
      <p:sp>
        <p:nvSpPr>
          <p:cNvPr id="5" name="Slide Number Placeholder 4"/>
          <p:cNvSpPr>
            <a:spLocks noGrp="1"/>
          </p:cNvSpPr>
          <p:nvPr>
            <p:ph type="sldNum" sz="quarter" idx="12"/>
          </p:nvPr>
        </p:nvSpPr>
        <p:spPr/>
        <p:txBody>
          <a:bodyPr/>
          <a:lstStyle/>
          <a:p>
            <a:fld id="{0A51EA2F-6D5D-4AA6-9C08-0E6AA7753B98}" type="slidenum">
              <a:rPr lang="en-US" smtClean="0"/>
              <a:t>36</a:t>
            </a:fld>
            <a:endParaRPr lang="en-US"/>
          </a:p>
        </p:txBody>
      </p:sp>
    </p:spTree>
    <p:extLst>
      <p:ext uri="{BB962C8B-B14F-4D97-AF65-F5344CB8AC3E}">
        <p14:creationId xmlns:p14="http://schemas.microsoft.com/office/powerpoint/2010/main" val="385670118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9382" y="272765"/>
            <a:ext cx="11684000" cy="595453"/>
          </a:xfrm>
          <a:solidFill>
            <a:schemeClr val="tx1">
              <a:lumMod val="65000"/>
              <a:lumOff val="35000"/>
            </a:schemeClr>
          </a:solidFill>
        </p:spPr>
        <p:txBody>
          <a:bodyPr>
            <a:noAutofit/>
          </a:bodyPr>
          <a:lstStyle/>
          <a:p>
            <a:r>
              <a:rPr lang="en-US">
                <a:solidFill>
                  <a:schemeClr val="bg1"/>
                </a:solidFill>
                <a:latin typeface="+mn-lt"/>
              </a:rPr>
              <a:t>Java i baze podataka</a:t>
            </a:r>
            <a:endParaRPr lang="en-US" dirty="0">
              <a:solidFill>
                <a:schemeClr val="bg1"/>
              </a:solidFill>
              <a:latin typeface="+mn-lt"/>
            </a:endParaRPr>
          </a:p>
        </p:txBody>
      </p:sp>
      <p:sp>
        <p:nvSpPr>
          <p:cNvPr id="3" name="Content Placeholder 2"/>
          <p:cNvSpPr>
            <a:spLocks noGrp="1"/>
          </p:cNvSpPr>
          <p:nvPr>
            <p:ph idx="1"/>
          </p:nvPr>
        </p:nvSpPr>
        <p:spPr>
          <a:xfrm>
            <a:off x="249382" y="960578"/>
            <a:ext cx="11684000" cy="5661895"/>
          </a:xfrm>
          <a:ln w="38100">
            <a:solidFill>
              <a:schemeClr val="tx1">
                <a:lumMod val="65000"/>
                <a:lumOff val="35000"/>
              </a:schemeClr>
            </a:solidFill>
            <a:prstDash val="solid"/>
            <a:round/>
          </a:ln>
        </p:spPr>
        <p:txBody>
          <a:bodyPr>
            <a:normAutofit/>
          </a:bodyPr>
          <a:lstStyle/>
          <a:p>
            <a:r>
              <a:rPr lang="en-US" sz="3600"/>
              <a:t>Java ima definisan standardni interfejs za komunikaciju sa bazama podataka</a:t>
            </a:r>
            <a:r>
              <a:rPr lang="x-none" sz="3600"/>
              <a:t> </a:t>
            </a:r>
            <a:r>
              <a:rPr lang="en-US" sz="3600"/>
              <a:t>nazvan JDBC</a:t>
            </a:r>
            <a:r>
              <a:rPr lang="x-none" sz="3600"/>
              <a:t>.  </a:t>
            </a:r>
            <a:r>
              <a:rPr lang="en-US" sz="3600"/>
              <a:t>(Java DataBase Connectivity)</a:t>
            </a:r>
            <a:endParaRPr lang="x-none" sz="3600"/>
          </a:p>
          <a:p>
            <a:r>
              <a:rPr lang="en-US" sz="3600"/>
              <a:t>JDBC definiše skup</a:t>
            </a:r>
            <a:r>
              <a:rPr lang="x-none" sz="3600"/>
              <a:t> </a:t>
            </a:r>
            <a:r>
              <a:rPr lang="en-US" sz="3600"/>
              <a:t>klasa i interfejsa koji se koriste za pristup bazama podataka</a:t>
            </a:r>
            <a:r>
              <a:rPr lang="x-none" sz="3600"/>
              <a:t>. </a:t>
            </a:r>
            <a:r>
              <a:rPr lang="en-US" sz="3600"/>
              <a:t>Za komunikaciju sa serverima najčešće se koristi</a:t>
            </a:r>
            <a:r>
              <a:rPr lang="x-none" sz="3600"/>
              <a:t> </a:t>
            </a:r>
            <a:r>
              <a:rPr lang="en-US" sz="3600"/>
              <a:t>TCP/IP mrež</a:t>
            </a:r>
            <a:r>
              <a:rPr lang="sr-Latn-RS" sz="3600"/>
              <a:t>na konekcija</a:t>
            </a:r>
            <a:r>
              <a:rPr lang="en-US" sz="3600"/>
              <a:t>. </a:t>
            </a:r>
            <a:endParaRPr lang="x-none" sz="3600"/>
          </a:p>
          <a:p>
            <a:r>
              <a:rPr lang="x-none" sz="3600"/>
              <a:t>Razvio </a:t>
            </a:r>
            <a:r>
              <a:rPr lang="en-US" sz="3600"/>
              <a:t>Sun Microsystems </a:t>
            </a:r>
            <a:r>
              <a:rPr lang="x-none" sz="3600"/>
              <a:t>kao </a:t>
            </a:r>
            <a:r>
              <a:rPr lang="en-US" sz="3600"/>
              <a:t>uniforman skup interfejsa za pristup heterogenim relacionim</a:t>
            </a:r>
            <a:r>
              <a:rPr lang="x-none" sz="3600"/>
              <a:t> </a:t>
            </a:r>
            <a:r>
              <a:rPr lang="en-US" sz="3600"/>
              <a:t>bazama podataka</a:t>
            </a:r>
            <a:r>
              <a:rPr lang="x-none" sz="3600"/>
              <a:t>.</a:t>
            </a:r>
            <a:endParaRPr lang="en-US" sz="3600" dirty="0"/>
          </a:p>
        </p:txBody>
      </p:sp>
      <p:sp>
        <p:nvSpPr>
          <p:cNvPr id="5" name="Slide Number Placeholder 4"/>
          <p:cNvSpPr>
            <a:spLocks noGrp="1"/>
          </p:cNvSpPr>
          <p:nvPr>
            <p:ph type="sldNum" sz="quarter" idx="12"/>
          </p:nvPr>
        </p:nvSpPr>
        <p:spPr/>
        <p:txBody>
          <a:bodyPr/>
          <a:lstStyle/>
          <a:p>
            <a:fld id="{0A51EA2F-6D5D-4AA6-9C08-0E6AA7753B98}" type="slidenum">
              <a:rPr lang="en-US" smtClean="0"/>
              <a:t>37</a:t>
            </a:fld>
            <a:endParaRPr lang="en-US"/>
          </a:p>
        </p:txBody>
      </p:sp>
    </p:spTree>
    <p:extLst>
      <p:ext uri="{BB962C8B-B14F-4D97-AF65-F5344CB8AC3E}">
        <p14:creationId xmlns:p14="http://schemas.microsoft.com/office/powerpoint/2010/main" val="63121938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9382" y="272765"/>
            <a:ext cx="11684000" cy="595453"/>
          </a:xfrm>
          <a:solidFill>
            <a:schemeClr val="tx1">
              <a:lumMod val="65000"/>
              <a:lumOff val="35000"/>
            </a:schemeClr>
          </a:solidFill>
        </p:spPr>
        <p:txBody>
          <a:bodyPr>
            <a:noAutofit/>
          </a:bodyPr>
          <a:lstStyle/>
          <a:p>
            <a:r>
              <a:rPr lang="en-US">
                <a:solidFill>
                  <a:schemeClr val="bg1"/>
                </a:solidFill>
                <a:latin typeface="+mn-lt"/>
              </a:rPr>
              <a:t>Java i baze podataka</a:t>
            </a:r>
            <a:r>
              <a:rPr lang="sr-Latn-RS">
                <a:solidFill>
                  <a:schemeClr val="bg1"/>
                </a:solidFill>
                <a:latin typeface="+mn-lt"/>
              </a:rPr>
              <a:t> - JDBC</a:t>
            </a:r>
            <a:endParaRPr lang="en-US" dirty="0">
              <a:solidFill>
                <a:schemeClr val="bg1"/>
              </a:solidFill>
              <a:latin typeface="+mn-lt"/>
            </a:endParaRPr>
          </a:p>
        </p:txBody>
      </p:sp>
      <p:sp>
        <p:nvSpPr>
          <p:cNvPr id="5" name="Slide Number Placeholder 4"/>
          <p:cNvSpPr>
            <a:spLocks noGrp="1"/>
          </p:cNvSpPr>
          <p:nvPr>
            <p:ph type="sldNum" sz="quarter" idx="12"/>
          </p:nvPr>
        </p:nvSpPr>
        <p:spPr/>
        <p:txBody>
          <a:bodyPr/>
          <a:lstStyle/>
          <a:p>
            <a:fld id="{0A51EA2F-6D5D-4AA6-9C08-0E6AA7753B98}" type="slidenum">
              <a:rPr lang="en-US" smtClean="0"/>
              <a:t>38</a:t>
            </a:fld>
            <a:endParaRPr lang="en-US"/>
          </a:p>
        </p:txBody>
      </p:sp>
      <p:pic>
        <p:nvPicPr>
          <p:cNvPr id="6" name="Content Placeholder 3"/>
          <p:cNvPicPr>
            <a:picLocks noGrp="1"/>
          </p:cNvPicPr>
          <p:nvPr>
            <p:ph idx="1"/>
          </p:nvPr>
        </p:nvPicPr>
        <p:blipFill>
          <a:blip r:embed="rId2"/>
          <a:srcRect/>
          <a:stretch>
            <a:fillRect/>
          </a:stretch>
        </p:blipFill>
        <p:spPr bwMode="auto">
          <a:xfrm>
            <a:off x="914400" y="1295400"/>
            <a:ext cx="7802088" cy="4856018"/>
          </a:xfrm>
          <a:prstGeom prst="rect">
            <a:avLst/>
          </a:prstGeom>
          <a:noFill/>
          <a:ln w="9525">
            <a:noFill/>
            <a:miter lim="800000"/>
            <a:headEnd/>
            <a:tailEnd/>
          </a:ln>
        </p:spPr>
      </p:pic>
      <p:sp>
        <p:nvSpPr>
          <p:cNvPr id="7" name="Oval 6"/>
          <p:cNvSpPr/>
          <p:nvPr/>
        </p:nvSpPr>
        <p:spPr>
          <a:xfrm>
            <a:off x="2362199" y="2285999"/>
            <a:ext cx="2149555" cy="566535"/>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2362199" y="3733799"/>
            <a:ext cx="2149555" cy="566535"/>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2432992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9382" y="272765"/>
            <a:ext cx="11684000" cy="595453"/>
          </a:xfrm>
          <a:solidFill>
            <a:schemeClr val="tx1">
              <a:lumMod val="65000"/>
              <a:lumOff val="35000"/>
            </a:schemeClr>
          </a:solidFill>
        </p:spPr>
        <p:txBody>
          <a:bodyPr>
            <a:noAutofit/>
          </a:bodyPr>
          <a:lstStyle/>
          <a:p>
            <a:r>
              <a:rPr lang="en-US">
                <a:solidFill>
                  <a:schemeClr val="bg1"/>
                </a:solidFill>
                <a:latin typeface="+mn-lt"/>
              </a:rPr>
              <a:t>Java i baze podataka</a:t>
            </a:r>
            <a:endParaRPr lang="en-US" dirty="0">
              <a:solidFill>
                <a:schemeClr val="bg1"/>
              </a:solidFill>
              <a:latin typeface="+mn-lt"/>
            </a:endParaRPr>
          </a:p>
        </p:txBody>
      </p:sp>
      <p:sp>
        <p:nvSpPr>
          <p:cNvPr id="3" name="Content Placeholder 2"/>
          <p:cNvSpPr>
            <a:spLocks noGrp="1"/>
          </p:cNvSpPr>
          <p:nvPr>
            <p:ph idx="1"/>
          </p:nvPr>
        </p:nvSpPr>
        <p:spPr>
          <a:xfrm>
            <a:off x="249382" y="960578"/>
            <a:ext cx="11684000" cy="5661895"/>
          </a:xfrm>
          <a:ln w="38100">
            <a:solidFill>
              <a:schemeClr val="tx1">
                <a:lumMod val="65000"/>
                <a:lumOff val="35000"/>
              </a:schemeClr>
            </a:solidFill>
            <a:prstDash val="solid"/>
            <a:round/>
          </a:ln>
        </p:spPr>
        <p:txBody>
          <a:bodyPr>
            <a:normAutofit/>
          </a:bodyPr>
          <a:lstStyle/>
          <a:p>
            <a:r>
              <a:rPr lang="en-US" sz="3600">
                <a:solidFill>
                  <a:srgbClr val="FF0000"/>
                </a:solidFill>
              </a:rPr>
              <a:t>JDBC API </a:t>
            </a:r>
            <a:r>
              <a:rPr lang="en-US" sz="3600"/>
              <a:t>- namenjen aplikativnim programerima, koji definiše komunikaciju na relaciji </a:t>
            </a:r>
            <a:r>
              <a:rPr lang="en-US" sz="3600" b="1"/>
              <a:t>Java aplikacija </a:t>
            </a:r>
            <a:r>
              <a:rPr lang="en-US" sz="3600"/>
              <a:t>– </a:t>
            </a:r>
            <a:r>
              <a:rPr lang="en-US" sz="3600" b="1"/>
              <a:t>JDBC menadžer</a:t>
            </a:r>
          </a:p>
          <a:p>
            <a:r>
              <a:rPr lang="en-US" sz="3600">
                <a:solidFill>
                  <a:srgbClr val="FF0000"/>
                </a:solidFill>
              </a:rPr>
              <a:t>JDBC drajver API</a:t>
            </a:r>
            <a:r>
              <a:rPr lang="en-US" sz="3600"/>
              <a:t>, interfejs nižeg nivoa namenjen programerima drajvera, koji definiše način komunikacije na relaciji </a:t>
            </a:r>
            <a:r>
              <a:rPr lang="en-US" sz="3600" b="1"/>
              <a:t>JDBC menadžer </a:t>
            </a:r>
            <a:r>
              <a:rPr lang="en-US" sz="3600"/>
              <a:t>– </a:t>
            </a:r>
            <a:r>
              <a:rPr lang="en-US" sz="3600" b="1"/>
              <a:t>drajver konkretnog DBMS</a:t>
            </a:r>
          </a:p>
        </p:txBody>
      </p:sp>
      <p:sp>
        <p:nvSpPr>
          <p:cNvPr id="5" name="Slide Number Placeholder 4"/>
          <p:cNvSpPr>
            <a:spLocks noGrp="1"/>
          </p:cNvSpPr>
          <p:nvPr>
            <p:ph type="sldNum" sz="quarter" idx="12"/>
          </p:nvPr>
        </p:nvSpPr>
        <p:spPr/>
        <p:txBody>
          <a:bodyPr/>
          <a:lstStyle/>
          <a:p>
            <a:fld id="{0A51EA2F-6D5D-4AA6-9C08-0E6AA7753B98}" type="slidenum">
              <a:rPr lang="en-US" smtClean="0"/>
              <a:t>39</a:t>
            </a:fld>
            <a:endParaRPr lang="en-US"/>
          </a:p>
        </p:txBody>
      </p:sp>
    </p:spTree>
    <p:extLst>
      <p:ext uri="{BB962C8B-B14F-4D97-AF65-F5344CB8AC3E}">
        <p14:creationId xmlns:p14="http://schemas.microsoft.com/office/powerpoint/2010/main" val="2208962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9382" y="272765"/>
            <a:ext cx="11684000" cy="595453"/>
          </a:xfrm>
          <a:solidFill>
            <a:schemeClr val="tx1">
              <a:lumMod val="65000"/>
              <a:lumOff val="35000"/>
            </a:schemeClr>
          </a:solidFill>
        </p:spPr>
        <p:txBody>
          <a:bodyPr>
            <a:noAutofit/>
          </a:bodyPr>
          <a:lstStyle/>
          <a:p>
            <a:r>
              <a:rPr lang="en-US" i="1" dirty="0">
                <a:solidFill>
                  <a:schemeClr val="bg1"/>
                </a:solidFill>
                <a:latin typeface="+mn-lt"/>
              </a:rPr>
              <a:t>Spring Boot </a:t>
            </a:r>
            <a:r>
              <a:rPr lang="en-US" dirty="0" err="1">
                <a:solidFill>
                  <a:schemeClr val="bg1"/>
                </a:solidFill>
                <a:latin typeface="+mn-lt"/>
              </a:rPr>
              <a:t>aplikacija</a:t>
            </a:r>
            <a:r>
              <a:rPr lang="en-US" dirty="0">
                <a:solidFill>
                  <a:schemeClr val="bg1"/>
                </a:solidFill>
                <a:latin typeface="+mn-lt"/>
              </a:rPr>
              <a:t> </a:t>
            </a:r>
            <a:r>
              <a:rPr lang="en-US" dirty="0" err="1">
                <a:solidFill>
                  <a:schemeClr val="bg1"/>
                </a:solidFill>
                <a:latin typeface="+mn-lt"/>
              </a:rPr>
              <a:t>i</a:t>
            </a:r>
            <a:r>
              <a:rPr lang="en-US" dirty="0">
                <a:solidFill>
                  <a:schemeClr val="bg1"/>
                </a:solidFill>
                <a:latin typeface="+mn-lt"/>
              </a:rPr>
              <a:t> </a:t>
            </a:r>
            <a:r>
              <a:rPr lang="en-US" dirty="0" err="1">
                <a:solidFill>
                  <a:schemeClr val="bg1"/>
                </a:solidFill>
                <a:latin typeface="+mn-lt"/>
              </a:rPr>
              <a:t>baza</a:t>
            </a:r>
            <a:r>
              <a:rPr lang="en-US" dirty="0">
                <a:solidFill>
                  <a:schemeClr val="bg1"/>
                </a:solidFill>
                <a:latin typeface="+mn-lt"/>
              </a:rPr>
              <a:t> </a:t>
            </a:r>
            <a:r>
              <a:rPr lang="en-US" dirty="0" err="1">
                <a:solidFill>
                  <a:schemeClr val="bg1"/>
                </a:solidFill>
                <a:latin typeface="+mn-lt"/>
              </a:rPr>
              <a:t>podataka</a:t>
            </a:r>
            <a:endParaRPr lang="en-US" i="1" dirty="0">
              <a:solidFill>
                <a:schemeClr val="bg1"/>
              </a:solidFill>
              <a:latin typeface="+mn-lt"/>
            </a:endParaRPr>
          </a:p>
        </p:txBody>
      </p:sp>
      <p:sp>
        <p:nvSpPr>
          <p:cNvPr id="4" name="Title 1"/>
          <p:cNvSpPr txBox="1">
            <a:spLocks/>
          </p:cNvSpPr>
          <p:nvPr/>
        </p:nvSpPr>
        <p:spPr>
          <a:xfrm>
            <a:off x="249382" y="960578"/>
            <a:ext cx="11684000" cy="52156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sr-Latn-RS" sz="4000" dirty="0">
                <a:latin typeface="+mn-lt"/>
              </a:rPr>
              <a:t>Arhitektura</a:t>
            </a:r>
            <a:endParaRPr lang="en-US" sz="4000" dirty="0">
              <a:latin typeface="+mn-lt"/>
            </a:endParaRPr>
          </a:p>
        </p:txBody>
      </p:sp>
      <p:grpSp>
        <p:nvGrpSpPr>
          <p:cNvPr id="5" name="Group 4"/>
          <p:cNvGrpSpPr/>
          <p:nvPr/>
        </p:nvGrpSpPr>
        <p:grpSpPr>
          <a:xfrm>
            <a:off x="713254" y="1192721"/>
            <a:ext cx="11220128" cy="5296769"/>
            <a:chOff x="249383" y="1061156"/>
            <a:chExt cx="11220128" cy="5296769"/>
          </a:xfrm>
        </p:grpSpPr>
        <p:grpSp>
          <p:nvGrpSpPr>
            <p:cNvPr id="6" name="Group 5"/>
            <p:cNvGrpSpPr/>
            <p:nvPr/>
          </p:nvGrpSpPr>
          <p:grpSpPr>
            <a:xfrm>
              <a:off x="249383" y="1061156"/>
              <a:ext cx="11220128" cy="5296769"/>
              <a:chOff x="249383" y="1061156"/>
              <a:chExt cx="11220128" cy="5296769"/>
            </a:xfrm>
          </p:grpSpPr>
          <p:grpSp>
            <p:nvGrpSpPr>
              <p:cNvPr id="8" name="Group 7"/>
              <p:cNvGrpSpPr/>
              <p:nvPr/>
            </p:nvGrpSpPr>
            <p:grpSpPr>
              <a:xfrm>
                <a:off x="249383" y="1061156"/>
                <a:ext cx="11220128" cy="5296769"/>
                <a:chOff x="249383" y="1061156"/>
                <a:chExt cx="11220128" cy="5296769"/>
              </a:xfrm>
            </p:grpSpPr>
            <p:sp>
              <p:nvSpPr>
                <p:cNvPr id="11" name="TextBox 10"/>
                <p:cNvSpPr txBox="1"/>
                <p:nvPr/>
              </p:nvSpPr>
              <p:spPr>
                <a:xfrm>
                  <a:off x="1650247" y="4301091"/>
                  <a:ext cx="1307022" cy="738664"/>
                </a:xfrm>
                <a:prstGeom prst="rect">
                  <a:avLst/>
                </a:prstGeom>
                <a:noFill/>
              </p:spPr>
              <p:txBody>
                <a:bodyPr vert="horz" wrap="square" rtlCol="0">
                  <a:spAutoFit/>
                </a:bodyPr>
                <a:lstStyle/>
                <a:p>
                  <a:r>
                    <a:rPr lang="en-US" sz="1400" dirty="0">
                      <a:solidFill>
                        <a:srgbClr val="0878BE"/>
                      </a:solidFill>
                    </a:rPr>
                    <a:t>gives View </a:t>
                  </a:r>
                  <a:r>
                    <a:rPr lang="sr-Latn-RS" sz="1400" dirty="0">
                      <a:solidFill>
                        <a:srgbClr val="0878BE"/>
                      </a:solidFill>
                    </a:rPr>
                    <a:t>name </a:t>
                  </a:r>
                  <a:r>
                    <a:rPr lang="en-US" sz="1400" dirty="0">
                      <a:solidFill>
                        <a:srgbClr val="0878BE"/>
                      </a:solidFill>
                    </a:rPr>
                    <a:t>and Model</a:t>
                  </a:r>
                  <a:endParaRPr lang="sr-Latn-RS" sz="1400" dirty="0">
                    <a:solidFill>
                      <a:srgbClr val="0878BE"/>
                    </a:solidFill>
                  </a:endParaRPr>
                </a:p>
              </p:txBody>
            </p:sp>
            <p:pic>
              <p:nvPicPr>
                <p:cNvPr id="12" name="Pictur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9383" y="3209040"/>
                  <a:ext cx="1658440" cy="630761"/>
                </a:xfrm>
                <a:prstGeom prst="rect">
                  <a:avLst/>
                </a:prstGeom>
              </p:spPr>
            </p:pic>
            <p:cxnSp>
              <p:nvCxnSpPr>
                <p:cNvPr id="13" name="Straight Arrow Connector 12"/>
                <p:cNvCxnSpPr/>
                <p:nvPr/>
              </p:nvCxnSpPr>
              <p:spPr>
                <a:xfrm>
                  <a:off x="2027308" y="3373285"/>
                  <a:ext cx="588927" cy="0"/>
                </a:xfrm>
                <a:prstGeom prst="straightConnector1">
                  <a:avLst/>
                </a:prstGeom>
                <a:ln w="38100">
                  <a:solidFill>
                    <a:srgbClr val="0878BE"/>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H="1">
                  <a:off x="2044241" y="3524420"/>
                  <a:ext cx="555058" cy="0"/>
                </a:xfrm>
                <a:prstGeom prst="straightConnector1">
                  <a:avLst/>
                </a:prstGeom>
                <a:ln w="38100">
                  <a:solidFill>
                    <a:srgbClr val="0878BE"/>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1625136" y="2764433"/>
                  <a:ext cx="1393269" cy="307777"/>
                </a:xfrm>
                <a:prstGeom prst="rect">
                  <a:avLst/>
                </a:prstGeom>
                <a:noFill/>
              </p:spPr>
              <p:txBody>
                <a:bodyPr vert="horz" wrap="square" rtlCol="0">
                  <a:spAutoFit/>
                </a:bodyPr>
                <a:lstStyle/>
                <a:p>
                  <a:r>
                    <a:rPr lang="en-US" sz="1400">
                      <a:solidFill>
                        <a:srgbClr val="0878BE"/>
                      </a:solidFill>
                    </a:rPr>
                    <a:t>HTTP Request</a:t>
                  </a:r>
                  <a:endParaRPr lang="sr-Latn-RS" sz="1400">
                    <a:solidFill>
                      <a:srgbClr val="0878BE"/>
                    </a:solidFill>
                  </a:endParaRPr>
                </a:p>
              </p:txBody>
            </p:sp>
            <p:sp>
              <p:nvSpPr>
                <p:cNvPr id="16" name="TextBox 15"/>
                <p:cNvSpPr txBox="1"/>
                <p:nvPr/>
              </p:nvSpPr>
              <p:spPr>
                <a:xfrm>
                  <a:off x="1564000" y="3790928"/>
                  <a:ext cx="1393269" cy="307777"/>
                </a:xfrm>
                <a:prstGeom prst="rect">
                  <a:avLst/>
                </a:prstGeom>
                <a:noFill/>
              </p:spPr>
              <p:txBody>
                <a:bodyPr vert="horz" wrap="square" rtlCol="0">
                  <a:spAutoFit/>
                </a:bodyPr>
                <a:lstStyle/>
                <a:p>
                  <a:r>
                    <a:rPr lang="en-US" sz="1400">
                      <a:solidFill>
                        <a:srgbClr val="0878BE"/>
                      </a:solidFill>
                    </a:rPr>
                    <a:t>HTTP Response</a:t>
                  </a:r>
                  <a:endParaRPr lang="sr-Latn-RS" sz="1400">
                    <a:solidFill>
                      <a:srgbClr val="0878BE"/>
                    </a:solidFill>
                  </a:endParaRPr>
                </a:p>
              </p:txBody>
            </p:sp>
            <p:sp>
              <p:nvSpPr>
                <p:cNvPr id="17" name="Oval 16"/>
                <p:cNvSpPr/>
                <p:nvPr/>
              </p:nvSpPr>
              <p:spPr>
                <a:xfrm>
                  <a:off x="2093170" y="3566141"/>
                  <a:ext cx="457200" cy="27366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r-Latn-RS" sz="1000">
                      <a:solidFill>
                        <a:schemeClr val="tx2"/>
                      </a:solidFill>
                    </a:rPr>
                    <a:t>8</a:t>
                  </a:r>
                  <a:endParaRPr lang="en-US" sz="1000">
                    <a:solidFill>
                      <a:schemeClr val="tx2"/>
                    </a:solidFill>
                  </a:endParaRPr>
                </a:p>
              </p:txBody>
            </p:sp>
            <p:sp>
              <p:nvSpPr>
                <p:cNvPr id="18" name="Oval 17"/>
                <p:cNvSpPr/>
                <p:nvPr/>
              </p:nvSpPr>
              <p:spPr>
                <a:xfrm>
                  <a:off x="2093170" y="3072210"/>
                  <a:ext cx="457200" cy="27366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chemeClr val="tx2"/>
                      </a:solidFill>
                    </a:rPr>
                    <a:t>1</a:t>
                  </a:r>
                </a:p>
              </p:txBody>
            </p:sp>
            <p:sp>
              <p:nvSpPr>
                <p:cNvPr id="19" name="Rounded Rectangle 18"/>
                <p:cNvSpPr/>
                <p:nvPr/>
              </p:nvSpPr>
              <p:spPr>
                <a:xfrm>
                  <a:off x="2809345" y="2984380"/>
                  <a:ext cx="1367546" cy="91440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sr-Latn-RS"/>
                    <a:t>DispatcherServlet</a:t>
                  </a:r>
                  <a:endParaRPr lang="en-US"/>
                </a:p>
              </p:txBody>
            </p:sp>
            <p:sp>
              <p:nvSpPr>
                <p:cNvPr id="20" name="Rounded Rectangle 19"/>
                <p:cNvSpPr/>
                <p:nvPr/>
              </p:nvSpPr>
              <p:spPr>
                <a:xfrm>
                  <a:off x="5384800" y="2965226"/>
                  <a:ext cx="1367546" cy="914400"/>
                </a:xfrm>
                <a:prstGeom prst="roundRect">
                  <a:avLst/>
                </a:prstGeom>
                <a:solidFill>
                  <a:srgbClr val="F16726"/>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Controller </a:t>
                  </a:r>
                </a:p>
              </p:txBody>
            </p:sp>
            <p:cxnSp>
              <p:nvCxnSpPr>
                <p:cNvPr id="21" name="Straight Arrow Connector 20"/>
                <p:cNvCxnSpPr/>
                <p:nvPr/>
              </p:nvCxnSpPr>
              <p:spPr>
                <a:xfrm flipV="1">
                  <a:off x="4198523" y="3372948"/>
                  <a:ext cx="1186277" cy="337"/>
                </a:xfrm>
                <a:prstGeom prst="straightConnector1">
                  <a:avLst/>
                </a:prstGeom>
                <a:ln w="38100">
                  <a:solidFill>
                    <a:srgbClr val="0878BE"/>
                  </a:solidFill>
                  <a:tailEnd type="triangle"/>
                </a:ln>
              </p:spPr>
              <p:style>
                <a:lnRef idx="1">
                  <a:schemeClr val="accent1"/>
                </a:lnRef>
                <a:fillRef idx="0">
                  <a:schemeClr val="accent1"/>
                </a:fillRef>
                <a:effectRef idx="0">
                  <a:schemeClr val="accent1"/>
                </a:effectRef>
                <a:fontRef idx="minor">
                  <a:schemeClr val="tx1"/>
                </a:fontRef>
              </p:style>
            </p:cxnSp>
            <p:sp>
              <p:nvSpPr>
                <p:cNvPr id="22" name="Oval 21"/>
                <p:cNvSpPr/>
                <p:nvPr/>
              </p:nvSpPr>
              <p:spPr>
                <a:xfrm>
                  <a:off x="4721106" y="3588009"/>
                  <a:ext cx="457200" cy="27366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r-Latn-RS" sz="1000">
                      <a:solidFill>
                        <a:schemeClr val="tx2"/>
                      </a:solidFill>
                    </a:rPr>
                    <a:t>5</a:t>
                  </a:r>
                  <a:endParaRPr lang="en-US" sz="1000">
                    <a:solidFill>
                      <a:schemeClr val="tx2"/>
                    </a:solidFill>
                  </a:endParaRPr>
                </a:p>
              </p:txBody>
            </p:sp>
            <p:sp>
              <p:nvSpPr>
                <p:cNvPr id="23" name="Oval 22"/>
                <p:cNvSpPr/>
                <p:nvPr/>
              </p:nvSpPr>
              <p:spPr>
                <a:xfrm>
                  <a:off x="4504272" y="3029110"/>
                  <a:ext cx="457200" cy="27366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r-Latn-RS" sz="1000">
                      <a:solidFill>
                        <a:schemeClr val="tx2"/>
                      </a:solidFill>
                    </a:rPr>
                    <a:t>2</a:t>
                  </a:r>
                  <a:endParaRPr lang="en-US" sz="1000">
                    <a:solidFill>
                      <a:schemeClr val="tx2"/>
                    </a:solidFill>
                  </a:endParaRPr>
                </a:p>
              </p:txBody>
            </p:sp>
            <p:cxnSp>
              <p:nvCxnSpPr>
                <p:cNvPr id="24" name="Straight Arrow Connector 23"/>
                <p:cNvCxnSpPr/>
                <p:nvPr/>
              </p:nvCxnSpPr>
              <p:spPr>
                <a:xfrm>
                  <a:off x="6812563" y="3400363"/>
                  <a:ext cx="588927" cy="0"/>
                </a:xfrm>
                <a:prstGeom prst="straightConnector1">
                  <a:avLst/>
                </a:prstGeom>
                <a:ln w="38100">
                  <a:solidFill>
                    <a:srgbClr val="0878BE"/>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flipH="1">
                  <a:off x="6780563" y="3551498"/>
                  <a:ext cx="555058" cy="0"/>
                </a:xfrm>
                <a:prstGeom prst="straightConnector1">
                  <a:avLst/>
                </a:prstGeom>
                <a:ln w="38100">
                  <a:solidFill>
                    <a:srgbClr val="0878BE"/>
                  </a:solidFill>
                  <a:tailEnd type="triangle"/>
                </a:ln>
              </p:spPr>
              <p:style>
                <a:lnRef idx="1">
                  <a:schemeClr val="accent1"/>
                </a:lnRef>
                <a:fillRef idx="0">
                  <a:schemeClr val="accent1"/>
                </a:fillRef>
                <a:effectRef idx="0">
                  <a:schemeClr val="accent1"/>
                </a:effectRef>
                <a:fontRef idx="minor">
                  <a:schemeClr val="tx1"/>
                </a:fontRef>
              </p:style>
            </p:cxnSp>
            <p:sp>
              <p:nvSpPr>
                <p:cNvPr id="26" name="Oval 25"/>
                <p:cNvSpPr/>
                <p:nvPr/>
              </p:nvSpPr>
              <p:spPr>
                <a:xfrm>
                  <a:off x="6829492" y="3593219"/>
                  <a:ext cx="457200" cy="27366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r-Latn-RS" sz="1000">
                      <a:solidFill>
                        <a:schemeClr val="tx2"/>
                      </a:solidFill>
                    </a:rPr>
                    <a:t>4</a:t>
                  </a:r>
                  <a:endParaRPr lang="en-US" sz="1000">
                    <a:solidFill>
                      <a:schemeClr val="tx2"/>
                    </a:solidFill>
                  </a:endParaRPr>
                </a:p>
              </p:txBody>
            </p:sp>
            <p:sp>
              <p:nvSpPr>
                <p:cNvPr id="27" name="Oval 26"/>
                <p:cNvSpPr/>
                <p:nvPr/>
              </p:nvSpPr>
              <p:spPr>
                <a:xfrm>
                  <a:off x="6877470" y="3063917"/>
                  <a:ext cx="457200" cy="27366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r-Latn-RS" sz="1000">
                      <a:solidFill>
                        <a:schemeClr val="tx2"/>
                      </a:solidFill>
                    </a:rPr>
                    <a:t>3</a:t>
                  </a:r>
                  <a:endParaRPr lang="en-US" sz="1000">
                    <a:solidFill>
                      <a:schemeClr val="tx2"/>
                    </a:solidFill>
                  </a:endParaRPr>
                </a:p>
              </p:txBody>
            </p:sp>
            <p:sp>
              <p:nvSpPr>
                <p:cNvPr id="28" name="Rounded Rectangle 27"/>
                <p:cNvSpPr/>
                <p:nvPr/>
              </p:nvSpPr>
              <p:spPr>
                <a:xfrm>
                  <a:off x="7401489" y="2984381"/>
                  <a:ext cx="1516719" cy="914400"/>
                </a:xfrm>
                <a:prstGeom prst="roundRect">
                  <a:avLst/>
                </a:prstGeom>
                <a:solidFill>
                  <a:srgbClr val="F16726"/>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US"/>
                    <a:t>Service </a:t>
                  </a:r>
                  <a:r>
                    <a:rPr lang="sr-Latn-RS"/>
                    <a:t>Layer </a:t>
                  </a:r>
                  <a:r>
                    <a:rPr lang="en-US"/>
                    <a:t>(Business Logic)</a:t>
                  </a:r>
                </a:p>
              </p:txBody>
            </p:sp>
            <p:sp>
              <p:nvSpPr>
                <p:cNvPr id="29" name="Flowchart: Magnetic Disk 28"/>
                <p:cNvSpPr/>
                <p:nvPr/>
              </p:nvSpPr>
              <p:spPr>
                <a:xfrm>
                  <a:off x="7475663" y="5714459"/>
                  <a:ext cx="1219200" cy="643466"/>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Database</a:t>
                  </a:r>
                </a:p>
              </p:txBody>
            </p:sp>
            <p:cxnSp>
              <p:nvCxnSpPr>
                <p:cNvPr id="30" name="Straight Arrow Connector 29"/>
                <p:cNvCxnSpPr>
                  <a:stCxn id="31" idx="0"/>
                </p:cNvCxnSpPr>
                <p:nvPr/>
              </p:nvCxnSpPr>
              <p:spPr>
                <a:xfrm flipV="1">
                  <a:off x="8085263" y="3861669"/>
                  <a:ext cx="0" cy="477820"/>
                </a:xfrm>
                <a:prstGeom prst="straightConnector1">
                  <a:avLst/>
                </a:prstGeom>
                <a:ln w="38100">
                  <a:solidFill>
                    <a:srgbClr val="0878BE"/>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1" name="Rounded Rectangle 30"/>
                <p:cNvSpPr/>
                <p:nvPr/>
              </p:nvSpPr>
              <p:spPr>
                <a:xfrm>
                  <a:off x="7401490" y="4339489"/>
                  <a:ext cx="1367546" cy="914400"/>
                </a:xfrm>
                <a:prstGeom prst="roundRect">
                  <a:avLst/>
                </a:prstGeom>
                <a:solidFill>
                  <a:srgbClr val="F16726"/>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sr-Latn-RS"/>
                    <a:t>PersistanceLayer </a:t>
                  </a:r>
                  <a:r>
                    <a:rPr lang="en-US"/>
                    <a:t>(Data Access)</a:t>
                  </a:r>
                </a:p>
              </p:txBody>
            </p:sp>
            <p:cxnSp>
              <p:nvCxnSpPr>
                <p:cNvPr id="32" name="Straight Arrow Connector 31"/>
                <p:cNvCxnSpPr/>
                <p:nvPr/>
              </p:nvCxnSpPr>
              <p:spPr>
                <a:xfrm flipV="1">
                  <a:off x="8082050" y="5224260"/>
                  <a:ext cx="0" cy="477820"/>
                </a:xfrm>
                <a:prstGeom prst="straightConnector1">
                  <a:avLst/>
                </a:prstGeom>
                <a:ln w="38100">
                  <a:solidFill>
                    <a:srgbClr val="0878BE"/>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4504272" y="2676603"/>
                  <a:ext cx="542364" cy="307777"/>
                </a:xfrm>
                <a:prstGeom prst="rect">
                  <a:avLst/>
                </a:prstGeom>
                <a:noFill/>
              </p:spPr>
              <p:txBody>
                <a:bodyPr vert="horz" wrap="square" rtlCol="0">
                  <a:spAutoFit/>
                </a:bodyPr>
                <a:lstStyle/>
                <a:p>
                  <a:r>
                    <a:rPr lang="en-US" sz="1400">
                      <a:solidFill>
                        <a:srgbClr val="0878BE"/>
                      </a:solidFill>
                    </a:rPr>
                    <a:t>calls</a:t>
                  </a:r>
                  <a:endParaRPr lang="sr-Latn-RS" sz="1400">
                    <a:solidFill>
                      <a:srgbClr val="0878BE"/>
                    </a:solidFill>
                  </a:endParaRPr>
                </a:p>
              </p:txBody>
            </p:sp>
            <p:sp>
              <p:nvSpPr>
                <p:cNvPr id="34" name="TextBox 33"/>
                <p:cNvSpPr txBox="1"/>
                <p:nvPr/>
              </p:nvSpPr>
              <p:spPr>
                <a:xfrm>
                  <a:off x="6805036" y="2790899"/>
                  <a:ext cx="542364" cy="307777"/>
                </a:xfrm>
                <a:prstGeom prst="rect">
                  <a:avLst/>
                </a:prstGeom>
                <a:noFill/>
              </p:spPr>
              <p:txBody>
                <a:bodyPr vert="horz" wrap="square" rtlCol="0">
                  <a:spAutoFit/>
                </a:bodyPr>
                <a:lstStyle/>
                <a:p>
                  <a:r>
                    <a:rPr lang="en-US" sz="1400">
                      <a:solidFill>
                        <a:srgbClr val="0878BE"/>
                      </a:solidFill>
                    </a:rPr>
                    <a:t>calls</a:t>
                  </a:r>
                  <a:endParaRPr lang="sr-Latn-RS" sz="1400">
                    <a:solidFill>
                      <a:srgbClr val="0878BE"/>
                    </a:solidFill>
                  </a:endParaRPr>
                </a:p>
              </p:txBody>
            </p:sp>
            <p:sp>
              <p:nvSpPr>
                <p:cNvPr id="35" name="TextBox 34"/>
                <p:cNvSpPr txBox="1"/>
                <p:nvPr/>
              </p:nvSpPr>
              <p:spPr>
                <a:xfrm>
                  <a:off x="6801028" y="3859704"/>
                  <a:ext cx="916325" cy="307777"/>
                </a:xfrm>
                <a:prstGeom prst="rect">
                  <a:avLst/>
                </a:prstGeom>
                <a:noFill/>
              </p:spPr>
              <p:txBody>
                <a:bodyPr vert="horz" wrap="square" rtlCol="0">
                  <a:spAutoFit/>
                </a:bodyPr>
                <a:lstStyle/>
                <a:p>
                  <a:r>
                    <a:rPr lang="en-US" sz="1400">
                      <a:solidFill>
                        <a:srgbClr val="0878BE"/>
                      </a:solidFill>
                    </a:rPr>
                    <a:t>returns</a:t>
                  </a:r>
                  <a:endParaRPr lang="sr-Latn-RS" sz="1400">
                    <a:solidFill>
                      <a:srgbClr val="0878BE"/>
                    </a:solidFill>
                  </a:endParaRPr>
                </a:p>
              </p:txBody>
            </p:sp>
            <p:sp>
              <p:nvSpPr>
                <p:cNvPr id="36" name="TextBox 35"/>
                <p:cNvSpPr txBox="1"/>
                <p:nvPr/>
              </p:nvSpPr>
              <p:spPr>
                <a:xfrm>
                  <a:off x="4566038" y="3861669"/>
                  <a:ext cx="1847334" cy="523220"/>
                </a:xfrm>
                <a:prstGeom prst="rect">
                  <a:avLst/>
                </a:prstGeom>
                <a:noFill/>
              </p:spPr>
              <p:txBody>
                <a:bodyPr vert="horz" wrap="square" rtlCol="0">
                  <a:spAutoFit/>
                </a:bodyPr>
                <a:lstStyle/>
                <a:p>
                  <a:r>
                    <a:rPr lang="en-US" sz="1400" dirty="0">
                      <a:solidFill>
                        <a:srgbClr val="0878BE"/>
                      </a:solidFill>
                    </a:rPr>
                    <a:t>returns View name and Model</a:t>
                  </a:r>
                  <a:endParaRPr lang="sr-Latn-RS" sz="1400" dirty="0">
                    <a:solidFill>
                      <a:srgbClr val="0878BE"/>
                    </a:solidFill>
                  </a:endParaRPr>
                </a:p>
              </p:txBody>
            </p:sp>
            <p:pic>
              <p:nvPicPr>
                <p:cNvPr id="37" name="Picture 3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74377" y="2538187"/>
                  <a:ext cx="361244" cy="361244"/>
                </a:xfrm>
                <a:prstGeom prst="rect">
                  <a:avLst/>
                </a:prstGeom>
              </p:spPr>
            </p:pic>
            <p:pic>
              <p:nvPicPr>
                <p:cNvPr id="38" name="Picture 3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25448" y="4100579"/>
                  <a:ext cx="361244" cy="361244"/>
                </a:xfrm>
                <a:prstGeom prst="rect">
                  <a:avLst/>
                </a:prstGeom>
              </p:spPr>
            </p:pic>
            <p:sp>
              <p:nvSpPr>
                <p:cNvPr id="39" name="TextBox 38"/>
                <p:cNvSpPr txBox="1"/>
                <p:nvPr/>
              </p:nvSpPr>
              <p:spPr>
                <a:xfrm>
                  <a:off x="8236700" y="3946690"/>
                  <a:ext cx="1133064" cy="307777"/>
                </a:xfrm>
                <a:prstGeom prst="rect">
                  <a:avLst/>
                </a:prstGeom>
                <a:noFill/>
              </p:spPr>
              <p:txBody>
                <a:bodyPr vert="horz" wrap="square" rtlCol="0">
                  <a:spAutoFit/>
                </a:bodyPr>
                <a:lstStyle/>
                <a:p>
                  <a:r>
                    <a:rPr lang="en-US" sz="1400">
                      <a:solidFill>
                        <a:srgbClr val="0878BE"/>
                      </a:solidFill>
                    </a:rPr>
                    <a:t>CRUD calls</a:t>
                  </a:r>
                  <a:endParaRPr lang="sr-Latn-RS" sz="1400">
                    <a:solidFill>
                      <a:srgbClr val="0878BE"/>
                    </a:solidFill>
                  </a:endParaRPr>
                </a:p>
              </p:txBody>
            </p:sp>
            <p:sp>
              <p:nvSpPr>
                <p:cNvPr id="40" name="Rounded Rectangle 39"/>
                <p:cNvSpPr/>
                <p:nvPr/>
              </p:nvSpPr>
              <p:spPr>
                <a:xfrm>
                  <a:off x="2810031" y="4902427"/>
                  <a:ext cx="1367546" cy="914400"/>
                </a:xfrm>
                <a:prstGeom prst="roundRect">
                  <a:avLst/>
                </a:prstGeom>
                <a:solidFill>
                  <a:srgbClr val="92D050"/>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sr-Latn-RS"/>
                    <a:t>View</a:t>
                  </a:r>
                  <a:r>
                    <a:rPr lang="en-US"/>
                    <a:t> engine</a:t>
                  </a:r>
                </a:p>
              </p:txBody>
            </p:sp>
            <p:sp>
              <p:nvSpPr>
                <p:cNvPr id="41" name="Oval 40"/>
                <p:cNvSpPr/>
                <p:nvPr/>
              </p:nvSpPr>
              <p:spPr>
                <a:xfrm>
                  <a:off x="2841592" y="4262019"/>
                  <a:ext cx="457200" cy="27366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r-Latn-RS" sz="1000">
                      <a:solidFill>
                        <a:schemeClr val="tx2"/>
                      </a:solidFill>
                    </a:rPr>
                    <a:t>6</a:t>
                  </a:r>
                  <a:endParaRPr lang="en-US" sz="1000">
                    <a:solidFill>
                      <a:schemeClr val="tx2"/>
                    </a:solidFill>
                  </a:endParaRPr>
                </a:p>
              </p:txBody>
            </p:sp>
            <p:pic>
              <p:nvPicPr>
                <p:cNvPr id="42" name="Picture 4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44224" y="3566141"/>
                  <a:ext cx="361244" cy="361244"/>
                </a:xfrm>
                <a:prstGeom prst="rect">
                  <a:avLst/>
                </a:prstGeom>
              </p:spPr>
            </p:pic>
            <p:pic>
              <p:nvPicPr>
                <p:cNvPr id="43" name="Picture 4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26306" y="4508945"/>
                  <a:ext cx="361244" cy="361244"/>
                </a:xfrm>
                <a:prstGeom prst="rect">
                  <a:avLst/>
                </a:prstGeom>
              </p:spPr>
            </p:pic>
            <p:sp>
              <p:nvSpPr>
                <p:cNvPr id="44" name="TextBox 43"/>
                <p:cNvSpPr txBox="1"/>
                <p:nvPr/>
              </p:nvSpPr>
              <p:spPr>
                <a:xfrm>
                  <a:off x="3970874" y="4535679"/>
                  <a:ext cx="1333712" cy="307777"/>
                </a:xfrm>
                <a:prstGeom prst="rect">
                  <a:avLst/>
                </a:prstGeom>
                <a:noFill/>
              </p:spPr>
              <p:txBody>
                <a:bodyPr vert="horz" wrap="square" rtlCol="0">
                  <a:spAutoFit/>
                </a:bodyPr>
                <a:lstStyle/>
                <a:p>
                  <a:r>
                    <a:rPr lang="en-US" sz="1400" dirty="0">
                      <a:solidFill>
                        <a:srgbClr val="0878BE"/>
                      </a:solidFill>
                    </a:rPr>
                    <a:t>returns HTML</a:t>
                  </a:r>
                  <a:endParaRPr lang="sr-Latn-RS" sz="1400" dirty="0">
                    <a:solidFill>
                      <a:srgbClr val="0878BE"/>
                    </a:solidFill>
                  </a:endParaRPr>
                </a:p>
              </p:txBody>
            </p:sp>
            <p:sp>
              <p:nvSpPr>
                <p:cNvPr id="45" name="Oval 44"/>
                <p:cNvSpPr/>
                <p:nvPr/>
              </p:nvSpPr>
              <p:spPr>
                <a:xfrm>
                  <a:off x="3719691" y="4281201"/>
                  <a:ext cx="457200" cy="27366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r-Latn-RS" sz="1000">
                      <a:solidFill>
                        <a:schemeClr val="tx2"/>
                      </a:solidFill>
                    </a:rPr>
                    <a:t>7</a:t>
                  </a:r>
                  <a:endParaRPr lang="en-US" sz="1000">
                    <a:solidFill>
                      <a:schemeClr val="tx2"/>
                    </a:solidFill>
                  </a:endParaRPr>
                </a:p>
              </p:txBody>
            </p:sp>
            <p:sp>
              <p:nvSpPr>
                <p:cNvPr id="46" name="Rectangle 45"/>
                <p:cNvSpPr/>
                <p:nvPr/>
              </p:nvSpPr>
              <p:spPr>
                <a:xfrm>
                  <a:off x="7879644" y="1061156"/>
                  <a:ext cx="3589867" cy="1439689"/>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a:off x="8003822" y="1221358"/>
                  <a:ext cx="925689" cy="234852"/>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solidFill>
                      <a:schemeClr val="dk1"/>
                    </a:solidFill>
                  </a:endParaRPr>
                </a:p>
              </p:txBody>
            </p:sp>
            <p:sp>
              <p:nvSpPr>
                <p:cNvPr id="48" name="Rectangle 47"/>
                <p:cNvSpPr/>
                <p:nvPr/>
              </p:nvSpPr>
              <p:spPr>
                <a:xfrm>
                  <a:off x="8003822" y="1626705"/>
                  <a:ext cx="925689" cy="234852"/>
                </a:xfrm>
                <a:prstGeom prst="rect">
                  <a:avLst/>
                </a:prstGeom>
                <a:solidFill>
                  <a:srgbClr val="F16726"/>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49" name="Rectangle 48"/>
                <p:cNvSpPr/>
                <p:nvPr/>
              </p:nvSpPr>
              <p:spPr>
                <a:xfrm>
                  <a:off x="8006372" y="2013957"/>
                  <a:ext cx="925689" cy="234852"/>
                </a:xfrm>
                <a:prstGeom prst="rect">
                  <a:avLst/>
                </a:prstGeom>
                <a:solidFill>
                  <a:srgbClr val="92D050"/>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50" name="TextBox 49"/>
                <p:cNvSpPr txBox="1"/>
                <p:nvPr/>
              </p:nvSpPr>
              <p:spPr>
                <a:xfrm>
                  <a:off x="8932062" y="1149266"/>
                  <a:ext cx="2424560" cy="338554"/>
                </a:xfrm>
                <a:prstGeom prst="rect">
                  <a:avLst/>
                </a:prstGeom>
                <a:noFill/>
              </p:spPr>
              <p:txBody>
                <a:bodyPr wrap="square" rtlCol="0">
                  <a:spAutoFit/>
                </a:bodyPr>
                <a:lstStyle/>
                <a:p>
                  <a:r>
                    <a:rPr lang="en-US" sz="1600"/>
                    <a:t>Provided by Spring</a:t>
                  </a:r>
                </a:p>
              </p:txBody>
            </p:sp>
            <p:sp>
              <p:nvSpPr>
                <p:cNvPr id="51" name="TextBox 50"/>
                <p:cNvSpPr txBox="1"/>
                <p:nvPr/>
              </p:nvSpPr>
              <p:spPr>
                <a:xfrm>
                  <a:off x="8932061" y="1548543"/>
                  <a:ext cx="2510697" cy="338554"/>
                </a:xfrm>
                <a:prstGeom prst="rect">
                  <a:avLst/>
                </a:prstGeom>
                <a:noFill/>
              </p:spPr>
              <p:txBody>
                <a:bodyPr wrap="square" rtlCol="0">
                  <a:spAutoFit/>
                </a:bodyPr>
                <a:lstStyle/>
                <a:p>
                  <a:r>
                    <a:rPr lang="en-US" sz="1600"/>
                    <a:t>Implemented by developers</a:t>
                  </a:r>
                </a:p>
              </p:txBody>
            </p:sp>
            <p:sp>
              <p:nvSpPr>
                <p:cNvPr id="52" name="TextBox 51"/>
                <p:cNvSpPr txBox="1"/>
                <p:nvPr/>
              </p:nvSpPr>
              <p:spPr>
                <a:xfrm>
                  <a:off x="8929511" y="1944211"/>
                  <a:ext cx="2510697" cy="584775"/>
                </a:xfrm>
                <a:prstGeom prst="rect">
                  <a:avLst/>
                </a:prstGeom>
                <a:noFill/>
              </p:spPr>
              <p:txBody>
                <a:bodyPr wrap="square" rtlCol="0">
                  <a:spAutoFit/>
                </a:bodyPr>
                <a:lstStyle/>
                <a:p>
                  <a:r>
                    <a:rPr lang="en-US" sz="1600"/>
                    <a:t>Provided by Spring or 3th party library</a:t>
                  </a:r>
                </a:p>
              </p:txBody>
            </p:sp>
          </p:grpSp>
          <p:cxnSp>
            <p:nvCxnSpPr>
              <p:cNvPr id="9" name="Straight Arrow Connector 8"/>
              <p:cNvCxnSpPr>
                <a:stCxn id="19" idx="2"/>
                <a:endCxn id="40" idx="0"/>
              </p:cNvCxnSpPr>
              <p:nvPr/>
            </p:nvCxnSpPr>
            <p:spPr>
              <a:xfrm>
                <a:off x="3493118" y="3898780"/>
                <a:ext cx="686" cy="1003647"/>
              </a:xfrm>
              <a:prstGeom prst="straightConnector1">
                <a:avLst/>
              </a:prstGeom>
              <a:ln w="38100">
                <a:solidFill>
                  <a:srgbClr val="0878BE"/>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3646204" y="3892047"/>
                <a:ext cx="686" cy="1003647"/>
              </a:xfrm>
              <a:prstGeom prst="straightConnector1">
                <a:avLst/>
              </a:prstGeom>
              <a:ln w="38100">
                <a:solidFill>
                  <a:srgbClr val="0878BE"/>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7" name="Straight Arrow Connector 6"/>
            <p:cNvCxnSpPr/>
            <p:nvPr/>
          </p:nvCxnSpPr>
          <p:spPr>
            <a:xfrm flipV="1">
              <a:off x="4182315" y="3522935"/>
              <a:ext cx="1186277" cy="337"/>
            </a:xfrm>
            <a:prstGeom prst="straightConnector1">
              <a:avLst/>
            </a:prstGeom>
            <a:ln w="38100">
              <a:solidFill>
                <a:srgbClr val="0878BE"/>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pic>
        <p:nvPicPr>
          <p:cNvPr id="53" name="Picture 5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38979" y="5594735"/>
            <a:ext cx="916553" cy="918348"/>
          </a:xfrm>
          <a:prstGeom prst="rect">
            <a:avLst/>
          </a:prstGeom>
        </p:spPr>
      </p:pic>
      <p:sp>
        <p:nvSpPr>
          <p:cNvPr id="54" name="TextBox 53"/>
          <p:cNvSpPr txBox="1"/>
          <p:nvPr/>
        </p:nvSpPr>
        <p:spPr>
          <a:xfrm>
            <a:off x="4311173" y="5287762"/>
            <a:ext cx="967144" cy="307777"/>
          </a:xfrm>
          <a:prstGeom prst="rect">
            <a:avLst/>
          </a:prstGeom>
          <a:noFill/>
        </p:spPr>
        <p:txBody>
          <a:bodyPr vert="horz" wrap="square" rtlCol="0">
            <a:spAutoFit/>
          </a:bodyPr>
          <a:lstStyle/>
          <a:p>
            <a:r>
              <a:rPr lang="en-US" sz="1400" b="1" dirty="0" err="1">
                <a:solidFill>
                  <a:srgbClr val="005F0F"/>
                </a:solidFill>
              </a:rPr>
              <a:t>Thymeleaf</a:t>
            </a:r>
            <a:endParaRPr lang="sr-Latn-RS" sz="1400" b="1" dirty="0">
              <a:solidFill>
                <a:srgbClr val="005F0F"/>
              </a:solidFill>
            </a:endParaRPr>
          </a:p>
        </p:txBody>
      </p:sp>
      <p:sp>
        <p:nvSpPr>
          <p:cNvPr id="55" name="Slide Number Placeholder 54"/>
          <p:cNvSpPr>
            <a:spLocks noGrp="1"/>
          </p:cNvSpPr>
          <p:nvPr>
            <p:ph type="sldNum" sz="quarter" idx="12"/>
          </p:nvPr>
        </p:nvSpPr>
        <p:spPr/>
        <p:txBody>
          <a:bodyPr/>
          <a:lstStyle/>
          <a:p>
            <a:fld id="{0A51EA2F-6D5D-4AA6-9C08-0E6AA7753B98}" type="slidenum">
              <a:rPr lang="en-US" smtClean="0"/>
              <a:t>4</a:t>
            </a:fld>
            <a:endParaRPr lang="en-US"/>
          </a:p>
        </p:txBody>
      </p:sp>
      <p:pic>
        <p:nvPicPr>
          <p:cNvPr id="56" name="Picture 5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232907" y="5594735"/>
            <a:ext cx="1280903" cy="833684"/>
          </a:xfrm>
          <a:prstGeom prst="rect">
            <a:avLst/>
          </a:prstGeom>
        </p:spPr>
      </p:pic>
    </p:spTree>
    <p:extLst>
      <p:ext uri="{BB962C8B-B14F-4D97-AF65-F5344CB8AC3E}">
        <p14:creationId xmlns:p14="http://schemas.microsoft.com/office/powerpoint/2010/main" val="353451718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9382" y="272765"/>
            <a:ext cx="11684000" cy="595453"/>
          </a:xfrm>
          <a:solidFill>
            <a:schemeClr val="tx1">
              <a:lumMod val="65000"/>
              <a:lumOff val="35000"/>
            </a:schemeClr>
          </a:solidFill>
        </p:spPr>
        <p:txBody>
          <a:bodyPr>
            <a:noAutofit/>
          </a:bodyPr>
          <a:lstStyle/>
          <a:p>
            <a:r>
              <a:rPr lang="sr-Latn-RS">
                <a:solidFill>
                  <a:schemeClr val="bg1"/>
                </a:solidFill>
                <a:latin typeface="+mn-lt"/>
              </a:rPr>
              <a:t>Tipovi drajvera DBMS  </a:t>
            </a:r>
            <a:r>
              <a:rPr lang="en-US">
                <a:solidFill>
                  <a:schemeClr val="bg1"/>
                </a:solidFill>
                <a:latin typeface="+mn-lt"/>
              </a:rPr>
              <a:t>– JDBC-ODBC bridge</a:t>
            </a:r>
            <a:endParaRPr lang="en-US" dirty="0">
              <a:solidFill>
                <a:schemeClr val="bg1"/>
              </a:solidFill>
              <a:latin typeface="+mn-lt"/>
            </a:endParaRPr>
          </a:p>
        </p:txBody>
      </p:sp>
      <p:sp>
        <p:nvSpPr>
          <p:cNvPr id="3" name="Content Placeholder 2"/>
          <p:cNvSpPr>
            <a:spLocks noGrp="1"/>
          </p:cNvSpPr>
          <p:nvPr>
            <p:ph idx="1"/>
          </p:nvPr>
        </p:nvSpPr>
        <p:spPr>
          <a:xfrm>
            <a:off x="3728852" y="960578"/>
            <a:ext cx="8204529" cy="5661895"/>
          </a:xfrm>
          <a:ln w="38100">
            <a:solidFill>
              <a:schemeClr val="tx1">
                <a:lumMod val="65000"/>
                <a:lumOff val="35000"/>
              </a:schemeClr>
            </a:solidFill>
            <a:prstDash val="solid"/>
            <a:round/>
          </a:ln>
        </p:spPr>
        <p:txBody>
          <a:bodyPr>
            <a:normAutofit/>
          </a:bodyPr>
          <a:lstStyle/>
          <a:p>
            <a:r>
              <a:rPr lang="sr-Latn-RS" sz="3600"/>
              <a:t>Type 1 driver – JDBC-ODBC bridge</a:t>
            </a:r>
          </a:p>
          <a:p>
            <a:r>
              <a:rPr lang="en-US" sz="3600"/>
              <a:t>Prednosti:</a:t>
            </a:r>
            <a:r>
              <a:rPr lang="x-none" sz="3600"/>
              <a:t> M</a:t>
            </a:r>
            <a:r>
              <a:rPr lang="en-US" sz="3600"/>
              <a:t>ože da se poveže </a:t>
            </a:r>
            <a:r>
              <a:rPr lang="en-US" sz="3600" b="1"/>
              <a:t>sa skoro svakom </a:t>
            </a:r>
            <a:r>
              <a:rPr lang="en-US" sz="3600"/>
              <a:t>bazom podataka, zbog generičke prirode odbc diver</a:t>
            </a:r>
            <a:endParaRPr lang="x-none" sz="3600"/>
          </a:p>
          <a:p>
            <a:r>
              <a:rPr lang="x-none" sz="3600"/>
              <a:t>Mane:  Performanse -  ne radi sa svim bazama podataka </a:t>
            </a:r>
            <a:r>
              <a:rPr lang="x-none" sz="3600" b="1"/>
              <a:t>podjednako brzo</a:t>
            </a:r>
            <a:r>
              <a:rPr lang="x-none" sz="3600"/>
              <a:t>.</a:t>
            </a:r>
            <a:br>
              <a:rPr lang="x-none" sz="3600"/>
            </a:br>
            <a:r>
              <a:rPr lang="en-US" sz="3600"/>
              <a:t>Sam driver mora biti na klijentskoj mašini. </a:t>
            </a:r>
            <a:r>
              <a:rPr lang="sr-Latn-RS" sz="3600"/>
              <a:t>Z</a:t>
            </a:r>
            <a:r>
              <a:rPr lang="en-US" sz="3600"/>
              <a:t>a današenje web aplikacije </a:t>
            </a:r>
            <a:r>
              <a:rPr lang="en-US" sz="3600" b="1"/>
              <a:t>neprihvatljivo</a:t>
            </a:r>
            <a:endParaRPr lang="en-US" sz="3600" b="1" dirty="0"/>
          </a:p>
        </p:txBody>
      </p:sp>
      <p:sp>
        <p:nvSpPr>
          <p:cNvPr id="5" name="Slide Number Placeholder 4"/>
          <p:cNvSpPr>
            <a:spLocks noGrp="1"/>
          </p:cNvSpPr>
          <p:nvPr>
            <p:ph type="sldNum" sz="quarter" idx="12"/>
          </p:nvPr>
        </p:nvSpPr>
        <p:spPr/>
        <p:txBody>
          <a:bodyPr/>
          <a:lstStyle/>
          <a:p>
            <a:fld id="{0A51EA2F-6D5D-4AA6-9C08-0E6AA7753B98}" type="slidenum">
              <a:rPr lang="en-US" smtClean="0"/>
              <a:t>40</a:t>
            </a:fld>
            <a:endParaRPr lang="en-US"/>
          </a:p>
        </p:txBody>
      </p:sp>
      <p:pic>
        <p:nvPicPr>
          <p:cNvPr id="6" name="Picture 5" descr="https://upload.wikimedia.org/wikipedia/commons/thumb/3/38/JDBC_driver.png/300px-JDBC_driver.png"/>
          <p:cNvPicPr/>
          <p:nvPr/>
        </p:nvPicPr>
        <p:blipFill>
          <a:blip r:embed="rId2"/>
          <a:srcRect/>
          <a:stretch>
            <a:fillRect/>
          </a:stretch>
        </p:blipFill>
        <p:spPr bwMode="auto">
          <a:xfrm>
            <a:off x="296882" y="1004453"/>
            <a:ext cx="3206340" cy="5467597"/>
          </a:xfrm>
          <a:prstGeom prst="rect">
            <a:avLst/>
          </a:prstGeom>
          <a:noFill/>
          <a:ln w="9525">
            <a:noFill/>
            <a:miter lim="800000"/>
            <a:headEnd/>
            <a:tailEnd/>
          </a:ln>
        </p:spPr>
      </p:pic>
    </p:spTree>
    <p:extLst>
      <p:ext uri="{BB962C8B-B14F-4D97-AF65-F5344CB8AC3E}">
        <p14:creationId xmlns:p14="http://schemas.microsoft.com/office/powerpoint/2010/main" val="32929271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9382" y="272765"/>
            <a:ext cx="11684000" cy="595453"/>
          </a:xfrm>
          <a:solidFill>
            <a:schemeClr val="tx1">
              <a:lumMod val="65000"/>
              <a:lumOff val="35000"/>
            </a:schemeClr>
          </a:solidFill>
        </p:spPr>
        <p:txBody>
          <a:bodyPr>
            <a:noAutofit/>
          </a:bodyPr>
          <a:lstStyle/>
          <a:p>
            <a:r>
              <a:rPr lang="en-US">
                <a:solidFill>
                  <a:schemeClr val="bg1"/>
                </a:solidFill>
                <a:latin typeface="+mn-lt"/>
              </a:rPr>
              <a:t>Tipovi drajvera DBMS  – JDBC-ODBC bridge</a:t>
            </a:r>
            <a:endParaRPr lang="en-US" dirty="0">
              <a:solidFill>
                <a:schemeClr val="bg1"/>
              </a:solidFill>
              <a:latin typeface="+mn-lt"/>
            </a:endParaRPr>
          </a:p>
        </p:txBody>
      </p:sp>
      <p:sp>
        <p:nvSpPr>
          <p:cNvPr id="3" name="Content Placeholder 2"/>
          <p:cNvSpPr>
            <a:spLocks noGrp="1"/>
          </p:cNvSpPr>
          <p:nvPr>
            <p:ph idx="1"/>
          </p:nvPr>
        </p:nvSpPr>
        <p:spPr>
          <a:xfrm>
            <a:off x="249382" y="960578"/>
            <a:ext cx="11684000" cy="5661895"/>
          </a:xfrm>
          <a:ln w="38100">
            <a:solidFill>
              <a:schemeClr val="tx1">
                <a:lumMod val="65000"/>
                <a:lumOff val="35000"/>
              </a:schemeClr>
            </a:solidFill>
            <a:prstDash val="solid"/>
            <a:round/>
          </a:ln>
        </p:spPr>
        <p:txBody>
          <a:bodyPr>
            <a:normAutofit/>
          </a:bodyPr>
          <a:lstStyle/>
          <a:p>
            <a:r>
              <a:rPr lang="en-US" sz="3600"/>
              <a:t>ODBC Stands for Open Database Connectivity</a:t>
            </a:r>
          </a:p>
          <a:p>
            <a:r>
              <a:rPr lang="en-US" sz="3600"/>
              <a:t>Introduced by Microsoft in 1992.</a:t>
            </a:r>
          </a:p>
          <a:p>
            <a:endParaRPr lang="en-US" sz="3600" b="1"/>
          </a:p>
        </p:txBody>
      </p:sp>
      <p:sp>
        <p:nvSpPr>
          <p:cNvPr id="5" name="Slide Number Placeholder 4"/>
          <p:cNvSpPr>
            <a:spLocks noGrp="1"/>
          </p:cNvSpPr>
          <p:nvPr>
            <p:ph type="sldNum" sz="quarter" idx="12"/>
          </p:nvPr>
        </p:nvSpPr>
        <p:spPr/>
        <p:txBody>
          <a:bodyPr/>
          <a:lstStyle/>
          <a:p>
            <a:fld id="{0A51EA2F-6D5D-4AA6-9C08-0E6AA7753B98}" type="slidenum">
              <a:rPr lang="en-US" smtClean="0"/>
              <a:t>41</a:t>
            </a:fld>
            <a:endParaRPr lang="en-US"/>
          </a:p>
        </p:txBody>
      </p:sp>
    </p:spTree>
    <p:extLst>
      <p:ext uri="{BB962C8B-B14F-4D97-AF65-F5344CB8AC3E}">
        <p14:creationId xmlns:p14="http://schemas.microsoft.com/office/powerpoint/2010/main" val="132230700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9382" y="272765"/>
            <a:ext cx="11684000" cy="595453"/>
          </a:xfrm>
          <a:solidFill>
            <a:schemeClr val="tx1">
              <a:lumMod val="65000"/>
              <a:lumOff val="35000"/>
            </a:schemeClr>
          </a:solidFill>
        </p:spPr>
        <p:txBody>
          <a:bodyPr>
            <a:noAutofit/>
          </a:bodyPr>
          <a:lstStyle/>
          <a:p>
            <a:r>
              <a:rPr lang="sr-Latn-RS">
                <a:solidFill>
                  <a:schemeClr val="bg1"/>
                </a:solidFill>
                <a:latin typeface="+mn-lt"/>
              </a:rPr>
              <a:t>Tipovi drajvera DBMS  </a:t>
            </a:r>
            <a:r>
              <a:rPr lang="en-US">
                <a:solidFill>
                  <a:schemeClr val="bg1"/>
                </a:solidFill>
                <a:latin typeface="+mn-lt"/>
              </a:rPr>
              <a:t>– Native-API driver</a:t>
            </a:r>
            <a:endParaRPr lang="en-US" dirty="0">
              <a:solidFill>
                <a:schemeClr val="bg1"/>
              </a:solidFill>
              <a:latin typeface="+mn-lt"/>
            </a:endParaRPr>
          </a:p>
        </p:txBody>
      </p:sp>
      <p:sp>
        <p:nvSpPr>
          <p:cNvPr id="3" name="Content Placeholder 2"/>
          <p:cNvSpPr>
            <a:spLocks noGrp="1"/>
          </p:cNvSpPr>
          <p:nvPr>
            <p:ph idx="1"/>
          </p:nvPr>
        </p:nvSpPr>
        <p:spPr>
          <a:xfrm>
            <a:off x="3728852" y="960578"/>
            <a:ext cx="8204529" cy="5661895"/>
          </a:xfrm>
          <a:ln w="38100">
            <a:solidFill>
              <a:schemeClr val="tx1">
                <a:lumMod val="65000"/>
                <a:lumOff val="35000"/>
              </a:schemeClr>
            </a:solidFill>
            <a:prstDash val="solid"/>
            <a:round/>
          </a:ln>
        </p:spPr>
        <p:txBody>
          <a:bodyPr>
            <a:normAutofit/>
          </a:bodyPr>
          <a:lstStyle/>
          <a:p>
            <a:r>
              <a:rPr lang="sr-Latn-RS" sz="3600"/>
              <a:t>Type 2 driver – Native-API driver</a:t>
            </a:r>
          </a:p>
          <a:p>
            <a:r>
              <a:rPr lang="en-US" sz="3600">
                <a:solidFill>
                  <a:srgbClr val="000000"/>
                </a:solidFill>
              </a:rPr>
              <a:t>Prednosti:</a:t>
            </a:r>
            <a:r>
              <a:rPr lang="x-none" sz="3600">
                <a:solidFill>
                  <a:srgbClr val="000000"/>
                </a:solidFill>
              </a:rPr>
              <a:t> </a:t>
            </a:r>
            <a:r>
              <a:rPr lang="en-US" sz="3600">
                <a:solidFill>
                  <a:srgbClr val="000000"/>
                </a:solidFill>
              </a:rPr>
              <a:t>Nema JDBC-ODBC bridge što pevećava stepen performansi u radu sa bazom</a:t>
            </a:r>
            <a:endParaRPr lang="sr-Latn-RS" sz="3600">
              <a:solidFill>
                <a:srgbClr val="000000"/>
              </a:solidFill>
            </a:endParaRPr>
          </a:p>
          <a:p>
            <a:r>
              <a:rPr lang="en-US" sz="3600">
                <a:solidFill>
                  <a:srgbClr val="000000"/>
                </a:solidFill>
              </a:rPr>
              <a:t>Mane:  Nativna biblioteka </a:t>
            </a:r>
            <a:r>
              <a:rPr lang="en-US" sz="3600" b="1">
                <a:solidFill>
                  <a:srgbClr val="000000"/>
                </a:solidFill>
              </a:rPr>
              <a:t>mora biti instalirana na klijentu</a:t>
            </a:r>
            <a:r>
              <a:rPr lang="x-none" sz="3600">
                <a:solidFill>
                  <a:srgbClr val="000000"/>
                </a:solidFill>
              </a:rPr>
              <a:t>. </a:t>
            </a:r>
            <a:r>
              <a:rPr lang="pl-PL" sz="3600" b="1">
                <a:solidFill>
                  <a:srgbClr val="000000"/>
                </a:solidFill>
              </a:rPr>
              <a:t>Ne postoje </a:t>
            </a:r>
            <a:r>
              <a:rPr lang="pl-PL" sz="3600">
                <a:solidFill>
                  <a:srgbClr val="000000"/>
                </a:solidFill>
              </a:rPr>
              <a:t>nativne biblioteke za sve baze podataka. Zavisna je od platforme (operativnog sistema)</a:t>
            </a:r>
            <a:endParaRPr lang="en-US" sz="3600">
              <a:solidFill>
                <a:srgbClr val="000000"/>
              </a:solidFill>
            </a:endParaRPr>
          </a:p>
        </p:txBody>
      </p:sp>
      <p:sp>
        <p:nvSpPr>
          <p:cNvPr id="5" name="Slide Number Placeholder 4"/>
          <p:cNvSpPr>
            <a:spLocks noGrp="1"/>
          </p:cNvSpPr>
          <p:nvPr>
            <p:ph type="sldNum" sz="quarter" idx="12"/>
          </p:nvPr>
        </p:nvSpPr>
        <p:spPr/>
        <p:txBody>
          <a:bodyPr/>
          <a:lstStyle/>
          <a:p>
            <a:fld id="{0A51EA2F-6D5D-4AA6-9C08-0E6AA7753B98}" type="slidenum">
              <a:rPr lang="en-US" smtClean="0"/>
              <a:t>42</a:t>
            </a:fld>
            <a:endParaRPr lang="en-US"/>
          </a:p>
        </p:txBody>
      </p:sp>
      <p:pic>
        <p:nvPicPr>
          <p:cNvPr id="7" name="Picture 6" descr="https://upload.wikimedia.org/wikipedia/commons/thumb/c/cb/Native_API_driver.png/300px-Native_API_driver.png"/>
          <p:cNvPicPr/>
          <p:nvPr/>
        </p:nvPicPr>
        <p:blipFill>
          <a:blip r:embed="rId2"/>
          <a:srcRect/>
          <a:stretch>
            <a:fillRect/>
          </a:stretch>
        </p:blipFill>
        <p:spPr bwMode="auto">
          <a:xfrm>
            <a:off x="210787" y="914400"/>
            <a:ext cx="3351810" cy="5676405"/>
          </a:xfrm>
          <a:prstGeom prst="rect">
            <a:avLst/>
          </a:prstGeom>
          <a:noFill/>
          <a:ln w="9525">
            <a:noFill/>
            <a:miter lim="800000"/>
            <a:headEnd/>
            <a:tailEnd/>
          </a:ln>
        </p:spPr>
      </p:pic>
    </p:spTree>
    <p:extLst>
      <p:ext uri="{BB962C8B-B14F-4D97-AF65-F5344CB8AC3E}">
        <p14:creationId xmlns:p14="http://schemas.microsoft.com/office/powerpoint/2010/main" val="49762616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9382" y="272765"/>
            <a:ext cx="11684000" cy="595453"/>
          </a:xfrm>
          <a:solidFill>
            <a:schemeClr val="tx1">
              <a:lumMod val="65000"/>
              <a:lumOff val="35000"/>
            </a:schemeClr>
          </a:solidFill>
        </p:spPr>
        <p:txBody>
          <a:bodyPr>
            <a:noAutofit/>
          </a:bodyPr>
          <a:lstStyle/>
          <a:p>
            <a:r>
              <a:rPr lang="sr-Latn-RS">
                <a:solidFill>
                  <a:schemeClr val="bg1"/>
                </a:solidFill>
                <a:latin typeface="+mn-lt"/>
              </a:rPr>
              <a:t>Tipovi drajvera DBMS  </a:t>
            </a:r>
            <a:r>
              <a:rPr lang="en-US">
                <a:solidFill>
                  <a:schemeClr val="bg1"/>
                </a:solidFill>
                <a:latin typeface="+mn-lt"/>
              </a:rPr>
              <a:t>– Network-Protocol driver</a:t>
            </a:r>
            <a:endParaRPr lang="en-US" dirty="0">
              <a:solidFill>
                <a:schemeClr val="bg1"/>
              </a:solidFill>
              <a:latin typeface="+mn-lt"/>
            </a:endParaRPr>
          </a:p>
        </p:txBody>
      </p:sp>
      <p:sp>
        <p:nvSpPr>
          <p:cNvPr id="3" name="Content Placeholder 2"/>
          <p:cNvSpPr>
            <a:spLocks noGrp="1"/>
          </p:cNvSpPr>
          <p:nvPr>
            <p:ph idx="1"/>
          </p:nvPr>
        </p:nvSpPr>
        <p:spPr>
          <a:xfrm>
            <a:off x="3728852" y="960578"/>
            <a:ext cx="8204529" cy="5661895"/>
          </a:xfrm>
          <a:ln w="38100">
            <a:solidFill>
              <a:schemeClr val="tx1">
                <a:lumMod val="65000"/>
                <a:lumOff val="35000"/>
              </a:schemeClr>
            </a:solidFill>
            <a:prstDash val="solid"/>
            <a:round/>
          </a:ln>
        </p:spPr>
        <p:txBody>
          <a:bodyPr>
            <a:normAutofit/>
          </a:bodyPr>
          <a:lstStyle/>
          <a:p>
            <a:r>
              <a:rPr lang="en-US" sz="3600">
                <a:solidFill>
                  <a:srgbClr val="000000"/>
                </a:solidFill>
              </a:rPr>
              <a:t>Type 3 driver – Network-Protocol driver (middleware driver)</a:t>
            </a:r>
            <a:endParaRPr lang="sr-Latn-RS" sz="3600">
              <a:solidFill>
                <a:srgbClr val="000000"/>
              </a:solidFill>
            </a:endParaRPr>
          </a:p>
          <a:p>
            <a:r>
              <a:rPr lang="en-US" sz="3600">
                <a:solidFill>
                  <a:srgbClr val="000000"/>
                </a:solidFill>
              </a:rPr>
              <a:t>Prednosti: Driver napisan u javi. Jedan driver za sve baze. Middleware prevodi u komade koje razume baza. </a:t>
            </a:r>
            <a:r>
              <a:rPr lang="en-US" sz="3600" b="1">
                <a:solidFill>
                  <a:srgbClr val="000000"/>
                </a:solidFill>
              </a:rPr>
              <a:t>Nema</a:t>
            </a:r>
            <a:r>
              <a:rPr lang="en-US" sz="3600">
                <a:solidFill>
                  <a:srgbClr val="000000"/>
                </a:solidFill>
              </a:rPr>
              <a:t> </a:t>
            </a:r>
            <a:r>
              <a:rPr lang="en-US" sz="3600" b="1">
                <a:solidFill>
                  <a:srgbClr val="000000"/>
                </a:solidFill>
              </a:rPr>
              <a:t>biblioteke </a:t>
            </a:r>
            <a:r>
              <a:rPr lang="en-US" sz="3600">
                <a:solidFill>
                  <a:srgbClr val="000000"/>
                </a:solidFill>
              </a:rPr>
              <a:t>na klijentu</a:t>
            </a:r>
            <a:endParaRPr lang="sr-Latn-RS" sz="3600">
              <a:solidFill>
                <a:srgbClr val="000000"/>
              </a:solidFill>
            </a:endParaRPr>
          </a:p>
          <a:p>
            <a:r>
              <a:rPr lang="en-US" sz="3600">
                <a:solidFill>
                  <a:srgbClr val="000000"/>
                </a:solidFill>
              </a:rPr>
              <a:t>Mane:  Nekad je neophodno menjati middleware. Middleware komunickacija unosi dodatni overhead.</a:t>
            </a:r>
          </a:p>
        </p:txBody>
      </p:sp>
      <p:sp>
        <p:nvSpPr>
          <p:cNvPr id="5" name="Slide Number Placeholder 4"/>
          <p:cNvSpPr>
            <a:spLocks noGrp="1"/>
          </p:cNvSpPr>
          <p:nvPr>
            <p:ph type="sldNum" sz="quarter" idx="12"/>
          </p:nvPr>
        </p:nvSpPr>
        <p:spPr/>
        <p:txBody>
          <a:bodyPr/>
          <a:lstStyle/>
          <a:p>
            <a:fld id="{0A51EA2F-6D5D-4AA6-9C08-0E6AA7753B98}" type="slidenum">
              <a:rPr lang="en-US" smtClean="0"/>
              <a:t>43</a:t>
            </a:fld>
            <a:endParaRPr lang="en-US"/>
          </a:p>
        </p:txBody>
      </p:sp>
      <p:pic>
        <p:nvPicPr>
          <p:cNvPr id="6" name="Picture 5" descr="https://upload.wikimedia.org/wikipedia/commons/thumb/e/e0/Network_Protocol_driver.png/300px-Network_Protocol_driver.png"/>
          <p:cNvPicPr/>
          <p:nvPr/>
        </p:nvPicPr>
        <p:blipFill>
          <a:blip r:embed="rId2"/>
          <a:srcRect/>
          <a:stretch>
            <a:fillRect/>
          </a:stretch>
        </p:blipFill>
        <p:spPr bwMode="auto">
          <a:xfrm>
            <a:off x="186046" y="935181"/>
            <a:ext cx="3400302" cy="5655623"/>
          </a:xfrm>
          <a:prstGeom prst="rect">
            <a:avLst/>
          </a:prstGeom>
          <a:noFill/>
          <a:ln w="9525">
            <a:noFill/>
            <a:miter lim="800000"/>
            <a:headEnd/>
            <a:tailEnd/>
          </a:ln>
        </p:spPr>
      </p:pic>
    </p:spTree>
    <p:extLst>
      <p:ext uri="{BB962C8B-B14F-4D97-AF65-F5344CB8AC3E}">
        <p14:creationId xmlns:p14="http://schemas.microsoft.com/office/powerpoint/2010/main" val="195177601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9382" y="272765"/>
            <a:ext cx="11684000" cy="595453"/>
          </a:xfrm>
          <a:solidFill>
            <a:schemeClr val="tx1">
              <a:lumMod val="65000"/>
              <a:lumOff val="35000"/>
            </a:schemeClr>
          </a:solidFill>
        </p:spPr>
        <p:txBody>
          <a:bodyPr>
            <a:noAutofit/>
          </a:bodyPr>
          <a:lstStyle/>
          <a:p>
            <a:r>
              <a:rPr lang="sr-Latn-RS">
                <a:solidFill>
                  <a:schemeClr val="bg1"/>
                </a:solidFill>
                <a:latin typeface="+mn-lt"/>
              </a:rPr>
              <a:t>Tipovi drajvera DBMS  </a:t>
            </a:r>
            <a:r>
              <a:rPr lang="en-US">
                <a:solidFill>
                  <a:schemeClr val="bg1"/>
                </a:solidFill>
                <a:latin typeface="+mn-lt"/>
              </a:rPr>
              <a:t>– Database-Protocol driver</a:t>
            </a:r>
            <a:endParaRPr lang="en-US" dirty="0">
              <a:solidFill>
                <a:schemeClr val="bg1"/>
              </a:solidFill>
              <a:latin typeface="+mn-lt"/>
            </a:endParaRPr>
          </a:p>
        </p:txBody>
      </p:sp>
      <p:sp>
        <p:nvSpPr>
          <p:cNvPr id="3" name="Content Placeholder 2"/>
          <p:cNvSpPr>
            <a:spLocks noGrp="1"/>
          </p:cNvSpPr>
          <p:nvPr>
            <p:ph idx="1"/>
          </p:nvPr>
        </p:nvSpPr>
        <p:spPr>
          <a:xfrm>
            <a:off x="3728852" y="960578"/>
            <a:ext cx="8204529" cy="5661895"/>
          </a:xfrm>
          <a:ln w="38100">
            <a:solidFill>
              <a:schemeClr val="tx1">
                <a:lumMod val="65000"/>
                <a:lumOff val="35000"/>
              </a:schemeClr>
            </a:solidFill>
            <a:prstDash val="solid"/>
            <a:round/>
          </a:ln>
        </p:spPr>
        <p:txBody>
          <a:bodyPr>
            <a:normAutofit/>
          </a:bodyPr>
          <a:lstStyle/>
          <a:p>
            <a:r>
              <a:rPr lang="en-US" sz="3600">
                <a:solidFill>
                  <a:srgbClr val="000000"/>
                </a:solidFill>
              </a:rPr>
              <a:t>Type 4 driver – Database-Protocol driver (Pure Java driver)</a:t>
            </a:r>
            <a:endParaRPr lang="sr-Latn-RS" sz="3600">
              <a:solidFill>
                <a:srgbClr val="000000"/>
              </a:solidFill>
            </a:endParaRPr>
          </a:p>
          <a:p>
            <a:r>
              <a:rPr lang="en-US" sz="3600">
                <a:solidFill>
                  <a:srgbClr val="000000"/>
                </a:solidFill>
              </a:rPr>
              <a:t>Prednosti:</a:t>
            </a:r>
            <a:r>
              <a:rPr lang="vi-VN" sz="3600">
                <a:solidFill>
                  <a:srgbClr val="000000"/>
                </a:solidFill>
                <a:latin typeface="Calibri"/>
              </a:rPr>
              <a:t> Ugrađen u JVM klijenta (moguć debugg </a:t>
            </a:r>
            <a:r>
              <a:rPr lang="vi-VN" sz="3600">
                <a:solidFill>
                  <a:srgbClr val="000000"/>
                </a:solidFill>
                <a:latin typeface="Calibri"/>
                <a:sym typeface="Wingdings"/>
              </a:rPr>
              <a:t>). U odnosu na 1,2 nema ODBC. Bolji od 3 jer mu ne treba middleware</a:t>
            </a:r>
            <a:endParaRPr lang="sr-Latn-RS" sz="3600">
              <a:solidFill>
                <a:srgbClr val="000000"/>
              </a:solidFill>
              <a:latin typeface="Calibri"/>
              <a:sym typeface="Wingdings"/>
            </a:endParaRPr>
          </a:p>
          <a:p>
            <a:r>
              <a:rPr lang="en-US" sz="3600">
                <a:solidFill>
                  <a:srgbClr val="000000"/>
                </a:solidFill>
              </a:rPr>
              <a:t>Mane:  Drajeveri za baze ponekad imaju zatovrene protokole.</a:t>
            </a:r>
            <a:r>
              <a:rPr lang="sr-Latn-RS" sz="3600">
                <a:solidFill>
                  <a:srgbClr val="000000"/>
                </a:solidFill>
              </a:rPr>
              <a:t> Pa ga ne možemo implementirati u Javi ili naći preuzeti implementaciju u Javi.</a:t>
            </a:r>
          </a:p>
          <a:p>
            <a:r>
              <a:rPr lang="sr-Latn-RS" sz="3600">
                <a:solidFill>
                  <a:srgbClr val="000000"/>
                </a:solidFill>
              </a:rPr>
              <a:t>Ovo se koristi u našoj aplikaciji</a:t>
            </a:r>
            <a:endParaRPr lang="en-US" sz="3600">
              <a:solidFill>
                <a:srgbClr val="000000"/>
              </a:solidFill>
            </a:endParaRPr>
          </a:p>
        </p:txBody>
      </p:sp>
      <p:sp>
        <p:nvSpPr>
          <p:cNvPr id="5" name="Slide Number Placeholder 4"/>
          <p:cNvSpPr>
            <a:spLocks noGrp="1"/>
          </p:cNvSpPr>
          <p:nvPr>
            <p:ph type="sldNum" sz="quarter" idx="12"/>
          </p:nvPr>
        </p:nvSpPr>
        <p:spPr/>
        <p:txBody>
          <a:bodyPr/>
          <a:lstStyle/>
          <a:p>
            <a:fld id="{0A51EA2F-6D5D-4AA6-9C08-0E6AA7753B98}" type="slidenum">
              <a:rPr lang="en-US" smtClean="0"/>
              <a:t>44</a:t>
            </a:fld>
            <a:endParaRPr lang="en-US"/>
          </a:p>
        </p:txBody>
      </p:sp>
      <p:pic>
        <p:nvPicPr>
          <p:cNvPr id="7" name="Picture 6" descr="https://upload.wikimedia.org/wikipedia/commons/thumb/9/9c/Native_Protocol_driver.png/300px-Native_Protocol_driver.png"/>
          <p:cNvPicPr/>
          <p:nvPr/>
        </p:nvPicPr>
        <p:blipFill>
          <a:blip r:embed="rId2"/>
          <a:srcRect/>
          <a:stretch>
            <a:fillRect/>
          </a:stretch>
        </p:blipFill>
        <p:spPr bwMode="auto">
          <a:xfrm>
            <a:off x="184067" y="958932"/>
            <a:ext cx="3461657" cy="5655623"/>
          </a:xfrm>
          <a:prstGeom prst="rect">
            <a:avLst/>
          </a:prstGeom>
          <a:noFill/>
          <a:ln w="9525">
            <a:noFill/>
            <a:miter lim="800000"/>
            <a:headEnd/>
            <a:tailEnd/>
          </a:ln>
        </p:spPr>
      </p:pic>
    </p:spTree>
    <p:extLst>
      <p:ext uri="{BB962C8B-B14F-4D97-AF65-F5344CB8AC3E}">
        <p14:creationId xmlns:p14="http://schemas.microsoft.com/office/powerpoint/2010/main" val="132872503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9382" y="272765"/>
            <a:ext cx="11684000" cy="595453"/>
          </a:xfrm>
          <a:solidFill>
            <a:schemeClr val="tx1">
              <a:lumMod val="65000"/>
              <a:lumOff val="35000"/>
            </a:schemeClr>
          </a:solidFill>
        </p:spPr>
        <p:txBody>
          <a:bodyPr>
            <a:noAutofit/>
          </a:bodyPr>
          <a:lstStyle/>
          <a:p>
            <a:r>
              <a:rPr lang="en-US">
                <a:solidFill>
                  <a:schemeClr val="bg1"/>
                </a:solidFill>
                <a:latin typeface="+mn-lt"/>
              </a:rPr>
              <a:t>Korišćenje baze u Javi</a:t>
            </a:r>
            <a:endParaRPr lang="en-US" dirty="0">
              <a:solidFill>
                <a:schemeClr val="bg1"/>
              </a:solidFill>
              <a:latin typeface="+mn-lt"/>
            </a:endParaRPr>
          </a:p>
        </p:txBody>
      </p:sp>
      <p:sp>
        <p:nvSpPr>
          <p:cNvPr id="3" name="Content Placeholder 2"/>
          <p:cNvSpPr>
            <a:spLocks noGrp="1"/>
          </p:cNvSpPr>
          <p:nvPr>
            <p:ph idx="1"/>
          </p:nvPr>
        </p:nvSpPr>
        <p:spPr>
          <a:xfrm>
            <a:off x="249382" y="960578"/>
            <a:ext cx="11684000" cy="5661895"/>
          </a:xfrm>
          <a:ln w="38100">
            <a:solidFill>
              <a:schemeClr val="tx1">
                <a:lumMod val="65000"/>
                <a:lumOff val="35000"/>
              </a:schemeClr>
            </a:solidFill>
            <a:prstDash val="solid"/>
            <a:round/>
          </a:ln>
        </p:spPr>
        <p:txBody>
          <a:bodyPr>
            <a:normAutofit/>
          </a:bodyPr>
          <a:lstStyle/>
          <a:p>
            <a:r>
              <a:rPr lang="pl-PL" sz="3600">
                <a:solidFill>
                  <a:srgbClr val="000000"/>
                </a:solidFill>
              </a:rPr>
              <a:t>Šta je potrebno kako bi koristili bazu ?</a:t>
            </a:r>
          </a:p>
          <a:p>
            <a:r>
              <a:rPr lang="en-US" sz="3600"/>
              <a:t>Drajver za MySQL bazu podataka. Može i za druge baze (više drajvera)</a:t>
            </a:r>
          </a:p>
          <a:p>
            <a:r>
              <a:rPr lang="en-US" sz="3600"/>
              <a:t>treba da je dostupan u CLASSPATH-u projekta;obično se stavlja u WEB-INF/lib folder projekta</a:t>
            </a:r>
          </a:p>
          <a:p>
            <a:r>
              <a:rPr lang="en-US" sz="3600"/>
              <a:t>Skript (najčešće model + vrednosti) će da kreira bazu podataka i da je napuni inicijalnim podacima.</a:t>
            </a:r>
          </a:p>
          <a:p>
            <a:endParaRPr lang="en-US" sz="3600" b="1"/>
          </a:p>
        </p:txBody>
      </p:sp>
      <p:sp>
        <p:nvSpPr>
          <p:cNvPr id="5" name="Slide Number Placeholder 4"/>
          <p:cNvSpPr>
            <a:spLocks noGrp="1"/>
          </p:cNvSpPr>
          <p:nvPr>
            <p:ph type="sldNum" sz="quarter" idx="12"/>
          </p:nvPr>
        </p:nvSpPr>
        <p:spPr/>
        <p:txBody>
          <a:bodyPr/>
          <a:lstStyle/>
          <a:p>
            <a:fld id="{0A51EA2F-6D5D-4AA6-9C08-0E6AA7753B98}" type="slidenum">
              <a:rPr lang="en-US" smtClean="0"/>
              <a:t>45</a:t>
            </a:fld>
            <a:endParaRPr lang="en-US"/>
          </a:p>
        </p:txBody>
      </p:sp>
    </p:spTree>
    <p:extLst>
      <p:ext uri="{BB962C8B-B14F-4D97-AF65-F5344CB8AC3E}">
        <p14:creationId xmlns:p14="http://schemas.microsoft.com/office/powerpoint/2010/main" val="142900538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9382" y="272765"/>
            <a:ext cx="11684000" cy="595453"/>
          </a:xfrm>
          <a:solidFill>
            <a:schemeClr val="tx1">
              <a:lumMod val="65000"/>
              <a:lumOff val="35000"/>
            </a:schemeClr>
          </a:solidFill>
        </p:spPr>
        <p:txBody>
          <a:bodyPr>
            <a:noAutofit/>
          </a:bodyPr>
          <a:lstStyle/>
          <a:p>
            <a:r>
              <a:rPr lang="en-US">
                <a:solidFill>
                  <a:schemeClr val="bg1"/>
                </a:solidFill>
                <a:latin typeface="+mn-lt"/>
              </a:rPr>
              <a:t>Korišćenje baze u Javi</a:t>
            </a:r>
            <a:endParaRPr lang="en-US" dirty="0">
              <a:solidFill>
                <a:schemeClr val="bg1"/>
              </a:solidFill>
              <a:latin typeface="+mn-lt"/>
            </a:endParaRPr>
          </a:p>
        </p:txBody>
      </p:sp>
      <p:sp>
        <p:nvSpPr>
          <p:cNvPr id="5" name="Slide Number Placeholder 4"/>
          <p:cNvSpPr>
            <a:spLocks noGrp="1"/>
          </p:cNvSpPr>
          <p:nvPr>
            <p:ph type="sldNum" sz="quarter" idx="12"/>
          </p:nvPr>
        </p:nvSpPr>
        <p:spPr/>
        <p:txBody>
          <a:bodyPr/>
          <a:lstStyle/>
          <a:p>
            <a:fld id="{0A51EA2F-6D5D-4AA6-9C08-0E6AA7753B98}" type="slidenum">
              <a:rPr lang="en-US" smtClean="0"/>
              <a:t>46</a:t>
            </a:fld>
            <a:endParaRPr lang="en-US"/>
          </a:p>
        </p:txBody>
      </p:sp>
      <p:pic>
        <p:nvPicPr>
          <p:cNvPr id="6" name="Picture 2"/>
          <p:cNvPicPr>
            <a:picLocks noGrp="1" noChangeAspect="1" noChangeArrowheads="1"/>
          </p:cNvPicPr>
          <p:nvPr>
            <p:ph idx="1"/>
          </p:nvPr>
        </p:nvPicPr>
        <p:blipFill>
          <a:blip r:embed="rId2"/>
          <a:srcRect/>
          <a:stretch>
            <a:fillRect/>
          </a:stretch>
        </p:blipFill>
        <p:spPr bwMode="auto">
          <a:xfrm>
            <a:off x="121721" y="1084613"/>
            <a:ext cx="8404761" cy="5550644"/>
          </a:xfrm>
          <a:prstGeom prst="rect">
            <a:avLst/>
          </a:prstGeom>
          <a:noFill/>
          <a:ln w="9525">
            <a:noFill/>
            <a:miter lim="800000"/>
            <a:headEnd/>
            <a:tailEnd/>
          </a:ln>
          <a:effectLst/>
        </p:spPr>
      </p:pic>
    </p:spTree>
    <p:extLst>
      <p:ext uri="{BB962C8B-B14F-4D97-AF65-F5344CB8AC3E}">
        <p14:creationId xmlns:p14="http://schemas.microsoft.com/office/powerpoint/2010/main" val="84982481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9382" y="272765"/>
            <a:ext cx="11684000" cy="595453"/>
          </a:xfrm>
          <a:solidFill>
            <a:schemeClr val="tx1">
              <a:lumMod val="65000"/>
              <a:lumOff val="35000"/>
            </a:schemeClr>
          </a:solidFill>
        </p:spPr>
        <p:txBody>
          <a:bodyPr>
            <a:noAutofit/>
          </a:bodyPr>
          <a:lstStyle/>
          <a:p>
            <a:r>
              <a:rPr lang="en-US">
                <a:solidFill>
                  <a:schemeClr val="bg1"/>
                </a:solidFill>
                <a:latin typeface="+mn-lt"/>
              </a:rPr>
              <a:t>Korišćenje baze u Javi - Inicijalizacija konekcije </a:t>
            </a:r>
            <a:endParaRPr lang="en-US" dirty="0">
              <a:solidFill>
                <a:schemeClr val="bg1"/>
              </a:solidFill>
              <a:latin typeface="+mn-lt"/>
            </a:endParaRPr>
          </a:p>
        </p:txBody>
      </p:sp>
      <p:sp>
        <p:nvSpPr>
          <p:cNvPr id="3" name="Content Placeholder 2"/>
          <p:cNvSpPr>
            <a:spLocks noGrp="1"/>
          </p:cNvSpPr>
          <p:nvPr>
            <p:ph idx="1"/>
          </p:nvPr>
        </p:nvSpPr>
        <p:spPr>
          <a:xfrm>
            <a:off x="249382" y="960579"/>
            <a:ext cx="11684000" cy="1117603"/>
          </a:xfrm>
          <a:ln w="38100">
            <a:solidFill>
              <a:schemeClr val="tx1">
                <a:lumMod val="65000"/>
                <a:lumOff val="35000"/>
              </a:schemeClr>
            </a:solidFill>
            <a:prstDash val="solid"/>
            <a:round/>
          </a:ln>
        </p:spPr>
        <p:txBody>
          <a:bodyPr>
            <a:normAutofit/>
          </a:bodyPr>
          <a:lstStyle/>
          <a:p>
            <a:r>
              <a:rPr lang="en-US" sz="3600"/>
              <a:t>Inicijalizacija konekcije prema</a:t>
            </a:r>
            <a:r>
              <a:rPr lang="sr-Latn-RS" sz="3600"/>
              <a:t> </a:t>
            </a:r>
            <a:r>
              <a:rPr lang="en-US" sz="3600"/>
              <a:t>bazi</a:t>
            </a:r>
            <a:r>
              <a:rPr lang="sr-Latn-RS" sz="3600"/>
              <a:t> </a:t>
            </a:r>
            <a:r>
              <a:rPr lang="en-US" sz="3600"/>
              <a:t>kreiranje </a:t>
            </a:r>
            <a:r>
              <a:rPr lang="sr-Latn-RS" sz="3600"/>
              <a:t>objekt</a:t>
            </a:r>
            <a:r>
              <a:rPr lang="en-US" sz="3600"/>
              <a:t>a</a:t>
            </a:r>
            <a:r>
              <a:rPr lang="sr-Latn-RS" sz="3600"/>
              <a:t> klase </a:t>
            </a:r>
            <a:r>
              <a:rPr lang="en-US" sz="3600"/>
              <a:t>Connection</a:t>
            </a:r>
          </a:p>
        </p:txBody>
      </p:sp>
      <p:sp>
        <p:nvSpPr>
          <p:cNvPr id="5" name="Slide Number Placeholder 4"/>
          <p:cNvSpPr>
            <a:spLocks noGrp="1"/>
          </p:cNvSpPr>
          <p:nvPr>
            <p:ph type="sldNum" sz="quarter" idx="12"/>
          </p:nvPr>
        </p:nvSpPr>
        <p:spPr/>
        <p:txBody>
          <a:bodyPr/>
          <a:lstStyle/>
          <a:p>
            <a:fld id="{0A51EA2F-6D5D-4AA6-9C08-0E6AA7753B98}" type="slidenum">
              <a:rPr lang="en-US" smtClean="0"/>
              <a:t>47</a:t>
            </a:fld>
            <a:endParaRPr lang="en-US"/>
          </a:p>
        </p:txBody>
      </p:sp>
      <p:sp>
        <p:nvSpPr>
          <p:cNvPr id="4" name="Rectangle 3"/>
          <p:cNvSpPr/>
          <p:nvPr/>
        </p:nvSpPr>
        <p:spPr>
          <a:xfrm>
            <a:off x="225631" y="2944411"/>
            <a:ext cx="11709070" cy="3508653"/>
          </a:xfrm>
          <a:prstGeom prst="rect">
            <a:avLst/>
          </a:prstGeom>
        </p:spPr>
        <p:txBody>
          <a:bodyPr wrap="square">
            <a:spAutoFit/>
          </a:bodyPr>
          <a:lstStyle/>
          <a:p>
            <a:r>
              <a:rPr lang="en-US" sz="1200" b="1" dirty="0">
                <a:solidFill>
                  <a:srgbClr val="7F0055"/>
                </a:solidFill>
                <a:latin typeface="Consolas"/>
              </a:rPr>
              <a:t>private</a:t>
            </a:r>
            <a:r>
              <a:rPr lang="en-US" sz="1200" b="1" dirty="0">
                <a:solidFill>
                  <a:srgbClr val="000000"/>
                </a:solidFill>
                <a:latin typeface="Consolas"/>
              </a:rPr>
              <a:t> Connection </a:t>
            </a:r>
            <a:r>
              <a:rPr lang="en-US" sz="1200" b="1" dirty="0">
                <a:solidFill>
                  <a:srgbClr val="0000C0"/>
                </a:solidFill>
                <a:latin typeface="Consolas"/>
              </a:rPr>
              <a:t>conn</a:t>
            </a:r>
            <a:r>
              <a:rPr lang="en-US" sz="1200" b="1" dirty="0">
                <a:solidFill>
                  <a:srgbClr val="000000"/>
                </a:solidFill>
                <a:latin typeface="Consolas"/>
              </a:rPr>
              <a:t> = </a:t>
            </a:r>
            <a:r>
              <a:rPr lang="en-US" sz="1200" b="1" dirty="0">
                <a:solidFill>
                  <a:srgbClr val="7F0055"/>
                </a:solidFill>
                <a:latin typeface="Consolas"/>
              </a:rPr>
              <a:t>null</a:t>
            </a:r>
            <a:r>
              <a:rPr lang="en-US" sz="1200" b="1" dirty="0">
                <a:solidFill>
                  <a:srgbClr val="000000"/>
                </a:solidFill>
                <a:latin typeface="Consolas"/>
              </a:rPr>
              <a:t>;</a:t>
            </a:r>
          </a:p>
          <a:p>
            <a:r>
              <a:rPr lang="en-US" sz="1200" dirty="0">
                <a:solidFill>
                  <a:srgbClr val="000000"/>
                </a:solidFill>
                <a:latin typeface="Consolas"/>
              </a:rPr>
              <a:t>    </a:t>
            </a:r>
          </a:p>
          <a:p>
            <a:r>
              <a:rPr lang="en-US" sz="1200" b="1" dirty="0">
                <a:solidFill>
                  <a:srgbClr val="7F0055"/>
                </a:solidFill>
                <a:latin typeface="Consolas"/>
              </a:rPr>
              <a:t>public</a:t>
            </a:r>
            <a:r>
              <a:rPr lang="en-US" sz="1200" b="1" dirty="0">
                <a:solidFill>
                  <a:srgbClr val="000000"/>
                </a:solidFill>
                <a:latin typeface="Consolas"/>
              </a:rPr>
              <a:t> Connection </a:t>
            </a:r>
            <a:r>
              <a:rPr lang="en-US" sz="1200" b="1" dirty="0" err="1">
                <a:solidFill>
                  <a:srgbClr val="000000"/>
                </a:solidFill>
                <a:latin typeface="Consolas"/>
              </a:rPr>
              <a:t>getConnection</a:t>
            </a:r>
            <a:r>
              <a:rPr lang="en-US" sz="1200" b="1" dirty="0">
                <a:solidFill>
                  <a:srgbClr val="000000"/>
                </a:solidFill>
                <a:latin typeface="Consolas"/>
              </a:rPr>
              <a:t>() {</a:t>
            </a:r>
          </a:p>
          <a:p>
            <a:r>
              <a:rPr lang="sr-Latn-RS" sz="1200" b="1" dirty="0">
                <a:solidFill>
                  <a:srgbClr val="7F0055"/>
                </a:solidFill>
                <a:latin typeface="Consolas"/>
              </a:rPr>
              <a:t>	</a:t>
            </a:r>
            <a:r>
              <a:rPr lang="en-US" sz="1200" b="1" dirty="0">
                <a:solidFill>
                  <a:srgbClr val="7F0055"/>
                </a:solidFill>
                <a:latin typeface="Consolas"/>
              </a:rPr>
              <a:t>if</a:t>
            </a:r>
            <a:r>
              <a:rPr lang="en-US" sz="1200" b="1" dirty="0">
                <a:solidFill>
                  <a:srgbClr val="000000"/>
                </a:solidFill>
                <a:latin typeface="Consolas"/>
              </a:rPr>
              <a:t> (</a:t>
            </a:r>
            <a:r>
              <a:rPr lang="en-US" sz="1200" b="1" dirty="0">
                <a:solidFill>
                  <a:srgbClr val="0000C0"/>
                </a:solidFill>
                <a:latin typeface="Consolas"/>
              </a:rPr>
              <a:t>conn</a:t>
            </a:r>
            <a:r>
              <a:rPr lang="en-US" sz="1200" b="1" dirty="0">
                <a:solidFill>
                  <a:srgbClr val="000000"/>
                </a:solidFill>
                <a:latin typeface="Consolas"/>
              </a:rPr>
              <a:t> == </a:t>
            </a:r>
            <a:r>
              <a:rPr lang="en-US" sz="1200" b="1" dirty="0">
                <a:solidFill>
                  <a:srgbClr val="7F0055"/>
                </a:solidFill>
                <a:latin typeface="Consolas"/>
              </a:rPr>
              <a:t>null</a:t>
            </a:r>
            <a:r>
              <a:rPr lang="en-US" sz="1200" b="1" dirty="0">
                <a:solidFill>
                  <a:srgbClr val="000000"/>
                </a:solidFill>
                <a:latin typeface="Consolas"/>
              </a:rPr>
              <a:t>) {</a:t>
            </a:r>
          </a:p>
          <a:p>
            <a:r>
              <a:rPr lang="sr-Latn-RS" sz="1200" dirty="0">
                <a:solidFill>
                  <a:srgbClr val="3F7F5F"/>
                </a:solidFill>
                <a:latin typeface="Consolas"/>
              </a:rPr>
              <a:t>		</a:t>
            </a:r>
            <a:r>
              <a:rPr lang="en-US" sz="1200" dirty="0">
                <a:solidFill>
                  <a:srgbClr val="3F7F5F"/>
                </a:solidFill>
                <a:latin typeface="Consolas"/>
              </a:rPr>
              <a:t>// </a:t>
            </a:r>
            <a:r>
              <a:rPr lang="en-US" sz="1200" dirty="0" err="1">
                <a:solidFill>
                  <a:srgbClr val="3F7F5F"/>
                </a:solidFill>
                <a:latin typeface="Consolas"/>
              </a:rPr>
              <a:t>ucitavanje</a:t>
            </a:r>
            <a:r>
              <a:rPr lang="en-US" sz="1200" dirty="0">
                <a:solidFill>
                  <a:srgbClr val="3F7F5F"/>
                </a:solidFill>
                <a:latin typeface="Consolas"/>
              </a:rPr>
              <a:t> MySQL </a:t>
            </a:r>
            <a:r>
              <a:rPr lang="en-US" sz="1200" dirty="0" err="1">
                <a:solidFill>
                  <a:srgbClr val="3F7F5F"/>
                </a:solidFill>
                <a:latin typeface="Consolas"/>
              </a:rPr>
              <a:t>drajvera</a:t>
            </a:r>
            <a:endParaRPr lang="en-US" sz="1200" dirty="0">
              <a:solidFill>
                <a:srgbClr val="3F7F5F"/>
              </a:solidFill>
              <a:latin typeface="Consolas"/>
            </a:endParaRPr>
          </a:p>
          <a:p>
            <a:r>
              <a:rPr lang="sr-Latn-RS" sz="1200" b="1" dirty="0">
                <a:solidFill>
                  <a:srgbClr val="7F0055"/>
                </a:solidFill>
                <a:latin typeface="Consolas"/>
              </a:rPr>
              <a:t>		</a:t>
            </a:r>
            <a:r>
              <a:rPr lang="en-US" sz="1200" b="1" dirty="0">
                <a:solidFill>
                  <a:srgbClr val="7F0055"/>
                </a:solidFill>
                <a:latin typeface="Consolas"/>
              </a:rPr>
              <a:t>try</a:t>
            </a:r>
            <a:r>
              <a:rPr lang="en-US" sz="1200" b="1" dirty="0">
                <a:solidFill>
                  <a:srgbClr val="000000"/>
                </a:solidFill>
                <a:latin typeface="Consolas"/>
              </a:rPr>
              <a:t> {</a:t>
            </a:r>
          </a:p>
          <a:p>
            <a:r>
              <a:rPr lang="sr-Latn-RS" sz="1200" dirty="0">
                <a:solidFill>
                  <a:srgbClr val="000000"/>
                </a:solidFill>
                <a:latin typeface="Consolas"/>
              </a:rPr>
              <a:t>			</a:t>
            </a:r>
            <a:r>
              <a:rPr lang="en-US" sz="1200" dirty="0" err="1">
                <a:solidFill>
                  <a:srgbClr val="000000"/>
                </a:solidFill>
                <a:latin typeface="Consolas"/>
              </a:rPr>
              <a:t>Class.</a:t>
            </a:r>
            <a:r>
              <a:rPr lang="en-US" sz="1200" i="1" dirty="0" err="1">
                <a:solidFill>
                  <a:srgbClr val="000000"/>
                </a:solidFill>
                <a:latin typeface="Consolas"/>
              </a:rPr>
              <a:t>forName</a:t>
            </a:r>
            <a:r>
              <a:rPr lang="en-US" sz="1200" i="1" dirty="0">
                <a:solidFill>
                  <a:srgbClr val="000000"/>
                </a:solidFill>
                <a:latin typeface="Consolas"/>
              </a:rPr>
              <a:t>(</a:t>
            </a:r>
            <a:r>
              <a:rPr lang="en-US" sz="1200" dirty="0"/>
              <a:t>"</a:t>
            </a:r>
            <a:r>
              <a:rPr lang="en-US" sz="1200" i="1" dirty="0" err="1">
                <a:solidFill>
                  <a:srgbClr val="0000C0"/>
                </a:solidFill>
                <a:latin typeface="Consolas"/>
              </a:rPr>
              <a:t>com.mysql.cj.jdbc.Driver</a:t>
            </a:r>
            <a:r>
              <a:rPr lang="en-US" sz="1200" dirty="0"/>
              <a:t>"</a:t>
            </a:r>
            <a:r>
              <a:rPr lang="en-US" sz="1200" i="1" dirty="0">
                <a:solidFill>
                  <a:srgbClr val="000000"/>
                </a:solidFill>
                <a:latin typeface="Consolas"/>
              </a:rPr>
              <a:t>);</a:t>
            </a:r>
          </a:p>
          <a:p>
            <a:r>
              <a:rPr lang="sr-Latn-RS" sz="1200" dirty="0">
                <a:solidFill>
                  <a:srgbClr val="3F7F5F"/>
                </a:solidFill>
                <a:latin typeface="Consolas"/>
              </a:rPr>
              <a:t>			</a:t>
            </a:r>
            <a:r>
              <a:rPr lang="en-US" sz="1200" dirty="0">
                <a:solidFill>
                  <a:srgbClr val="3F7F5F"/>
                </a:solidFill>
                <a:latin typeface="Consolas"/>
              </a:rPr>
              <a:t>// </a:t>
            </a:r>
            <a:r>
              <a:rPr lang="en-US" sz="1200" dirty="0" err="1">
                <a:solidFill>
                  <a:srgbClr val="3F7F5F"/>
                </a:solidFill>
                <a:latin typeface="Consolas"/>
              </a:rPr>
              <a:t>konekcija</a:t>
            </a:r>
            <a:endParaRPr lang="en-US" sz="1200" dirty="0">
              <a:solidFill>
                <a:srgbClr val="3F7F5F"/>
              </a:solidFill>
              <a:latin typeface="Consolas"/>
            </a:endParaRPr>
          </a:p>
          <a:p>
            <a:r>
              <a:rPr lang="sr-Latn-RS" sz="1200" dirty="0">
                <a:solidFill>
                  <a:srgbClr val="0000C0"/>
                </a:solidFill>
                <a:latin typeface="Consolas"/>
              </a:rPr>
              <a:t>			</a:t>
            </a:r>
            <a:r>
              <a:rPr lang="en-US" sz="1200" dirty="0">
                <a:solidFill>
                  <a:srgbClr val="0000C0"/>
                </a:solidFill>
                <a:latin typeface="Consolas"/>
              </a:rPr>
              <a:t>conn</a:t>
            </a:r>
            <a:r>
              <a:rPr lang="en-US" sz="1200" dirty="0">
                <a:solidFill>
                  <a:srgbClr val="000000"/>
                </a:solidFill>
                <a:latin typeface="Consolas"/>
              </a:rPr>
              <a:t> = </a:t>
            </a:r>
            <a:r>
              <a:rPr lang="en-US" sz="1200" dirty="0" err="1">
                <a:solidFill>
                  <a:srgbClr val="000000"/>
                </a:solidFill>
                <a:latin typeface="Consolas"/>
              </a:rPr>
              <a:t>DriverManager.</a:t>
            </a:r>
            <a:r>
              <a:rPr lang="en-US" sz="1200" i="1" dirty="0" err="1">
                <a:solidFill>
                  <a:srgbClr val="000000"/>
                </a:solidFill>
                <a:latin typeface="Consolas"/>
              </a:rPr>
              <a:t>getConnection</a:t>
            </a:r>
            <a:r>
              <a:rPr lang="en-US" sz="1200" i="1" dirty="0">
                <a:solidFill>
                  <a:srgbClr val="000000"/>
                </a:solidFill>
                <a:latin typeface="Consolas"/>
              </a:rPr>
              <a:t>(</a:t>
            </a:r>
            <a:r>
              <a:rPr lang="en-US" sz="1200" dirty="0" err="1">
                <a:solidFill>
                  <a:srgbClr val="0000C0"/>
                </a:solidFill>
                <a:latin typeface="Consolas"/>
              </a:rPr>
              <a:t>url</a:t>
            </a:r>
            <a:r>
              <a:rPr lang="en-US" sz="1200" dirty="0">
                <a:solidFill>
                  <a:srgbClr val="000000"/>
                </a:solidFill>
                <a:latin typeface="Consolas"/>
              </a:rPr>
              <a:t>, </a:t>
            </a:r>
            <a:r>
              <a:rPr lang="en-US" sz="1200" dirty="0">
                <a:solidFill>
                  <a:srgbClr val="0000C0"/>
                </a:solidFill>
                <a:latin typeface="Consolas"/>
              </a:rPr>
              <a:t>username</a:t>
            </a:r>
            <a:r>
              <a:rPr lang="en-US" sz="1200" dirty="0">
                <a:solidFill>
                  <a:srgbClr val="000000"/>
                </a:solidFill>
                <a:latin typeface="Consolas"/>
              </a:rPr>
              <a:t>, </a:t>
            </a:r>
            <a:r>
              <a:rPr lang="en-US" sz="1200" dirty="0">
                <a:solidFill>
                  <a:srgbClr val="0000C0"/>
                </a:solidFill>
                <a:latin typeface="Consolas"/>
              </a:rPr>
              <a:t>password</a:t>
            </a:r>
            <a:r>
              <a:rPr lang="en-US" sz="1200" dirty="0">
                <a:solidFill>
                  <a:srgbClr val="000000"/>
                </a:solidFill>
                <a:latin typeface="Consolas"/>
              </a:rPr>
              <a:t>);</a:t>
            </a:r>
          </a:p>
          <a:p>
            <a:r>
              <a:rPr lang="sr-Latn-RS" sz="1200" dirty="0">
                <a:solidFill>
                  <a:srgbClr val="000000"/>
                </a:solidFill>
                <a:latin typeface="Consolas"/>
              </a:rPr>
              <a:t>		</a:t>
            </a:r>
            <a:r>
              <a:rPr lang="en-US" sz="1200" dirty="0">
                <a:solidFill>
                  <a:srgbClr val="000000"/>
                </a:solidFill>
                <a:latin typeface="Consolas"/>
              </a:rPr>
              <a:t>} </a:t>
            </a:r>
            <a:r>
              <a:rPr lang="en-US" sz="1200" b="1" dirty="0">
                <a:solidFill>
                  <a:srgbClr val="7F0055"/>
                </a:solidFill>
                <a:latin typeface="Consolas"/>
              </a:rPr>
              <a:t>catch</a:t>
            </a:r>
            <a:r>
              <a:rPr lang="en-US" sz="1200" b="1" dirty="0">
                <a:solidFill>
                  <a:srgbClr val="000000"/>
                </a:solidFill>
                <a:latin typeface="Consolas"/>
              </a:rPr>
              <a:t> (</a:t>
            </a:r>
            <a:r>
              <a:rPr lang="en-US" sz="1200" b="1" dirty="0" err="1">
                <a:solidFill>
                  <a:srgbClr val="000000"/>
                </a:solidFill>
                <a:latin typeface="Consolas"/>
              </a:rPr>
              <a:t>ClassNotFoundException</a:t>
            </a:r>
            <a:r>
              <a:rPr lang="en-US" sz="1200" b="1" dirty="0">
                <a:solidFill>
                  <a:srgbClr val="000000"/>
                </a:solidFill>
                <a:latin typeface="Consolas"/>
              </a:rPr>
              <a:t> </a:t>
            </a:r>
            <a:r>
              <a:rPr lang="en-US" sz="1200" b="1" dirty="0">
                <a:solidFill>
                  <a:srgbClr val="6A3E3E"/>
                </a:solidFill>
                <a:latin typeface="Consolas"/>
              </a:rPr>
              <a:t>e</a:t>
            </a:r>
            <a:r>
              <a:rPr lang="en-US" sz="1200" b="1" dirty="0">
                <a:solidFill>
                  <a:srgbClr val="000000"/>
                </a:solidFill>
                <a:latin typeface="Consolas"/>
              </a:rPr>
              <a:t>) {</a:t>
            </a:r>
          </a:p>
          <a:p>
            <a:r>
              <a:rPr lang="sr-Latn-RS" sz="1200" dirty="0">
                <a:solidFill>
                  <a:srgbClr val="6A3E3E"/>
                </a:solidFill>
                <a:latin typeface="Consolas"/>
              </a:rPr>
              <a:t>			</a:t>
            </a:r>
            <a:r>
              <a:rPr lang="en-US" sz="1200" dirty="0" err="1">
                <a:solidFill>
                  <a:srgbClr val="6A3E3E"/>
                </a:solidFill>
                <a:latin typeface="Consolas"/>
              </a:rPr>
              <a:t>e</a:t>
            </a:r>
            <a:r>
              <a:rPr lang="en-US" sz="1200" dirty="0" err="1">
                <a:solidFill>
                  <a:srgbClr val="000000"/>
                </a:solidFill>
                <a:latin typeface="Consolas"/>
              </a:rPr>
              <a:t>.printStackTrace</a:t>
            </a:r>
            <a:r>
              <a:rPr lang="en-US" sz="1200" dirty="0">
                <a:solidFill>
                  <a:srgbClr val="000000"/>
                </a:solidFill>
                <a:latin typeface="Consolas"/>
              </a:rPr>
              <a:t>();</a:t>
            </a:r>
          </a:p>
          <a:p>
            <a:r>
              <a:rPr lang="sr-Latn-RS" sz="1200" dirty="0">
                <a:solidFill>
                  <a:srgbClr val="000000"/>
                </a:solidFill>
                <a:latin typeface="Consolas"/>
              </a:rPr>
              <a:t>		</a:t>
            </a:r>
            <a:r>
              <a:rPr lang="en-US" sz="1200" dirty="0">
                <a:solidFill>
                  <a:srgbClr val="000000"/>
                </a:solidFill>
                <a:latin typeface="Consolas"/>
              </a:rPr>
              <a:t>} </a:t>
            </a:r>
            <a:r>
              <a:rPr lang="en-US" sz="1200" b="1" dirty="0">
                <a:solidFill>
                  <a:srgbClr val="7F0055"/>
                </a:solidFill>
                <a:latin typeface="Consolas"/>
              </a:rPr>
              <a:t>catch</a:t>
            </a:r>
            <a:r>
              <a:rPr lang="en-US" sz="1200" b="1" dirty="0">
                <a:solidFill>
                  <a:srgbClr val="000000"/>
                </a:solidFill>
                <a:latin typeface="Consolas"/>
              </a:rPr>
              <a:t> (</a:t>
            </a:r>
            <a:r>
              <a:rPr lang="en-US" sz="1200" b="1" dirty="0" err="1">
                <a:solidFill>
                  <a:srgbClr val="000000"/>
                </a:solidFill>
                <a:latin typeface="Consolas"/>
              </a:rPr>
              <a:t>SQLException</a:t>
            </a:r>
            <a:r>
              <a:rPr lang="en-US" sz="1200" b="1" dirty="0">
                <a:solidFill>
                  <a:srgbClr val="000000"/>
                </a:solidFill>
                <a:latin typeface="Consolas"/>
              </a:rPr>
              <a:t> </a:t>
            </a:r>
            <a:r>
              <a:rPr lang="en-US" sz="1200" b="1" dirty="0">
                <a:solidFill>
                  <a:srgbClr val="6A3E3E"/>
                </a:solidFill>
                <a:latin typeface="Consolas"/>
              </a:rPr>
              <a:t>e</a:t>
            </a:r>
            <a:r>
              <a:rPr lang="en-US" sz="1200" b="1" dirty="0">
                <a:solidFill>
                  <a:srgbClr val="000000"/>
                </a:solidFill>
                <a:latin typeface="Consolas"/>
              </a:rPr>
              <a:t>) {</a:t>
            </a:r>
          </a:p>
          <a:p>
            <a:r>
              <a:rPr lang="sr-Latn-RS" sz="1200" dirty="0">
                <a:solidFill>
                  <a:srgbClr val="6A3E3E"/>
                </a:solidFill>
                <a:latin typeface="Consolas"/>
              </a:rPr>
              <a:t>			</a:t>
            </a:r>
            <a:r>
              <a:rPr lang="en-US" sz="1200" dirty="0" err="1">
                <a:solidFill>
                  <a:srgbClr val="6A3E3E"/>
                </a:solidFill>
                <a:latin typeface="Consolas"/>
              </a:rPr>
              <a:t>e</a:t>
            </a:r>
            <a:r>
              <a:rPr lang="en-US" sz="1200" dirty="0" err="1">
                <a:solidFill>
                  <a:srgbClr val="000000"/>
                </a:solidFill>
                <a:latin typeface="Consolas"/>
              </a:rPr>
              <a:t>.printStackTrace</a:t>
            </a:r>
            <a:r>
              <a:rPr lang="en-US" sz="1200" dirty="0">
                <a:solidFill>
                  <a:srgbClr val="000000"/>
                </a:solidFill>
                <a:latin typeface="Consolas"/>
              </a:rPr>
              <a:t>();</a:t>
            </a:r>
          </a:p>
          <a:p>
            <a:r>
              <a:rPr lang="sr-Latn-RS" sz="1200" dirty="0">
                <a:solidFill>
                  <a:srgbClr val="000000"/>
                </a:solidFill>
                <a:latin typeface="Consolas"/>
              </a:rPr>
              <a:t>		</a:t>
            </a:r>
            <a:r>
              <a:rPr lang="en-US" sz="1200" dirty="0">
                <a:solidFill>
                  <a:srgbClr val="000000"/>
                </a:solidFill>
                <a:latin typeface="Consolas"/>
              </a:rPr>
              <a:t>}</a:t>
            </a:r>
          </a:p>
          <a:p>
            <a:r>
              <a:rPr lang="sr-Latn-RS" sz="1200" dirty="0">
                <a:solidFill>
                  <a:srgbClr val="000000"/>
                </a:solidFill>
                <a:latin typeface="Consolas"/>
              </a:rPr>
              <a:t>	</a:t>
            </a:r>
            <a:r>
              <a:rPr lang="en-US" sz="1200" dirty="0">
                <a:solidFill>
                  <a:srgbClr val="000000"/>
                </a:solidFill>
                <a:latin typeface="Consolas"/>
              </a:rPr>
              <a:t>}</a:t>
            </a:r>
          </a:p>
          <a:p>
            <a:endParaRPr lang="en-US" sz="1200" dirty="0">
              <a:latin typeface="Consolas"/>
            </a:endParaRPr>
          </a:p>
          <a:p>
            <a:r>
              <a:rPr lang="sr-Latn-RS" sz="1200" b="1" dirty="0">
                <a:solidFill>
                  <a:srgbClr val="7F0055"/>
                </a:solidFill>
                <a:latin typeface="Consolas"/>
              </a:rPr>
              <a:t>	</a:t>
            </a:r>
            <a:r>
              <a:rPr lang="en-US" sz="1200" b="1" dirty="0">
                <a:solidFill>
                  <a:srgbClr val="7F0055"/>
                </a:solidFill>
                <a:latin typeface="Consolas"/>
              </a:rPr>
              <a:t>return</a:t>
            </a:r>
            <a:r>
              <a:rPr lang="en-US" sz="1200" b="1" dirty="0">
                <a:solidFill>
                  <a:srgbClr val="000000"/>
                </a:solidFill>
                <a:latin typeface="Consolas"/>
              </a:rPr>
              <a:t> </a:t>
            </a:r>
            <a:r>
              <a:rPr lang="en-US" sz="1200" b="1" dirty="0">
                <a:solidFill>
                  <a:srgbClr val="0000C0"/>
                </a:solidFill>
                <a:latin typeface="Consolas"/>
              </a:rPr>
              <a:t>conn</a:t>
            </a:r>
            <a:r>
              <a:rPr lang="en-US" sz="1200" b="1" dirty="0">
                <a:solidFill>
                  <a:srgbClr val="000000"/>
                </a:solidFill>
                <a:latin typeface="Consolas"/>
              </a:rPr>
              <a:t>;</a:t>
            </a:r>
          </a:p>
          <a:p>
            <a:r>
              <a:rPr lang="en-US" sz="1200" dirty="0">
                <a:solidFill>
                  <a:srgbClr val="000000"/>
                </a:solidFill>
                <a:latin typeface="Consolas"/>
              </a:rPr>
              <a:t>}</a:t>
            </a:r>
            <a:endParaRPr lang="en-US" sz="1200" dirty="0"/>
          </a:p>
        </p:txBody>
      </p:sp>
    </p:spTree>
    <p:extLst>
      <p:ext uri="{BB962C8B-B14F-4D97-AF65-F5344CB8AC3E}">
        <p14:creationId xmlns:p14="http://schemas.microsoft.com/office/powerpoint/2010/main" val="401581216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9382" y="272765"/>
            <a:ext cx="11684000" cy="595453"/>
          </a:xfrm>
          <a:solidFill>
            <a:schemeClr val="tx1">
              <a:lumMod val="65000"/>
              <a:lumOff val="35000"/>
            </a:schemeClr>
          </a:solidFill>
        </p:spPr>
        <p:txBody>
          <a:bodyPr>
            <a:noAutofit/>
          </a:bodyPr>
          <a:lstStyle/>
          <a:p>
            <a:r>
              <a:rPr lang="en-US">
                <a:solidFill>
                  <a:schemeClr val="bg1"/>
                </a:solidFill>
                <a:latin typeface="+mn-lt"/>
              </a:rPr>
              <a:t>Korišćenje baze u Javi - Inicijalizacija konekcije </a:t>
            </a:r>
            <a:endParaRPr lang="en-US" dirty="0">
              <a:solidFill>
                <a:schemeClr val="bg1"/>
              </a:solidFill>
              <a:latin typeface="+mn-lt"/>
            </a:endParaRPr>
          </a:p>
        </p:txBody>
      </p:sp>
      <p:sp>
        <p:nvSpPr>
          <p:cNvPr id="3" name="Content Placeholder 2"/>
          <p:cNvSpPr>
            <a:spLocks noGrp="1"/>
          </p:cNvSpPr>
          <p:nvPr>
            <p:ph idx="1"/>
          </p:nvPr>
        </p:nvSpPr>
        <p:spPr>
          <a:xfrm>
            <a:off x="249382" y="960579"/>
            <a:ext cx="11684000" cy="4074560"/>
          </a:xfrm>
          <a:ln w="38100">
            <a:solidFill>
              <a:schemeClr val="tx1">
                <a:lumMod val="65000"/>
                <a:lumOff val="35000"/>
              </a:schemeClr>
            </a:solidFill>
            <a:prstDash val="solid"/>
            <a:round/>
          </a:ln>
        </p:spPr>
        <p:txBody>
          <a:bodyPr>
            <a:normAutofit fontScale="85000" lnSpcReduction="20000"/>
          </a:bodyPr>
          <a:lstStyle/>
          <a:p>
            <a:r>
              <a:rPr lang="en-US" sz="3600">
                <a:solidFill>
                  <a:srgbClr val="000000"/>
                </a:solidFill>
              </a:rPr>
              <a:t>forName – poziv statičke metode klase Class. Statička metoda vraća incijalizovan objekat klase koji odgovara parametru.</a:t>
            </a:r>
          </a:p>
          <a:p>
            <a:r>
              <a:rPr lang="vi-VN" sz="3600">
                <a:solidFill>
                  <a:srgbClr val="000000"/>
                </a:solidFill>
                <a:latin typeface="Calibri" pitchFamily="34" charset="0"/>
              </a:rPr>
              <a:t>Klasa</a:t>
            </a:r>
            <a:r>
              <a:rPr lang="x-none" sz="3600">
                <a:solidFill>
                  <a:srgbClr val="000000"/>
                </a:solidFill>
                <a:latin typeface="Calibri" pitchFamily="34" charset="0"/>
              </a:rPr>
              <a:t> </a:t>
            </a:r>
            <a:r>
              <a:rPr lang="vi-VN" sz="3600">
                <a:solidFill>
                  <a:srgbClr val="000000"/>
                </a:solidFill>
                <a:latin typeface="Calibri" pitchFamily="34" charset="0"/>
              </a:rPr>
              <a:t>java.sql.DriverManager</a:t>
            </a:r>
            <a:r>
              <a:rPr lang="x-none" sz="3600">
                <a:solidFill>
                  <a:srgbClr val="000000"/>
                </a:solidFill>
                <a:latin typeface="Calibri" pitchFamily="34" charset="0"/>
              </a:rPr>
              <a:t> </a:t>
            </a:r>
            <a:r>
              <a:rPr lang="vi-VN" sz="3600">
                <a:solidFill>
                  <a:srgbClr val="000000"/>
                </a:solidFill>
                <a:latin typeface="Calibri" pitchFamily="34" charset="0"/>
              </a:rPr>
              <a:t>koja upravlja učitavanjem drajvera i obezbeđuje</a:t>
            </a:r>
            <a:r>
              <a:rPr lang="x-none" sz="3600">
                <a:solidFill>
                  <a:srgbClr val="000000"/>
                </a:solidFill>
                <a:latin typeface="Calibri" pitchFamily="34" charset="0"/>
              </a:rPr>
              <a:t> </a:t>
            </a:r>
            <a:r>
              <a:rPr lang="pl-PL" sz="3600">
                <a:solidFill>
                  <a:srgbClr val="000000"/>
                </a:solidFill>
                <a:latin typeface="Calibri" pitchFamily="34" charset="0"/>
              </a:rPr>
              <a:t>podršku za otvaranje konekcija ka bazi podataka. Njegova osnovna funkcija je</a:t>
            </a:r>
            <a:r>
              <a:rPr lang="x-none" sz="3600">
                <a:solidFill>
                  <a:srgbClr val="000000"/>
                </a:solidFill>
                <a:latin typeface="Calibri" pitchFamily="34" charset="0"/>
              </a:rPr>
              <a:t> </a:t>
            </a:r>
            <a:r>
              <a:rPr lang="vi-VN" sz="3600">
                <a:solidFill>
                  <a:srgbClr val="000000"/>
                </a:solidFill>
                <a:latin typeface="Calibri" pitchFamily="34" charset="0"/>
              </a:rPr>
              <a:t>održavanje liste dostupnih drajvera i učitavanje odgovarajućeg drajvera na osnovuinformacija iz URL adrese</a:t>
            </a:r>
            <a:endParaRPr lang="x-none" sz="3600">
              <a:solidFill>
                <a:srgbClr val="000000"/>
              </a:solidFill>
              <a:latin typeface="Calibri" pitchFamily="34" charset="0"/>
            </a:endParaRPr>
          </a:p>
          <a:p>
            <a:pPr>
              <a:buSzPts val="2400"/>
              <a:buFont typeface="Arial"/>
              <a:buChar char="•"/>
            </a:pPr>
            <a:r>
              <a:rPr lang="vi-VN" sz="3600">
                <a:solidFill>
                  <a:srgbClr val="000000"/>
                </a:solidFill>
                <a:latin typeface="Calibri" pitchFamily="34" charset="0"/>
              </a:rPr>
              <a:t>Struktura JDBC URL adrese je sledeća: jdbc:&lt;podprotokol&gt;:&lt;ime baze&gt;, gde podprotokol predstavlja konkretan mehanizam povezivanja na određenu bazu podataka, a koji može biti podržan od strane više drajvera. Komponente i sintaksa imena baze zavise od</a:t>
            </a:r>
            <a:r>
              <a:rPr lang="en-US" sz="3600">
                <a:solidFill>
                  <a:srgbClr val="000000"/>
                </a:solidFill>
                <a:latin typeface="Calibri" pitchFamily="34" charset="0"/>
              </a:rPr>
              <a:t> </a:t>
            </a:r>
            <a:r>
              <a:rPr lang="vi-VN" sz="3600">
                <a:solidFill>
                  <a:srgbClr val="000000"/>
                </a:solidFill>
                <a:latin typeface="Calibri" pitchFamily="34" charset="0"/>
              </a:rPr>
              <a:t>vrste podprotokola u upotrebi</a:t>
            </a:r>
            <a:r>
              <a:rPr lang="en-US" sz="3600">
                <a:solidFill>
                  <a:srgbClr val="000000"/>
                </a:solidFill>
                <a:latin typeface="Calibri" pitchFamily="34" charset="0"/>
              </a:rPr>
              <a:t>.</a:t>
            </a:r>
            <a:endParaRPr lang="vi-VN" sz="3600">
              <a:solidFill>
                <a:srgbClr val="000000"/>
              </a:solidFill>
              <a:latin typeface="Calibri" pitchFamily="34" charset="0"/>
            </a:endParaRPr>
          </a:p>
        </p:txBody>
      </p:sp>
      <p:sp>
        <p:nvSpPr>
          <p:cNvPr id="5" name="Slide Number Placeholder 4"/>
          <p:cNvSpPr>
            <a:spLocks noGrp="1"/>
          </p:cNvSpPr>
          <p:nvPr>
            <p:ph type="sldNum" sz="quarter" idx="12"/>
          </p:nvPr>
        </p:nvSpPr>
        <p:spPr/>
        <p:txBody>
          <a:bodyPr/>
          <a:lstStyle/>
          <a:p>
            <a:fld id="{0A51EA2F-6D5D-4AA6-9C08-0E6AA7753B98}" type="slidenum">
              <a:rPr lang="en-US" smtClean="0"/>
              <a:t>48</a:t>
            </a:fld>
            <a:endParaRPr lang="en-US"/>
          </a:p>
        </p:txBody>
      </p:sp>
      <p:pic>
        <p:nvPicPr>
          <p:cNvPr id="6" name="Picture 3"/>
          <p:cNvPicPr>
            <a:picLocks noChangeAspect="1" noChangeArrowheads="1"/>
          </p:cNvPicPr>
          <p:nvPr/>
        </p:nvPicPr>
        <p:blipFill>
          <a:blip r:embed="rId2"/>
          <a:srcRect/>
          <a:stretch>
            <a:fillRect/>
          </a:stretch>
        </p:blipFill>
        <p:spPr bwMode="auto">
          <a:xfrm>
            <a:off x="581890" y="5267696"/>
            <a:ext cx="9084623" cy="1488816"/>
          </a:xfrm>
          <a:prstGeom prst="rect">
            <a:avLst/>
          </a:prstGeom>
          <a:noFill/>
          <a:ln w="9525">
            <a:noFill/>
            <a:miter lim="800000"/>
            <a:headEnd/>
            <a:tailEnd/>
          </a:ln>
          <a:effectLst/>
        </p:spPr>
      </p:pic>
    </p:spTree>
    <p:extLst>
      <p:ext uri="{BB962C8B-B14F-4D97-AF65-F5344CB8AC3E}">
        <p14:creationId xmlns:p14="http://schemas.microsoft.com/office/powerpoint/2010/main" val="277516629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9382" y="272765"/>
            <a:ext cx="11684000" cy="595453"/>
          </a:xfrm>
          <a:solidFill>
            <a:schemeClr val="tx1">
              <a:lumMod val="65000"/>
              <a:lumOff val="35000"/>
            </a:schemeClr>
          </a:solidFill>
        </p:spPr>
        <p:txBody>
          <a:bodyPr>
            <a:noAutofit/>
          </a:bodyPr>
          <a:lstStyle/>
          <a:p>
            <a:r>
              <a:rPr lang="en-US">
                <a:solidFill>
                  <a:schemeClr val="bg1"/>
                </a:solidFill>
                <a:latin typeface="+mn-lt"/>
              </a:rPr>
              <a:t>Korišćenje baze u Javi - Inicijalizacija konekcije </a:t>
            </a:r>
            <a:endParaRPr lang="en-US" dirty="0">
              <a:solidFill>
                <a:schemeClr val="bg1"/>
              </a:solidFill>
              <a:latin typeface="+mn-lt"/>
            </a:endParaRPr>
          </a:p>
        </p:txBody>
      </p:sp>
      <p:sp>
        <p:nvSpPr>
          <p:cNvPr id="3" name="Content Placeholder 2"/>
          <p:cNvSpPr>
            <a:spLocks noGrp="1"/>
          </p:cNvSpPr>
          <p:nvPr>
            <p:ph idx="1"/>
          </p:nvPr>
        </p:nvSpPr>
        <p:spPr>
          <a:xfrm>
            <a:off x="249382" y="960578"/>
            <a:ext cx="11684000" cy="5618351"/>
          </a:xfrm>
          <a:ln w="38100">
            <a:solidFill>
              <a:schemeClr val="tx1">
                <a:lumMod val="65000"/>
                <a:lumOff val="35000"/>
              </a:schemeClr>
            </a:solidFill>
            <a:prstDash val="solid"/>
            <a:round/>
          </a:ln>
        </p:spPr>
        <p:txBody>
          <a:bodyPr>
            <a:normAutofit/>
          </a:bodyPr>
          <a:lstStyle/>
          <a:p>
            <a:r>
              <a:rPr lang="vi-VN" sz="3600">
                <a:latin typeface="Calibri" pitchFamily="34" charset="0"/>
              </a:rPr>
              <a:t>Rezultat uspešnog uspostavljanja veze sa SUBP je inicijalizivani Connection objekat</a:t>
            </a:r>
          </a:p>
          <a:p>
            <a:r>
              <a:rPr lang="vi-VN" sz="3600">
                <a:latin typeface="Calibri" pitchFamily="34" charset="0"/>
              </a:rPr>
              <a:t> Connection interfejs ne može da imati svoje instance, ali se ovde radi o instanci.</a:t>
            </a:r>
          </a:p>
          <a:p>
            <a:r>
              <a:rPr lang="vi-VN" sz="3600">
                <a:latin typeface="Calibri" pitchFamily="34" charset="0"/>
              </a:rPr>
              <a:t> java.sql.Connection -  predstavlja konkretnu konekciju sa bazom podataka kroz koju se šalju SQL iskazi</a:t>
            </a:r>
          </a:p>
        </p:txBody>
      </p:sp>
      <p:sp>
        <p:nvSpPr>
          <p:cNvPr id="5" name="Slide Number Placeholder 4"/>
          <p:cNvSpPr>
            <a:spLocks noGrp="1"/>
          </p:cNvSpPr>
          <p:nvPr>
            <p:ph type="sldNum" sz="quarter" idx="12"/>
          </p:nvPr>
        </p:nvSpPr>
        <p:spPr/>
        <p:txBody>
          <a:bodyPr/>
          <a:lstStyle/>
          <a:p>
            <a:fld id="{0A51EA2F-6D5D-4AA6-9C08-0E6AA7753B98}" type="slidenum">
              <a:rPr lang="en-US" smtClean="0"/>
              <a:t>49</a:t>
            </a:fld>
            <a:endParaRPr lang="en-US"/>
          </a:p>
        </p:txBody>
      </p:sp>
    </p:spTree>
    <p:extLst>
      <p:ext uri="{BB962C8B-B14F-4D97-AF65-F5344CB8AC3E}">
        <p14:creationId xmlns:p14="http://schemas.microsoft.com/office/powerpoint/2010/main" val="16676167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9382" y="272765"/>
            <a:ext cx="11684000" cy="595453"/>
          </a:xfrm>
          <a:solidFill>
            <a:schemeClr val="tx1">
              <a:lumMod val="65000"/>
              <a:lumOff val="35000"/>
            </a:schemeClr>
          </a:solidFill>
        </p:spPr>
        <p:txBody>
          <a:bodyPr>
            <a:noAutofit/>
          </a:bodyPr>
          <a:lstStyle/>
          <a:p>
            <a:r>
              <a:rPr lang="en-US" i="1" dirty="0">
                <a:solidFill>
                  <a:schemeClr val="bg1"/>
                </a:solidFill>
                <a:latin typeface="+mn-lt"/>
              </a:rPr>
              <a:t>Spring Boot </a:t>
            </a:r>
            <a:r>
              <a:rPr lang="en-US" dirty="0" err="1">
                <a:solidFill>
                  <a:schemeClr val="bg1"/>
                </a:solidFill>
                <a:latin typeface="+mn-lt"/>
              </a:rPr>
              <a:t>aplikacija</a:t>
            </a:r>
            <a:r>
              <a:rPr lang="en-US" dirty="0">
                <a:solidFill>
                  <a:schemeClr val="bg1"/>
                </a:solidFill>
                <a:latin typeface="+mn-lt"/>
              </a:rPr>
              <a:t> </a:t>
            </a:r>
            <a:r>
              <a:rPr lang="en-US" dirty="0" err="1">
                <a:solidFill>
                  <a:schemeClr val="bg1"/>
                </a:solidFill>
                <a:latin typeface="+mn-lt"/>
              </a:rPr>
              <a:t>i</a:t>
            </a:r>
            <a:r>
              <a:rPr lang="en-US" dirty="0">
                <a:solidFill>
                  <a:schemeClr val="bg1"/>
                </a:solidFill>
                <a:latin typeface="+mn-lt"/>
              </a:rPr>
              <a:t> </a:t>
            </a:r>
            <a:r>
              <a:rPr lang="en-US" dirty="0" err="1">
                <a:solidFill>
                  <a:schemeClr val="bg1"/>
                </a:solidFill>
                <a:latin typeface="+mn-lt"/>
              </a:rPr>
              <a:t>baza</a:t>
            </a:r>
            <a:r>
              <a:rPr lang="en-US" dirty="0">
                <a:solidFill>
                  <a:schemeClr val="bg1"/>
                </a:solidFill>
                <a:latin typeface="+mn-lt"/>
              </a:rPr>
              <a:t> </a:t>
            </a:r>
            <a:r>
              <a:rPr lang="en-US" dirty="0" err="1">
                <a:solidFill>
                  <a:schemeClr val="bg1"/>
                </a:solidFill>
                <a:latin typeface="+mn-lt"/>
              </a:rPr>
              <a:t>podataka</a:t>
            </a:r>
            <a:endParaRPr lang="en-US" i="1" dirty="0">
              <a:solidFill>
                <a:schemeClr val="bg1"/>
              </a:solidFill>
              <a:latin typeface="+mn-lt"/>
            </a:endParaRPr>
          </a:p>
        </p:txBody>
      </p:sp>
      <p:sp>
        <p:nvSpPr>
          <p:cNvPr id="3" name="Content Placeholder 2"/>
          <p:cNvSpPr>
            <a:spLocks noGrp="1"/>
          </p:cNvSpPr>
          <p:nvPr>
            <p:ph idx="1"/>
          </p:nvPr>
        </p:nvSpPr>
        <p:spPr>
          <a:xfrm>
            <a:off x="249382" y="960578"/>
            <a:ext cx="11684000" cy="5661895"/>
          </a:xfrm>
          <a:ln w="38100">
            <a:solidFill>
              <a:schemeClr val="tx1">
                <a:lumMod val="65000"/>
                <a:lumOff val="35000"/>
              </a:schemeClr>
            </a:solidFill>
            <a:prstDash val="solid"/>
            <a:round/>
          </a:ln>
        </p:spPr>
        <p:txBody>
          <a:bodyPr>
            <a:normAutofit fontScale="92500" lnSpcReduction="20000"/>
          </a:bodyPr>
          <a:lstStyle/>
          <a:p>
            <a:pPr marL="514350" indent="-514350">
              <a:buFont typeface="+mj-lt"/>
              <a:buAutoNum type="arabicPeriod"/>
            </a:pPr>
            <a:r>
              <a:rPr lang="en-US" i="1" dirty="0"/>
              <a:t>controller</a:t>
            </a:r>
            <a:r>
              <a:rPr lang="sr-Latn-RS" dirty="0"/>
              <a:t>:</a:t>
            </a:r>
          </a:p>
          <a:p>
            <a:pPr marL="971550" lvl="1" indent="-514350">
              <a:buFont typeface="+mj-lt"/>
              <a:buAutoNum type="alphaLcParenR"/>
            </a:pPr>
            <a:r>
              <a:rPr lang="sr-Latn-RS" dirty="0"/>
              <a:t>traži od servisnog sloja podatke</a:t>
            </a:r>
          </a:p>
          <a:p>
            <a:pPr marL="971550" lvl="1" indent="-514350">
              <a:buFont typeface="+mj-lt"/>
              <a:buAutoNum type="alphaLcParenR"/>
            </a:pPr>
            <a:r>
              <a:rPr lang="sr-Latn-RS" dirty="0"/>
              <a:t>šalje pristigle parametre servisnom sloju radi upisa</a:t>
            </a:r>
          </a:p>
          <a:p>
            <a:pPr marL="971550" lvl="1" indent="-514350">
              <a:buFont typeface="+mj-lt"/>
              <a:buAutoNum type="alphaLcParenR"/>
            </a:pPr>
            <a:r>
              <a:rPr lang="sr-Latn-RS" dirty="0"/>
              <a:t>vrši kontrolu toka (redirekcija i sl.)</a:t>
            </a:r>
            <a:endParaRPr lang="sr-Latn-RS" dirty="0">
              <a:solidFill>
                <a:schemeClr val="accent6"/>
              </a:solidFill>
            </a:endParaRPr>
          </a:p>
          <a:p>
            <a:pPr marL="514350" indent="-514350">
              <a:buFont typeface="+mj-lt"/>
              <a:buAutoNum type="arabicPeriod"/>
            </a:pPr>
            <a:r>
              <a:rPr lang="sr-Latn-RS" dirty="0"/>
              <a:t>servisni sloj:</a:t>
            </a:r>
          </a:p>
          <a:p>
            <a:pPr marL="914400" lvl="1" indent="-457200">
              <a:buFont typeface="+mj-lt"/>
              <a:buAutoNum type="alphaLcParenR"/>
            </a:pPr>
            <a:r>
              <a:rPr lang="sr-Latn-RS" dirty="0"/>
              <a:t>šalje zahtev za čitanje DAL sloju</a:t>
            </a:r>
          </a:p>
          <a:p>
            <a:pPr marL="914400" lvl="1" indent="-457200">
              <a:buFont typeface="+mj-lt"/>
              <a:buAutoNum type="alphaLcParenR"/>
            </a:pPr>
            <a:r>
              <a:rPr lang="sr-Latn-RS" dirty="0"/>
              <a:t>po potrebi vrši pripremu podataka i šalje ih DAL sloju radi upisa</a:t>
            </a:r>
          </a:p>
          <a:p>
            <a:pPr marL="514350" indent="-514350">
              <a:buFont typeface="+mj-lt"/>
              <a:buAutoNum type="arabicPeriod"/>
            </a:pPr>
            <a:r>
              <a:rPr lang="sr-Latn-RS" dirty="0"/>
              <a:t>DAL sloj:</a:t>
            </a:r>
          </a:p>
          <a:p>
            <a:pPr marL="971550" lvl="1" indent="-514350">
              <a:buFont typeface="+mj-lt"/>
              <a:buAutoNum type="alphaLcParenR"/>
            </a:pPr>
            <a:r>
              <a:rPr lang="sr-Latn-RS" dirty="0"/>
              <a:t>vrši čitanje podataka iz baze i vraća ih servisnom sloju</a:t>
            </a:r>
          </a:p>
          <a:p>
            <a:pPr marL="971550" lvl="1" indent="-514350">
              <a:buFont typeface="+mj-lt"/>
              <a:buAutoNum type="alphaLcParenR"/>
            </a:pPr>
            <a:r>
              <a:rPr lang="sr-Latn-RS" dirty="0"/>
              <a:t>vrši upis podataka u bazu i vraća rezultat upisa</a:t>
            </a:r>
          </a:p>
          <a:p>
            <a:pPr marL="514350" indent="-514350">
              <a:buFont typeface="+mj-lt"/>
              <a:buAutoNum type="arabicPeriod"/>
            </a:pPr>
            <a:r>
              <a:rPr lang="sr-Latn-RS" dirty="0"/>
              <a:t>servisni sloj:</a:t>
            </a:r>
          </a:p>
          <a:p>
            <a:pPr marL="914400" lvl="1" indent="-457200">
              <a:buFont typeface="+mj-lt"/>
              <a:buAutoNum type="alphaLcParenR"/>
            </a:pPr>
            <a:r>
              <a:rPr lang="sr-Latn-RS" dirty="0"/>
              <a:t>po potrebu vrši obradu podataka i vraća ih </a:t>
            </a:r>
            <a:r>
              <a:rPr lang="sr-Latn-RS" i="1" dirty="0"/>
              <a:t>controller</a:t>
            </a:r>
            <a:r>
              <a:rPr lang="sr-Latn-RS" dirty="0"/>
              <a:t>-u</a:t>
            </a:r>
          </a:p>
          <a:p>
            <a:pPr marL="914400" lvl="1" indent="-457200">
              <a:buFont typeface="+mj-lt"/>
              <a:buAutoNum type="alphaLcParenR"/>
            </a:pPr>
            <a:r>
              <a:rPr lang="sr-Latn-RS" dirty="0"/>
              <a:t>prosleđuje rezultat upisa podataka </a:t>
            </a:r>
            <a:r>
              <a:rPr lang="sr-Latn-RS" i="1" dirty="0"/>
              <a:t>controller</a:t>
            </a:r>
            <a:r>
              <a:rPr lang="sr-Latn-RS" dirty="0"/>
              <a:t>-u</a:t>
            </a:r>
          </a:p>
          <a:p>
            <a:pPr marL="457200" indent="-457200">
              <a:buFont typeface="+mj-lt"/>
              <a:buAutoNum type="arabicPeriod"/>
            </a:pPr>
            <a:r>
              <a:rPr lang="sr-Latn-RS" i="1" dirty="0"/>
              <a:t>controller</a:t>
            </a:r>
            <a:r>
              <a:rPr lang="sr-Latn-RS" dirty="0"/>
              <a:t>:</a:t>
            </a:r>
          </a:p>
          <a:p>
            <a:pPr marL="914400" lvl="1" indent="-457200">
              <a:buFont typeface="+mj-lt"/>
              <a:buAutoNum type="alphaLcParenR"/>
            </a:pPr>
            <a:r>
              <a:rPr lang="sr-Latn-RS" dirty="0"/>
              <a:t>prosleđuje podatke </a:t>
            </a:r>
            <a:r>
              <a:rPr lang="sr-Latn-RS" i="1" dirty="0"/>
              <a:t>view engine</a:t>
            </a:r>
            <a:r>
              <a:rPr lang="sr-Latn-RS" dirty="0"/>
              <a:t>-u radi prikaza</a:t>
            </a:r>
          </a:p>
          <a:p>
            <a:pPr marL="971550" lvl="1" indent="-514350">
              <a:buFont typeface="+mj-lt"/>
              <a:buAutoNum type="alphaLcParenR"/>
            </a:pPr>
            <a:r>
              <a:rPr lang="sr-Latn-RS" dirty="0"/>
              <a:t>vrši kontrolu toka (redirekcija i sl.)</a:t>
            </a:r>
            <a:endParaRPr lang="sr-Latn-RS" dirty="0">
              <a:solidFill>
                <a:schemeClr val="accent6"/>
              </a:solidFill>
            </a:endParaRPr>
          </a:p>
        </p:txBody>
      </p:sp>
      <p:sp>
        <p:nvSpPr>
          <p:cNvPr id="5" name="Slide Number Placeholder 4"/>
          <p:cNvSpPr>
            <a:spLocks noGrp="1"/>
          </p:cNvSpPr>
          <p:nvPr>
            <p:ph type="sldNum" sz="quarter" idx="12"/>
          </p:nvPr>
        </p:nvSpPr>
        <p:spPr/>
        <p:txBody>
          <a:bodyPr/>
          <a:lstStyle/>
          <a:p>
            <a:fld id="{0A51EA2F-6D5D-4AA6-9C08-0E6AA7753B98}" type="slidenum">
              <a:rPr lang="en-US" smtClean="0"/>
              <a:t>5</a:t>
            </a:fld>
            <a:endParaRPr lang="en-US"/>
          </a:p>
        </p:txBody>
      </p:sp>
    </p:spTree>
    <p:extLst>
      <p:ext uri="{BB962C8B-B14F-4D97-AF65-F5344CB8AC3E}">
        <p14:creationId xmlns:p14="http://schemas.microsoft.com/office/powerpoint/2010/main" val="91942233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9382" y="272765"/>
            <a:ext cx="11684000" cy="595453"/>
          </a:xfrm>
          <a:solidFill>
            <a:schemeClr val="tx1">
              <a:lumMod val="65000"/>
              <a:lumOff val="35000"/>
            </a:schemeClr>
          </a:solidFill>
        </p:spPr>
        <p:txBody>
          <a:bodyPr>
            <a:noAutofit/>
          </a:bodyPr>
          <a:lstStyle/>
          <a:p>
            <a:r>
              <a:rPr lang="en-US">
                <a:solidFill>
                  <a:schemeClr val="bg1"/>
                </a:solidFill>
                <a:latin typeface="+mn-lt"/>
              </a:rPr>
              <a:t>Korišćenje baze u Javi – </a:t>
            </a:r>
            <a:r>
              <a:rPr lang="sr-Latn-RS">
                <a:solidFill>
                  <a:schemeClr val="bg1"/>
                </a:solidFill>
                <a:latin typeface="+mn-lt"/>
              </a:rPr>
              <a:t>Statement obj</a:t>
            </a:r>
            <a:endParaRPr lang="en-US" dirty="0">
              <a:solidFill>
                <a:schemeClr val="bg1"/>
              </a:solidFill>
              <a:latin typeface="+mn-lt"/>
            </a:endParaRPr>
          </a:p>
        </p:txBody>
      </p:sp>
      <p:sp>
        <p:nvSpPr>
          <p:cNvPr id="3" name="Content Placeholder 2"/>
          <p:cNvSpPr>
            <a:spLocks noGrp="1"/>
          </p:cNvSpPr>
          <p:nvPr>
            <p:ph idx="1"/>
          </p:nvPr>
        </p:nvSpPr>
        <p:spPr>
          <a:xfrm>
            <a:off x="249382" y="960579"/>
            <a:ext cx="11684000" cy="808844"/>
          </a:xfrm>
          <a:ln w="38100">
            <a:solidFill>
              <a:schemeClr val="tx1">
                <a:lumMod val="65000"/>
                <a:lumOff val="35000"/>
              </a:schemeClr>
            </a:solidFill>
            <a:prstDash val="solid"/>
            <a:round/>
          </a:ln>
        </p:spPr>
        <p:txBody>
          <a:bodyPr>
            <a:normAutofit fontScale="70000" lnSpcReduction="20000"/>
          </a:bodyPr>
          <a:lstStyle/>
          <a:p>
            <a:r>
              <a:rPr lang="vi-VN" sz="3600" dirty="0">
                <a:latin typeface="Calibri" pitchFamily="34" charset="0"/>
              </a:rPr>
              <a:t>Kada korisnik želi da izlista sve </a:t>
            </a:r>
            <a:r>
              <a:rPr lang="sr-Latn-RS" sz="3600" dirty="0">
                <a:latin typeface="Calibri" pitchFamily="34" charset="0"/>
              </a:rPr>
              <a:t>žanrove</a:t>
            </a:r>
            <a:r>
              <a:rPr lang="vi-VN" sz="3600" dirty="0">
                <a:latin typeface="Calibri" pitchFamily="34" charset="0"/>
              </a:rPr>
              <a:t>, bazi će biti poslat upit.</a:t>
            </a:r>
          </a:p>
          <a:p>
            <a:r>
              <a:rPr lang="vi-VN" sz="3600" dirty="0">
                <a:latin typeface="Calibri" pitchFamily="34" charset="0"/>
              </a:rPr>
              <a:t>Na osnovu rezultata, generiše se odgovor</a:t>
            </a:r>
          </a:p>
        </p:txBody>
      </p:sp>
      <p:sp>
        <p:nvSpPr>
          <p:cNvPr id="5" name="Slide Number Placeholder 4"/>
          <p:cNvSpPr>
            <a:spLocks noGrp="1"/>
          </p:cNvSpPr>
          <p:nvPr>
            <p:ph type="sldNum" sz="quarter" idx="12"/>
          </p:nvPr>
        </p:nvSpPr>
        <p:spPr/>
        <p:txBody>
          <a:bodyPr/>
          <a:lstStyle/>
          <a:p>
            <a:fld id="{0A51EA2F-6D5D-4AA6-9C08-0E6AA7753B98}" type="slidenum">
              <a:rPr lang="en-US" smtClean="0"/>
              <a:t>50</a:t>
            </a:fld>
            <a:endParaRPr lang="en-US"/>
          </a:p>
        </p:txBody>
      </p:sp>
      <p:sp>
        <p:nvSpPr>
          <p:cNvPr id="4" name="Rectangle 3"/>
          <p:cNvSpPr/>
          <p:nvPr/>
        </p:nvSpPr>
        <p:spPr>
          <a:xfrm>
            <a:off x="245419" y="1800468"/>
            <a:ext cx="11677403" cy="5078313"/>
          </a:xfrm>
          <a:prstGeom prst="rect">
            <a:avLst/>
          </a:prstGeom>
        </p:spPr>
        <p:txBody>
          <a:bodyPr wrap="square">
            <a:spAutoFit/>
          </a:bodyPr>
          <a:lstStyle/>
          <a:p>
            <a:r>
              <a:rPr lang="en-US" sz="1200">
                <a:solidFill>
                  <a:srgbClr val="646464"/>
                </a:solidFill>
                <a:latin typeface="Consolas"/>
              </a:rPr>
              <a:t>@Override</a:t>
            </a:r>
          </a:p>
          <a:p>
            <a:r>
              <a:rPr lang="en-US" sz="1200" b="1">
                <a:solidFill>
                  <a:srgbClr val="7F0055"/>
                </a:solidFill>
                <a:latin typeface="Consolas"/>
              </a:rPr>
              <a:t>public</a:t>
            </a:r>
            <a:r>
              <a:rPr lang="en-US" sz="1200" b="1">
                <a:solidFill>
                  <a:srgbClr val="000000"/>
                </a:solidFill>
                <a:latin typeface="Consolas"/>
              </a:rPr>
              <a:t> List&lt;Zanr&gt; findAll() {</a:t>
            </a:r>
          </a:p>
          <a:p>
            <a:r>
              <a:rPr lang="sr-Latn-RS" sz="1200">
                <a:solidFill>
                  <a:srgbClr val="000000"/>
                </a:solidFill>
                <a:latin typeface="Consolas"/>
              </a:rPr>
              <a:t>  </a:t>
            </a:r>
            <a:r>
              <a:rPr lang="en-US" sz="1200">
                <a:solidFill>
                  <a:srgbClr val="000000"/>
                </a:solidFill>
                <a:latin typeface="Consolas"/>
              </a:rPr>
              <a:t>List&lt;Zanr&gt; </a:t>
            </a:r>
            <a:r>
              <a:rPr lang="en-US" sz="1200">
                <a:solidFill>
                  <a:srgbClr val="6A3E3E"/>
                </a:solidFill>
                <a:latin typeface="Consolas"/>
              </a:rPr>
              <a:t>zanrovi</a:t>
            </a:r>
            <a:r>
              <a:rPr lang="en-US" sz="1200">
                <a:solidFill>
                  <a:srgbClr val="000000"/>
                </a:solidFill>
                <a:latin typeface="Consolas"/>
              </a:rPr>
              <a:t> = </a:t>
            </a:r>
            <a:r>
              <a:rPr lang="en-US" sz="1200" b="1">
                <a:solidFill>
                  <a:srgbClr val="7F0055"/>
                </a:solidFill>
                <a:latin typeface="Consolas"/>
              </a:rPr>
              <a:t>new</a:t>
            </a:r>
            <a:r>
              <a:rPr lang="en-US" sz="1200" b="1">
                <a:solidFill>
                  <a:srgbClr val="000000"/>
                </a:solidFill>
                <a:latin typeface="Consolas"/>
              </a:rPr>
              <a:t> ArrayList&lt;Zanr&gt;();</a:t>
            </a:r>
          </a:p>
          <a:p>
            <a:endParaRPr lang="en-US" sz="1200">
              <a:latin typeface="Consolas"/>
            </a:endParaRPr>
          </a:p>
          <a:p>
            <a:r>
              <a:rPr lang="sr-Latn-RS" sz="1200">
                <a:solidFill>
                  <a:srgbClr val="000000"/>
                </a:solidFill>
                <a:latin typeface="Consolas"/>
              </a:rPr>
              <a:t>  </a:t>
            </a:r>
            <a:r>
              <a:rPr lang="en-US" sz="1200">
                <a:solidFill>
                  <a:srgbClr val="000000"/>
                </a:solidFill>
                <a:latin typeface="Consolas"/>
              </a:rPr>
              <a:t>Statement </a:t>
            </a:r>
            <a:r>
              <a:rPr lang="en-US" sz="1200">
                <a:solidFill>
                  <a:srgbClr val="6A3E3E"/>
                </a:solidFill>
                <a:latin typeface="Consolas"/>
              </a:rPr>
              <a:t>stmt</a:t>
            </a:r>
            <a:r>
              <a:rPr lang="en-US" sz="1200">
                <a:solidFill>
                  <a:srgbClr val="000000"/>
                </a:solidFill>
                <a:latin typeface="Consolas"/>
              </a:rPr>
              <a:t> = </a:t>
            </a:r>
            <a:r>
              <a:rPr lang="en-US" sz="1200" b="1">
                <a:solidFill>
                  <a:srgbClr val="7F0055"/>
                </a:solidFill>
                <a:latin typeface="Consolas"/>
              </a:rPr>
              <a:t>null</a:t>
            </a:r>
            <a:r>
              <a:rPr lang="en-US" sz="1200" b="1">
                <a:solidFill>
                  <a:srgbClr val="000000"/>
                </a:solidFill>
                <a:latin typeface="Consolas"/>
              </a:rPr>
              <a:t>;</a:t>
            </a:r>
          </a:p>
          <a:p>
            <a:r>
              <a:rPr lang="sr-Latn-RS" sz="1200">
                <a:solidFill>
                  <a:srgbClr val="000000"/>
                </a:solidFill>
                <a:latin typeface="Consolas"/>
              </a:rPr>
              <a:t>  </a:t>
            </a:r>
            <a:r>
              <a:rPr lang="en-US" sz="1200">
                <a:solidFill>
                  <a:srgbClr val="000000"/>
                </a:solidFill>
                <a:latin typeface="Consolas"/>
              </a:rPr>
              <a:t>ResultSet </a:t>
            </a:r>
            <a:r>
              <a:rPr lang="en-US" sz="1200">
                <a:solidFill>
                  <a:srgbClr val="6A3E3E"/>
                </a:solidFill>
                <a:latin typeface="Consolas"/>
              </a:rPr>
              <a:t>rset</a:t>
            </a:r>
            <a:r>
              <a:rPr lang="en-US" sz="1200">
                <a:solidFill>
                  <a:srgbClr val="000000"/>
                </a:solidFill>
                <a:latin typeface="Consolas"/>
              </a:rPr>
              <a:t> = </a:t>
            </a:r>
            <a:r>
              <a:rPr lang="en-US" sz="1200" b="1">
                <a:solidFill>
                  <a:srgbClr val="7F0055"/>
                </a:solidFill>
                <a:latin typeface="Consolas"/>
              </a:rPr>
              <a:t>null</a:t>
            </a:r>
            <a:r>
              <a:rPr lang="en-US" sz="1200" b="1">
                <a:solidFill>
                  <a:srgbClr val="000000"/>
                </a:solidFill>
                <a:latin typeface="Consolas"/>
              </a:rPr>
              <a:t>;</a:t>
            </a:r>
          </a:p>
          <a:p>
            <a:r>
              <a:rPr lang="sr-Latn-RS" sz="1200" b="1">
                <a:solidFill>
                  <a:srgbClr val="7F0055"/>
                </a:solidFill>
                <a:latin typeface="Consolas"/>
              </a:rPr>
              <a:t>  </a:t>
            </a:r>
            <a:r>
              <a:rPr lang="en-US" sz="1200" b="1">
                <a:solidFill>
                  <a:srgbClr val="7F0055"/>
                </a:solidFill>
                <a:latin typeface="Consolas"/>
              </a:rPr>
              <a:t>try</a:t>
            </a:r>
            <a:r>
              <a:rPr lang="en-US" sz="1200" b="1">
                <a:solidFill>
                  <a:srgbClr val="000000"/>
                </a:solidFill>
                <a:latin typeface="Consolas"/>
              </a:rPr>
              <a:t> {</a:t>
            </a:r>
          </a:p>
          <a:p>
            <a:r>
              <a:rPr lang="sr-Latn-RS" sz="1200">
                <a:solidFill>
                  <a:srgbClr val="000000"/>
                </a:solidFill>
                <a:latin typeface="Consolas"/>
              </a:rPr>
              <a:t>    </a:t>
            </a:r>
            <a:r>
              <a:rPr lang="en-US" sz="1200">
                <a:solidFill>
                  <a:srgbClr val="000000"/>
                </a:solidFill>
                <a:latin typeface="Consolas"/>
              </a:rPr>
              <a:t>String </a:t>
            </a:r>
            <a:r>
              <a:rPr lang="en-US" sz="1200">
                <a:solidFill>
                  <a:srgbClr val="6A3E3E"/>
                </a:solidFill>
                <a:latin typeface="Consolas"/>
              </a:rPr>
              <a:t>sql</a:t>
            </a:r>
            <a:r>
              <a:rPr lang="en-US" sz="1200">
                <a:solidFill>
                  <a:srgbClr val="000000"/>
                </a:solidFill>
                <a:latin typeface="Consolas"/>
              </a:rPr>
              <a:t> = </a:t>
            </a:r>
            <a:r>
              <a:rPr lang="en-US" sz="1200">
                <a:solidFill>
                  <a:srgbClr val="2A00FF"/>
                </a:solidFill>
                <a:latin typeface="Consolas"/>
              </a:rPr>
              <a:t>"SELECT id, naziv FROM zanrovi"</a:t>
            </a:r>
            <a:r>
              <a:rPr lang="en-US" sz="1200">
                <a:solidFill>
                  <a:srgbClr val="000000"/>
                </a:solidFill>
                <a:latin typeface="Consolas"/>
              </a:rPr>
              <a:t>;</a:t>
            </a:r>
          </a:p>
          <a:p>
            <a:r>
              <a:rPr lang="sr-Latn-RS" sz="1200">
                <a:solidFill>
                  <a:srgbClr val="6A3E3E"/>
                </a:solidFill>
                <a:latin typeface="Consolas"/>
              </a:rPr>
              <a:t>    </a:t>
            </a:r>
            <a:r>
              <a:rPr lang="en-US" sz="1200">
                <a:solidFill>
                  <a:srgbClr val="6A3E3E"/>
                </a:solidFill>
                <a:latin typeface="Consolas"/>
              </a:rPr>
              <a:t>stmt</a:t>
            </a:r>
            <a:r>
              <a:rPr lang="en-US" sz="1200">
                <a:solidFill>
                  <a:srgbClr val="000000"/>
                </a:solidFill>
                <a:latin typeface="Consolas"/>
              </a:rPr>
              <a:t> = </a:t>
            </a:r>
            <a:r>
              <a:rPr lang="en-US" sz="1200">
                <a:solidFill>
                  <a:srgbClr val="0000C0"/>
                </a:solidFill>
                <a:latin typeface="Consolas"/>
              </a:rPr>
              <a:t>connectionManager</a:t>
            </a:r>
            <a:r>
              <a:rPr lang="en-US" sz="1200">
                <a:solidFill>
                  <a:srgbClr val="000000"/>
                </a:solidFill>
                <a:latin typeface="Consolas"/>
              </a:rPr>
              <a:t>.getConnection().createStatement();</a:t>
            </a:r>
          </a:p>
          <a:p>
            <a:r>
              <a:rPr lang="sr-Latn-RS" sz="1200">
                <a:solidFill>
                  <a:srgbClr val="6A3E3E"/>
                </a:solidFill>
                <a:latin typeface="Consolas"/>
              </a:rPr>
              <a:t>    </a:t>
            </a:r>
            <a:r>
              <a:rPr lang="en-US" sz="1200">
                <a:solidFill>
                  <a:srgbClr val="6A3E3E"/>
                </a:solidFill>
                <a:latin typeface="Consolas"/>
              </a:rPr>
              <a:t>rset</a:t>
            </a:r>
            <a:r>
              <a:rPr lang="en-US" sz="1200">
                <a:solidFill>
                  <a:srgbClr val="000000"/>
                </a:solidFill>
                <a:latin typeface="Consolas"/>
              </a:rPr>
              <a:t> = </a:t>
            </a:r>
            <a:r>
              <a:rPr lang="en-US" sz="1200">
                <a:solidFill>
                  <a:srgbClr val="6A3E3E"/>
                </a:solidFill>
                <a:latin typeface="Consolas"/>
              </a:rPr>
              <a:t>stmt</a:t>
            </a:r>
            <a:r>
              <a:rPr lang="en-US" sz="1200">
                <a:solidFill>
                  <a:srgbClr val="000000"/>
                </a:solidFill>
                <a:latin typeface="Consolas"/>
              </a:rPr>
              <a:t>.executeQuery(</a:t>
            </a:r>
            <a:r>
              <a:rPr lang="en-US" sz="1200">
                <a:solidFill>
                  <a:srgbClr val="6A3E3E"/>
                </a:solidFill>
                <a:latin typeface="Consolas"/>
              </a:rPr>
              <a:t>sql</a:t>
            </a:r>
            <a:r>
              <a:rPr lang="en-US" sz="1200">
                <a:solidFill>
                  <a:srgbClr val="000000"/>
                </a:solidFill>
                <a:latin typeface="Consolas"/>
              </a:rPr>
              <a:t>);</a:t>
            </a:r>
            <a:endParaRPr lang="sr-Latn-RS" sz="1200">
              <a:solidFill>
                <a:srgbClr val="000000"/>
              </a:solidFill>
              <a:latin typeface="Consolas"/>
            </a:endParaRPr>
          </a:p>
          <a:p>
            <a:r>
              <a:rPr lang="sr-Latn-RS" sz="1200" b="1">
                <a:solidFill>
                  <a:srgbClr val="7F0055"/>
                </a:solidFill>
                <a:latin typeface="Consolas"/>
              </a:rPr>
              <a:t>    </a:t>
            </a:r>
            <a:r>
              <a:rPr lang="en-US" sz="1200" b="1">
                <a:solidFill>
                  <a:srgbClr val="7F0055"/>
                </a:solidFill>
                <a:latin typeface="Consolas"/>
              </a:rPr>
              <a:t>while</a:t>
            </a:r>
            <a:r>
              <a:rPr lang="en-US" sz="1200" b="1">
                <a:solidFill>
                  <a:srgbClr val="000000"/>
                </a:solidFill>
                <a:latin typeface="Consolas"/>
              </a:rPr>
              <a:t> (</a:t>
            </a:r>
            <a:r>
              <a:rPr lang="en-US" sz="1200" b="1">
                <a:solidFill>
                  <a:srgbClr val="6A3E3E"/>
                </a:solidFill>
                <a:latin typeface="Consolas"/>
              </a:rPr>
              <a:t>rset</a:t>
            </a:r>
            <a:r>
              <a:rPr lang="en-US" sz="1200" b="1">
                <a:solidFill>
                  <a:srgbClr val="000000"/>
                </a:solidFill>
                <a:latin typeface="Consolas"/>
              </a:rPr>
              <a:t>.next()) {</a:t>
            </a:r>
          </a:p>
          <a:p>
            <a:r>
              <a:rPr lang="sr-Latn-RS" sz="1200" b="1">
                <a:solidFill>
                  <a:srgbClr val="7F0055"/>
                </a:solidFill>
                <a:latin typeface="Consolas"/>
              </a:rPr>
              <a:t>      </a:t>
            </a:r>
            <a:r>
              <a:rPr lang="en-US" sz="1200" b="1">
                <a:solidFill>
                  <a:srgbClr val="7F0055"/>
                </a:solidFill>
                <a:latin typeface="Consolas"/>
              </a:rPr>
              <a:t>int</a:t>
            </a:r>
            <a:r>
              <a:rPr lang="en-US" sz="1200" b="1">
                <a:solidFill>
                  <a:srgbClr val="000000"/>
                </a:solidFill>
                <a:latin typeface="Consolas"/>
              </a:rPr>
              <a:t> </a:t>
            </a:r>
            <a:r>
              <a:rPr lang="en-US" sz="1200" b="1">
                <a:solidFill>
                  <a:srgbClr val="6A3E3E"/>
                </a:solidFill>
                <a:latin typeface="Consolas"/>
              </a:rPr>
              <a:t>index</a:t>
            </a:r>
            <a:r>
              <a:rPr lang="en-US" sz="1200" b="1">
                <a:solidFill>
                  <a:srgbClr val="000000"/>
                </a:solidFill>
                <a:latin typeface="Consolas"/>
              </a:rPr>
              <a:t> = 1;</a:t>
            </a:r>
          </a:p>
          <a:p>
            <a:r>
              <a:rPr lang="sr-Latn-RS" sz="1200">
                <a:solidFill>
                  <a:srgbClr val="000000"/>
                </a:solidFill>
                <a:latin typeface="Consolas"/>
              </a:rPr>
              <a:t>      </a:t>
            </a:r>
            <a:r>
              <a:rPr lang="en-US" sz="1200">
                <a:solidFill>
                  <a:srgbClr val="000000"/>
                </a:solidFill>
                <a:latin typeface="Consolas"/>
              </a:rPr>
              <a:t>Long </a:t>
            </a:r>
            <a:r>
              <a:rPr lang="en-US" sz="1200">
                <a:solidFill>
                  <a:srgbClr val="6A3E3E"/>
                </a:solidFill>
                <a:latin typeface="Consolas"/>
              </a:rPr>
              <a:t>id</a:t>
            </a:r>
            <a:r>
              <a:rPr lang="en-US" sz="1200">
                <a:solidFill>
                  <a:srgbClr val="000000"/>
                </a:solidFill>
                <a:latin typeface="Consolas"/>
              </a:rPr>
              <a:t> = </a:t>
            </a:r>
            <a:r>
              <a:rPr lang="en-US" sz="1200">
                <a:solidFill>
                  <a:srgbClr val="6A3E3E"/>
                </a:solidFill>
                <a:latin typeface="Consolas"/>
              </a:rPr>
              <a:t>rset</a:t>
            </a:r>
            <a:r>
              <a:rPr lang="en-US" sz="1200">
                <a:solidFill>
                  <a:srgbClr val="000000"/>
                </a:solidFill>
                <a:latin typeface="Consolas"/>
              </a:rPr>
              <a:t>.getLong(</a:t>
            </a:r>
            <a:r>
              <a:rPr lang="en-US" sz="1200">
                <a:solidFill>
                  <a:srgbClr val="6A3E3E"/>
                </a:solidFill>
                <a:latin typeface="Consolas"/>
              </a:rPr>
              <a:t>index</a:t>
            </a:r>
            <a:r>
              <a:rPr lang="en-US" sz="1200">
                <a:solidFill>
                  <a:srgbClr val="000000"/>
                </a:solidFill>
                <a:latin typeface="Consolas"/>
              </a:rPr>
              <a:t>++);</a:t>
            </a:r>
          </a:p>
          <a:p>
            <a:r>
              <a:rPr lang="sr-Latn-RS" sz="1200">
                <a:solidFill>
                  <a:srgbClr val="000000"/>
                </a:solidFill>
                <a:latin typeface="Consolas"/>
              </a:rPr>
              <a:t>      </a:t>
            </a:r>
            <a:r>
              <a:rPr lang="en-US" sz="1200">
                <a:solidFill>
                  <a:srgbClr val="000000"/>
                </a:solidFill>
                <a:latin typeface="Consolas"/>
              </a:rPr>
              <a:t>String </a:t>
            </a:r>
            <a:r>
              <a:rPr lang="en-US" sz="1200">
                <a:solidFill>
                  <a:srgbClr val="6A3E3E"/>
                </a:solidFill>
                <a:latin typeface="Consolas"/>
              </a:rPr>
              <a:t>naziv</a:t>
            </a:r>
            <a:r>
              <a:rPr lang="en-US" sz="1200">
                <a:solidFill>
                  <a:srgbClr val="000000"/>
                </a:solidFill>
                <a:latin typeface="Consolas"/>
              </a:rPr>
              <a:t> = </a:t>
            </a:r>
            <a:r>
              <a:rPr lang="en-US" sz="1200">
                <a:solidFill>
                  <a:srgbClr val="6A3E3E"/>
                </a:solidFill>
                <a:latin typeface="Consolas"/>
              </a:rPr>
              <a:t>rset</a:t>
            </a:r>
            <a:r>
              <a:rPr lang="en-US" sz="1200">
                <a:solidFill>
                  <a:srgbClr val="000000"/>
                </a:solidFill>
                <a:latin typeface="Consolas"/>
              </a:rPr>
              <a:t>.getString(</a:t>
            </a:r>
            <a:r>
              <a:rPr lang="en-US" sz="1200">
                <a:solidFill>
                  <a:srgbClr val="6A3E3E"/>
                </a:solidFill>
                <a:latin typeface="Consolas"/>
              </a:rPr>
              <a:t>index</a:t>
            </a:r>
            <a:r>
              <a:rPr lang="en-US" sz="1200">
                <a:solidFill>
                  <a:srgbClr val="000000"/>
                </a:solidFill>
                <a:latin typeface="Consolas"/>
              </a:rPr>
              <a:t>++);</a:t>
            </a:r>
            <a:endParaRPr lang="en-US" sz="1200">
              <a:latin typeface="Consolas"/>
            </a:endParaRPr>
          </a:p>
          <a:p>
            <a:r>
              <a:rPr lang="sr-Latn-RS" sz="1200">
                <a:solidFill>
                  <a:srgbClr val="000000"/>
                </a:solidFill>
                <a:latin typeface="Consolas"/>
              </a:rPr>
              <a:t>      </a:t>
            </a:r>
            <a:r>
              <a:rPr lang="de-DE" sz="1200">
                <a:solidFill>
                  <a:srgbClr val="000000"/>
                </a:solidFill>
                <a:latin typeface="Consolas"/>
              </a:rPr>
              <a:t>Zanr </a:t>
            </a:r>
            <a:r>
              <a:rPr lang="de-DE" sz="1200">
                <a:solidFill>
                  <a:srgbClr val="6A3E3E"/>
                </a:solidFill>
                <a:latin typeface="Consolas"/>
              </a:rPr>
              <a:t>zanr</a:t>
            </a:r>
            <a:r>
              <a:rPr lang="de-DE" sz="1200">
                <a:solidFill>
                  <a:srgbClr val="000000"/>
                </a:solidFill>
                <a:latin typeface="Consolas"/>
              </a:rPr>
              <a:t> = </a:t>
            </a:r>
            <a:r>
              <a:rPr lang="de-DE" sz="1200" b="1">
                <a:solidFill>
                  <a:srgbClr val="7F0055"/>
                </a:solidFill>
                <a:latin typeface="Consolas"/>
              </a:rPr>
              <a:t>new</a:t>
            </a:r>
            <a:r>
              <a:rPr lang="de-DE" sz="1200" b="1">
                <a:solidFill>
                  <a:srgbClr val="000000"/>
                </a:solidFill>
                <a:latin typeface="Consolas"/>
              </a:rPr>
              <a:t> Zanr(</a:t>
            </a:r>
            <a:r>
              <a:rPr lang="de-DE" sz="1200" b="1">
                <a:solidFill>
                  <a:srgbClr val="6A3E3E"/>
                </a:solidFill>
                <a:latin typeface="Consolas"/>
              </a:rPr>
              <a:t>id</a:t>
            </a:r>
            <a:r>
              <a:rPr lang="de-DE" sz="1200" b="1">
                <a:solidFill>
                  <a:srgbClr val="000000"/>
                </a:solidFill>
                <a:latin typeface="Consolas"/>
              </a:rPr>
              <a:t>, </a:t>
            </a:r>
            <a:r>
              <a:rPr lang="de-DE" sz="1200" b="1">
                <a:solidFill>
                  <a:srgbClr val="6A3E3E"/>
                </a:solidFill>
                <a:latin typeface="Consolas"/>
              </a:rPr>
              <a:t>naziv</a:t>
            </a:r>
            <a:r>
              <a:rPr lang="de-DE" sz="1200" b="1">
                <a:solidFill>
                  <a:srgbClr val="000000"/>
                </a:solidFill>
                <a:latin typeface="Consolas"/>
              </a:rPr>
              <a:t>);</a:t>
            </a:r>
          </a:p>
          <a:p>
            <a:r>
              <a:rPr lang="sr-Latn-RS" sz="1200">
                <a:solidFill>
                  <a:srgbClr val="6A3E3E"/>
                </a:solidFill>
                <a:latin typeface="Consolas"/>
              </a:rPr>
              <a:t>      </a:t>
            </a:r>
            <a:r>
              <a:rPr lang="en-US" sz="1200">
                <a:solidFill>
                  <a:srgbClr val="6A3E3E"/>
                </a:solidFill>
                <a:latin typeface="Consolas"/>
              </a:rPr>
              <a:t>zanrovi</a:t>
            </a:r>
            <a:r>
              <a:rPr lang="en-US" sz="1200">
                <a:solidFill>
                  <a:srgbClr val="000000"/>
                </a:solidFill>
                <a:latin typeface="Consolas"/>
              </a:rPr>
              <a:t>.add(</a:t>
            </a:r>
            <a:r>
              <a:rPr lang="en-US" sz="1200">
                <a:solidFill>
                  <a:srgbClr val="6A3E3E"/>
                </a:solidFill>
                <a:latin typeface="Consolas"/>
              </a:rPr>
              <a:t>zanr</a:t>
            </a:r>
            <a:r>
              <a:rPr lang="en-US" sz="1200">
                <a:solidFill>
                  <a:srgbClr val="000000"/>
                </a:solidFill>
                <a:latin typeface="Consolas"/>
              </a:rPr>
              <a:t>);</a:t>
            </a:r>
            <a:endParaRPr lang="sr-Latn-RS" sz="1200">
              <a:solidFill>
                <a:srgbClr val="000000"/>
              </a:solidFill>
              <a:latin typeface="Consolas"/>
            </a:endParaRPr>
          </a:p>
          <a:p>
            <a:r>
              <a:rPr lang="sr-Latn-RS" sz="1200"/>
              <a:t>          </a:t>
            </a:r>
            <a:r>
              <a:rPr lang="en-US" sz="1200"/>
              <a:t>}</a:t>
            </a:r>
            <a:r>
              <a:rPr lang="sr-Latn-RS" sz="1200">
                <a:solidFill>
                  <a:srgbClr val="000000"/>
                </a:solidFill>
                <a:latin typeface="Consolas"/>
              </a:rPr>
              <a:t>	</a:t>
            </a:r>
          </a:p>
          <a:p>
            <a:r>
              <a:rPr lang="sr-Latn-RS" sz="1200">
                <a:solidFill>
                  <a:srgbClr val="000000"/>
                </a:solidFill>
                <a:latin typeface="Consolas"/>
              </a:rPr>
              <a:t>  </a:t>
            </a:r>
            <a:r>
              <a:rPr lang="en-US" sz="1200">
                <a:solidFill>
                  <a:srgbClr val="000000"/>
                </a:solidFill>
                <a:latin typeface="Consolas"/>
              </a:rPr>
              <a:t>} </a:t>
            </a:r>
            <a:r>
              <a:rPr lang="en-US" sz="1200" b="1">
                <a:solidFill>
                  <a:srgbClr val="7F0055"/>
                </a:solidFill>
                <a:latin typeface="Consolas"/>
              </a:rPr>
              <a:t>catch</a:t>
            </a:r>
            <a:r>
              <a:rPr lang="en-US" sz="1200" b="1">
                <a:solidFill>
                  <a:srgbClr val="000000"/>
                </a:solidFill>
                <a:latin typeface="Consolas"/>
              </a:rPr>
              <a:t> (Exception </a:t>
            </a:r>
            <a:r>
              <a:rPr lang="en-US" sz="1200" b="1">
                <a:solidFill>
                  <a:srgbClr val="6A3E3E"/>
                </a:solidFill>
                <a:latin typeface="Consolas"/>
              </a:rPr>
              <a:t>ex</a:t>
            </a:r>
            <a:r>
              <a:rPr lang="en-US" sz="1200" b="1">
                <a:solidFill>
                  <a:srgbClr val="000000"/>
                </a:solidFill>
                <a:latin typeface="Consolas"/>
              </a:rPr>
              <a:t>) {</a:t>
            </a:r>
          </a:p>
          <a:p>
            <a:r>
              <a:rPr lang="sr-Latn-RS" sz="1200">
                <a:solidFill>
                  <a:srgbClr val="6A3E3E"/>
                </a:solidFill>
                <a:latin typeface="Consolas"/>
              </a:rPr>
              <a:t>      </a:t>
            </a:r>
            <a:r>
              <a:rPr lang="en-US" sz="1200">
                <a:solidFill>
                  <a:srgbClr val="6A3E3E"/>
                </a:solidFill>
                <a:latin typeface="Consolas"/>
              </a:rPr>
              <a:t>ex</a:t>
            </a:r>
            <a:r>
              <a:rPr lang="en-US" sz="1200">
                <a:solidFill>
                  <a:srgbClr val="000000"/>
                </a:solidFill>
                <a:latin typeface="Consolas"/>
              </a:rPr>
              <a:t>.printStackTrace();</a:t>
            </a:r>
          </a:p>
          <a:p>
            <a:r>
              <a:rPr lang="sr-Latn-RS" sz="1200">
                <a:solidFill>
                  <a:srgbClr val="000000"/>
                </a:solidFill>
                <a:latin typeface="Consolas"/>
              </a:rPr>
              <a:t>  </a:t>
            </a:r>
            <a:r>
              <a:rPr lang="en-US" sz="1200">
                <a:solidFill>
                  <a:srgbClr val="000000"/>
                </a:solidFill>
                <a:latin typeface="Consolas"/>
              </a:rPr>
              <a:t>} </a:t>
            </a:r>
            <a:r>
              <a:rPr lang="en-US" sz="1200" b="1">
                <a:solidFill>
                  <a:srgbClr val="7F0055"/>
                </a:solidFill>
                <a:latin typeface="Consolas"/>
              </a:rPr>
              <a:t>finally</a:t>
            </a:r>
            <a:r>
              <a:rPr lang="en-US" sz="1200" b="1">
                <a:solidFill>
                  <a:srgbClr val="000000"/>
                </a:solidFill>
                <a:latin typeface="Consolas"/>
              </a:rPr>
              <a:t> {</a:t>
            </a:r>
          </a:p>
          <a:p>
            <a:r>
              <a:rPr lang="sr-Latn-RS" sz="1200" b="1">
                <a:solidFill>
                  <a:srgbClr val="7F0055"/>
                </a:solidFill>
                <a:latin typeface="Consolas"/>
              </a:rPr>
              <a:t>      </a:t>
            </a:r>
            <a:r>
              <a:rPr lang="en-US" sz="1200" b="1">
                <a:solidFill>
                  <a:srgbClr val="7F0055"/>
                </a:solidFill>
                <a:latin typeface="Consolas"/>
              </a:rPr>
              <a:t>try</a:t>
            </a:r>
            <a:r>
              <a:rPr lang="en-US" sz="1200" b="1">
                <a:solidFill>
                  <a:srgbClr val="000000"/>
                </a:solidFill>
                <a:latin typeface="Consolas"/>
              </a:rPr>
              <a:t> {</a:t>
            </a:r>
            <a:r>
              <a:rPr lang="en-US" sz="1200" b="1">
                <a:solidFill>
                  <a:srgbClr val="6A3E3E"/>
                </a:solidFill>
                <a:latin typeface="Consolas"/>
              </a:rPr>
              <a:t>stmt</a:t>
            </a:r>
            <a:r>
              <a:rPr lang="en-US" sz="1200" b="1">
                <a:solidFill>
                  <a:srgbClr val="000000"/>
                </a:solidFill>
                <a:latin typeface="Consolas"/>
              </a:rPr>
              <a:t>.close();} </a:t>
            </a:r>
            <a:r>
              <a:rPr lang="en-US" sz="1200" b="1">
                <a:solidFill>
                  <a:srgbClr val="7F0055"/>
                </a:solidFill>
                <a:latin typeface="Consolas"/>
              </a:rPr>
              <a:t>catch</a:t>
            </a:r>
            <a:r>
              <a:rPr lang="en-US" sz="1200" b="1">
                <a:solidFill>
                  <a:srgbClr val="000000"/>
                </a:solidFill>
                <a:latin typeface="Consolas"/>
              </a:rPr>
              <a:t> (Exception </a:t>
            </a:r>
            <a:r>
              <a:rPr lang="en-US" sz="1200" b="1">
                <a:solidFill>
                  <a:srgbClr val="6A3E3E"/>
                </a:solidFill>
                <a:latin typeface="Consolas"/>
              </a:rPr>
              <a:t>ex</a:t>
            </a:r>
            <a:r>
              <a:rPr lang="en-US" sz="1200" b="1">
                <a:solidFill>
                  <a:srgbClr val="000000"/>
                </a:solidFill>
                <a:latin typeface="Consolas"/>
              </a:rPr>
              <a:t>) {</a:t>
            </a:r>
            <a:r>
              <a:rPr lang="en-US" sz="1200" b="1">
                <a:solidFill>
                  <a:srgbClr val="6A3E3E"/>
                </a:solidFill>
                <a:latin typeface="Consolas"/>
              </a:rPr>
              <a:t>ex</a:t>
            </a:r>
            <a:r>
              <a:rPr lang="en-US" sz="1200" b="1">
                <a:solidFill>
                  <a:srgbClr val="000000"/>
                </a:solidFill>
                <a:latin typeface="Consolas"/>
              </a:rPr>
              <a:t>.printStackTrace();}</a:t>
            </a:r>
          </a:p>
          <a:p>
            <a:r>
              <a:rPr lang="sr-Latn-RS" sz="1200" b="1">
                <a:solidFill>
                  <a:srgbClr val="7F0055"/>
                </a:solidFill>
                <a:latin typeface="Consolas"/>
              </a:rPr>
              <a:t>      </a:t>
            </a:r>
            <a:r>
              <a:rPr lang="en-US" sz="1200" b="1">
                <a:solidFill>
                  <a:srgbClr val="7F0055"/>
                </a:solidFill>
                <a:latin typeface="Consolas"/>
              </a:rPr>
              <a:t>try</a:t>
            </a:r>
            <a:r>
              <a:rPr lang="en-US" sz="1200" b="1">
                <a:solidFill>
                  <a:srgbClr val="000000"/>
                </a:solidFill>
                <a:latin typeface="Consolas"/>
              </a:rPr>
              <a:t> {</a:t>
            </a:r>
            <a:r>
              <a:rPr lang="en-US" sz="1200" b="1">
                <a:solidFill>
                  <a:srgbClr val="6A3E3E"/>
                </a:solidFill>
                <a:latin typeface="Consolas"/>
              </a:rPr>
              <a:t>rset</a:t>
            </a:r>
            <a:r>
              <a:rPr lang="en-US" sz="1200" b="1">
                <a:solidFill>
                  <a:srgbClr val="000000"/>
                </a:solidFill>
                <a:latin typeface="Consolas"/>
              </a:rPr>
              <a:t>.close();} </a:t>
            </a:r>
            <a:r>
              <a:rPr lang="en-US" sz="1200" b="1">
                <a:solidFill>
                  <a:srgbClr val="7F0055"/>
                </a:solidFill>
                <a:latin typeface="Consolas"/>
              </a:rPr>
              <a:t>catch</a:t>
            </a:r>
            <a:r>
              <a:rPr lang="en-US" sz="1200" b="1">
                <a:solidFill>
                  <a:srgbClr val="000000"/>
                </a:solidFill>
                <a:latin typeface="Consolas"/>
              </a:rPr>
              <a:t> (Exception </a:t>
            </a:r>
            <a:r>
              <a:rPr lang="en-US" sz="1200" b="1">
                <a:solidFill>
                  <a:srgbClr val="6A3E3E"/>
                </a:solidFill>
                <a:latin typeface="Consolas"/>
              </a:rPr>
              <a:t>ex</a:t>
            </a:r>
            <a:r>
              <a:rPr lang="en-US" sz="1200" b="1">
                <a:solidFill>
                  <a:srgbClr val="000000"/>
                </a:solidFill>
                <a:latin typeface="Consolas"/>
              </a:rPr>
              <a:t>) {</a:t>
            </a:r>
            <a:r>
              <a:rPr lang="en-US" sz="1200" b="1">
                <a:solidFill>
                  <a:srgbClr val="6A3E3E"/>
                </a:solidFill>
                <a:latin typeface="Consolas"/>
              </a:rPr>
              <a:t>ex</a:t>
            </a:r>
            <a:r>
              <a:rPr lang="en-US" sz="1200" b="1">
                <a:solidFill>
                  <a:srgbClr val="000000"/>
                </a:solidFill>
                <a:latin typeface="Consolas"/>
              </a:rPr>
              <a:t>.printStackTrace();}</a:t>
            </a:r>
          </a:p>
          <a:p>
            <a:r>
              <a:rPr lang="sr-Latn-RS" sz="1200" b="1">
                <a:solidFill>
                  <a:srgbClr val="7F0055"/>
                </a:solidFill>
                <a:latin typeface="Consolas"/>
              </a:rPr>
              <a:t>      </a:t>
            </a:r>
            <a:r>
              <a:rPr lang="en-US" sz="1200" b="1">
                <a:solidFill>
                  <a:srgbClr val="7F0055"/>
                </a:solidFill>
                <a:latin typeface="Consolas"/>
              </a:rPr>
              <a:t>try</a:t>
            </a:r>
            <a:r>
              <a:rPr lang="en-US" sz="1200" b="1">
                <a:solidFill>
                  <a:srgbClr val="000000"/>
                </a:solidFill>
                <a:latin typeface="Consolas"/>
              </a:rPr>
              <a:t> {</a:t>
            </a:r>
            <a:r>
              <a:rPr lang="en-US" sz="1200" b="1">
                <a:solidFill>
                  <a:srgbClr val="0000C0"/>
                </a:solidFill>
                <a:latin typeface="Consolas"/>
              </a:rPr>
              <a:t>connectionManager</a:t>
            </a:r>
            <a:r>
              <a:rPr lang="en-US" sz="1200" b="1">
                <a:solidFill>
                  <a:srgbClr val="000000"/>
                </a:solidFill>
                <a:latin typeface="Consolas"/>
              </a:rPr>
              <a:t>.closeConnection();} </a:t>
            </a:r>
            <a:r>
              <a:rPr lang="en-US" sz="1200" b="1">
                <a:solidFill>
                  <a:srgbClr val="7F0055"/>
                </a:solidFill>
                <a:latin typeface="Consolas"/>
              </a:rPr>
              <a:t>catch</a:t>
            </a:r>
            <a:r>
              <a:rPr lang="en-US" sz="1200" b="1">
                <a:solidFill>
                  <a:srgbClr val="000000"/>
                </a:solidFill>
                <a:latin typeface="Consolas"/>
              </a:rPr>
              <a:t> (Exception </a:t>
            </a:r>
            <a:r>
              <a:rPr lang="en-US" sz="1200" b="1">
                <a:solidFill>
                  <a:srgbClr val="6A3E3E"/>
                </a:solidFill>
                <a:latin typeface="Consolas"/>
              </a:rPr>
              <a:t>ex</a:t>
            </a:r>
            <a:r>
              <a:rPr lang="en-US" sz="1200" b="1">
                <a:solidFill>
                  <a:srgbClr val="000000"/>
                </a:solidFill>
                <a:latin typeface="Consolas"/>
              </a:rPr>
              <a:t>) {</a:t>
            </a:r>
            <a:r>
              <a:rPr lang="en-US" sz="1200" b="1">
                <a:solidFill>
                  <a:srgbClr val="6A3E3E"/>
                </a:solidFill>
                <a:latin typeface="Consolas"/>
              </a:rPr>
              <a:t>ex</a:t>
            </a:r>
            <a:r>
              <a:rPr lang="en-US" sz="1200" b="1">
                <a:solidFill>
                  <a:srgbClr val="000000"/>
                </a:solidFill>
                <a:latin typeface="Consolas"/>
              </a:rPr>
              <a:t>.printStackTrace();}</a:t>
            </a:r>
          </a:p>
          <a:p>
            <a:r>
              <a:rPr lang="sr-Latn-RS" sz="1200">
                <a:solidFill>
                  <a:srgbClr val="000000"/>
                </a:solidFill>
                <a:latin typeface="Consolas"/>
              </a:rPr>
              <a:t>  </a:t>
            </a:r>
            <a:r>
              <a:rPr lang="en-US" sz="1200">
                <a:solidFill>
                  <a:srgbClr val="000000"/>
                </a:solidFill>
                <a:latin typeface="Consolas"/>
              </a:rPr>
              <a:t>}</a:t>
            </a:r>
          </a:p>
          <a:p>
            <a:r>
              <a:rPr lang="sr-Latn-RS" sz="1200" b="1">
                <a:solidFill>
                  <a:srgbClr val="7F0055"/>
                </a:solidFill>
                <a:latin typeface="Consolas"/>
              </a:rPr>
              <a:t>  </a:t>
            </a:r>
            <a:r>
              <a:rPr lang="en-US" sz="1200" b="1">
                <a:solidFill>
                  <a:srgbClr val="7F0055"/>
                </a:solidFill>
                <a:latin typeface="Consolas"/>
              </a:rPr>
              <a:t>return</a:t>
            </a:r>
            <a:r>
              <a:rPr lang="en-US" sz="1200" b="1">
                <a:solidFill>
                  <a:srgbClr val="000000"/>
                </a:solidFill>
                <a:latin typeface="Consolas"/>
              </a:rPr>
              <a:t> </a:t>
            </a:r>
            <a:r>
              <a:rPr lang="en-US" sz="1200" b="1">
                <a:solidFill>
                  <a:srgbClr val="6A3E3E"/>
                </a:solidFill>
                <a:latin typeface="Consolas"/>
              </a:rPr>
              <a:t>zanrovi</a:t>
            </a:r>
            <a:r>
              <a:rPr lang="en-US" sz="1200" b="1">
                <a:solidFill>
                  <a:srgbClr val="000000"/>
                </a:solidFill>
                <a:latin typeface="Consolas"/>
              </a:rPr>
              <a:t>;</a:t>
            </a:r>
            <a:endParaRPr lang="en-US" sz="1200">
              <a:solidFill>
                <a:srgbClr val="000000"/>
              </a:solidFill>
              <a:latin typeface="Consolas"/>
            </a:endParaRPr>
          </a:p>
          <a:p>
            <a:r>
              <a:rPr lang="en-US" sz="1200">
                <a:solidFill>
                  <a:srgbClr val="000000"/>
                </a:solidFill>
                <a:latin typeface="Consolas"/>
              </a:rPr>
              <a:t>}</a:t>
            </a:r>
            <a:endParaRPr lang="en-US" sz="1200"/>
          </a:p>
        </p:txBody>
      </p:sp>
    </p:spTree>
    <p:extLst>
      <p:ext uri="{BB962C8B-B14F-4D97-AF65-F5344CB8AC3E}">
        <p14:creationId xmlns:p14="http://schemas.microsoft.com/office/powerpoint/2010/main" val="215404457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9382" y="272765"/>
            <a:ext cx="11684000" cy="595453"/>
          </a:xfrm>
          <a:solidFill>
            <a:schemeClr val="tx1">
              <a:lumMod val="65000"/>
              <a:lumOff val="35000"/>
            </a:schemeClr>
          </a:solidFill>
        </p:spPr>
        <p:txBody>
          <a:bodyPr>
            <a:noAutofit/>
          </a:bodyPr>
          <a:lstStyle/>
          <a:p>
            <a:r>
              <a:rPr lang="en-US">
                <a:solidFill>
                  <a:schemeClr val="bg1"/>
                </a:solidFill>
                <a:latin typeface="+mn-lt"/>
              </a:rPr>
              <a:t>Korišćenje baze u Javi – Statement obj</a:t>
            </a:r>
            <a:endParaRPr lang="en-US" dirty="0">
              <a:solidFill>
                <a:schemeClr val="bg1"/>
              </a:solidFill>
              <a:latin typeface="+mn-lt"/>
            </a:endParaRPr>
          </a:p>
        </p:txBody>
      </p:sp>
      <p:sp>
        <p:nvSpPr>
          <p:cNvPr id="3" name="Content Placeholder 2"/>
          <p:cNvSpPr>
            <a:spLocks noGrp="1"/>
          </p:cNvSpPr>
          <p:nvPr>
            <p:ph idx="1"/>
          </p:nvPr>
        </p:nvSpPr>
        <p:spPr>
          <a:xfrm>
            <a:off x="249382" y="960578"/>
            <a:ext cx="11684000" cy="5796482"/>
          </a:xfrm>
          <a:ln w="38100">
            <a:solidFill>
              <a:schemeClr val="tx1">
                <a:lumMod val="65000"/>
                <a:lumOff val="35000"/>
              </a:schemeClr>
            </a:solidFill>
            <a:prstDash val="solid"/>
            <a:round/>
          </a:ln>
        </p:spPr>
        <p:txBody>
          <a:bodyPr>
            <a:normAutofit/>
          </a:bodyPr>
          <a:lstStyle/>
          <a:p>
            <a:r>
              <a:rPr lang="vi-VN" sz="3000" dirty="0">
                <a:latin typeface="Calibri" pitchFamily="34" charset="0"/>
              </a:rPr>
              <a:t>java.sql.Statement - se ponaša kao kontejner za izvršavanje SQL upita kroz datu konekciju</a:t>
            </a:r>
            <a:r>
              <a:rPr lang="sr-Latn-RS" sz="3000" dirty="0">
                <a:latin typeface="Calibri" pitchFamily="34" charset="0"/>
              </a:rPr>
              <a:t> (kompletan string pretrage)</a:t>
            </a:r>
          </a:p>
          <a:p>
            <a:pPr lvl="1"/>
            <a:r>
              <a:rPr lang="sr-Latn-RS" dirty="0">
                <a:latin typeface="Calibri" pitchFamily="34" charset="0"/>
              </a:rPr>
              <a:t>Ako bi SQL upit trebao da sadrži </a:t>
            </a:r>
            <a:r>
              <a:rPr lang="sr-Latn-RS" b="1" dirty="0" err="1">
                <a:latin typeface="Calibri" pitchFamily="34" charset="0"/>
              </a:rPr>
              <a:t>where</a:t>
            </a:r>
            <a:r>
              <a:rPr lang="sr-Latn-RS" dirty="0">
                <a:latin typeface="Calibri" pitchFamily="34" charset="0"/>
              </a:rPr>
              <a:t> klauzulu tada bi se on formirao na </a:t>
            </a:r>
            <a:br>
              <a:rPr lang="sr-Latn-RS" dirty="0">
                <a:latin typeface="Calibri" pitchFamily="34" charset="0"/>
              </a:rPr>
            </a:br>
            <a:r>
              <a:rPr lang="en-US" dirty="0">
                <a:solidFill>
                  <a:srgbClr val="000000"/>
                </a:solidFill>
                <a:latin typeface="Consolas"/>
              </a:rPr>
              <a:t>String </a:t>
            </a:r>
            <a:r>
              <a:rPr lang="en-US" dirty="0" err="1">
                <a:solidFill>
                  <a:srgbClr val="6A3E3E"/>
                </a:solidFill>
                <a:latin typeface="Consolas"/>
              </a:rPr>
              <a:t>sql</a:t>
            </a:r>
            <a:r>
              <a:rPr lang="en-US" dirty="0">
                <a:solidFill>
                  <a:srgbClr val="000000"/>
                </a:solidFill>
                <a:latin typeface="Consolas"/>
              </a:rPr>
              <a:t> = </a:t>
            </a:r>
            <a:r>
              <a:rPr lang="en-US" dirty="0">
                <a:solidFill>
                  <a:srgbClr val="2A00FF"/>
                </a:solidFill>
                <a:latin typeface="Consolas"/>
              </a:rPr>
              <a:t>"SELECT id, </a:t>
            </a:r>
            <a:r>
              <a:rPr lang="en-US" dirty="0" err="1">
                <a:solidFill>
                  <a:srgbClr val="2A00FF"/>
                </a:solidFill>
                <a:latin typeface="Consolas"/>
              </a:rPr>
              <a:t>naziv</a:t>
            </a:r>
            <a:r>
              <a:rPr lang="en-US" dirty="0">
                <a:solidFill>
                  <a:srgbClr val="2A00FF"/>
                </a:solidFill>
                <a:latin typeface="Consolas"/>
              </a:rPr>
              <a:t> FROM </a:t>
            </a:r>
            <a:r>
              <a:rPr lang="en-US" dirty="0" err="1">
                <a:solidFill>
                  <a:srgbClr val="2A00FF"/>
                </a:solidFill>
                <a:latin typeface="Consolas"/>
              </a:rPr>
              <a:t>zanrovi</a:t>
            </a:r>
            <a:r>
              <a:rPr lang="sr-Latn-RS" dirty="0">
                <a:solidFill>
                  <a:srgbClr val="2A00FF"/>
                </a:solidFill>
                <a:latin typeface="Consolas"/>
              </a:rPr>
              <a:t> WHERE </a:t>
            </a:r>
            <a:r>
              <a:rPr lang="sr-Latn-RS" dirty="0" err="1">
                <a:solidFill>
                  <a:srgbClr val="2A00FF"/>
                </a:solidFill>
                <a:latin typeface="Consolas"/>
              </a:rPr>
              <a:t>id</a:t>
            </a:r>
            <a:r>
              <a:rPr lang="sr-Latn-RS" dirty="0">
                <a:solidFill>
                  <a:srgbClr val="2A00FF"/>
                </a:solidFill>
                <a:latin typeface="Consolas"/>
              </a:rPr>
              <a:t> = </a:t>
            </a:r>
            <a:r>
              <a:rPr lang="en-US" dirty="0">
                <a:solidFill>
                  <a:srgbClr val="2A00FF"/>
                </a:solidFill>
                <a:latin typeface="Consolas"/>
              </a:rPr>
              <a:t>"</a:t>
            </a:r>
            <a:r>
              <a:rPr lang="sr-Latn-RS" dirty="0">
                <a:solidFill>
                  <a:srgbClr val="2A00FF"/>
                </a:solidFill>
                <a:latin typeface="Consolas"/>
              </a:rPr>
              <a:t> </a:t>
            </a:r>
            <a:r>
              <a:rPr lang="sr-Latn-RS" dirty="0">
                <a:solidFill>
                  <a:srgbClr val="000000"/>
                </a:solidFill>
                <a:latin typeface="Consolas"/>
              </a:rPr>
              <a:t>+</a:t>
            </a:r>
            <a:r>
              <a:rPr lang="sr-Latn-RS" dirty="0">
                <a:solidFill>
                  <a:srgbClr val="2A00FF"/>
                </a:solidFill>
                <a:latin typeface="Consolas"/>
              </a:rPr>
              <a:t> </a:t>
            </a:r>
            <a:r>
              <a:rPr lang="sr-Latn-RS" dirty="0" err="1">
                <a:solidFill>
                  <a:srgbClr val="2A00FF"/>
                </a:solidFill>
                <a:latin typeface="Consolas"/>
              </a:rPr>
              <a:t>idZanr</a:t>
            </a:r>
            <a:r>
              <a:rPr lang="sr-Latn-RS" dirty="0">
                <a:solidFill>
                  <a:srgbClr val="2A00FF"/>
                </a:solidFill>
                <a:latin typeface="Consolas"/>
              </a:rPr>
              <a:t> </a:t>
            </a:r>
            <a:r>
              <a:rPr lang="sr-Latn-RS" dirty="0">
                <a:solidFill>
                  <a:srgbClr val="000000"/>
                </a:solidFill>
                <a:latin typeface="Consolas"/>
              </a:rPr>
              <a:t>+</a:t>
            </a:r>
            <a:r>
              <a:rPr lang="sr-Latn-RS" dirty="0">
                <a:solidFill>
                  <a:srgbClr val="2A00FF"/>
                </a:solidFill>
                <a:latin typeface="Consolas"/>
              </a:rPr>
              <a:t> ";"</a:t>
            </a:r>
            <a:r>
              <a:rPr lang="sr-Latn-RS" dirty="0">
                <a:solidFill>
                  <a:srgbClr val="000000"/>
                </a:solidFill>
                <a:latin typeface="Consolas"/>
              </a:rPr>
              <a:t>;</a:t>
            </a:r>
            <a:br>
              <a:rPr lang="sr-Latn-RS" dirty="0">
                <a:solidFill>
                  <a:srgbClr val="000000"/>
                </a:solidFill>
                <a:latin typeface="Consolas"/>
              </a:rPr>
            </a:br>
            <a:r>
              <a:rPr lang="sr-Latn-RS" dirty="0">
                <a:latin typeface="Calibri" pitchFamily="34" charset="0"/>
              </a:rPr>
              <a:t>nije baš praktično ako </a:t>
            </a:r>
            <a:r>
              <a:rPr lang="sr-Latn-RS" dirty="0" err="1">
                <a:latin typeface="Calibri" pitchFamily="34" charset="0"/>
              </a:rPr>
              <a:t>where</a:t>
            </a:r>
            <a:r>
              <a:rPr lang="sr-Latn-RS" dirty="0">
                <a:latin typeface="Calibri" pitchFamily="34" charset="0"/>
              </a:rPr>
              <a:t> deo ima više parametara pretrage </a:t>
            </a:r>
          </a:p>
          <a:p>
            <a:r>
              <a:rPr lang="vi-VN" sz="3000" dirty="0">
                <a:latin typeface="Calibri" pitchFamily="34" charset="0"/>
              </a:rPr>
              <a:t>Sve operacije nad bazom podataka, pa tako i postavljanje upita, definišu se odgovarajućim SQL naredbama koje se šalju serveru. SQL naredba je, u okviru JDBC interfejsa, definisana Statement objektom.</a:t>
            </a:r>
          </a:p>
          <a:p>
            <a:r>
              <a:rPr lang="vi-VN" sz="3000" dirty="0">
                <a:latin typeface="Calibri" pitchFamily="34" charset="0"/>
              </a:rPr>
              <a:t>Za slanje upita serveru koristi se metoda executeQuery</a:t>
            </a:r>
          </a:p>
          <a:p>
            <a:r>
              <a:rPr lang="vi-VN" sz="3000" dirty="0">
                <a:latin typeface="Calibri" pitchFamily="34" charset="0"/>
              </a:rPr>
              <a:t>Rezultat ove metode je inicijalizovani objekat klase ResultSet, koji je namenjen za skladištenje rezultata upita. Rezultat upita se može pročitati pomoću ovog objekta. </a:t>
            </a:r>
            <a:endParaRPr lang="sr-Latn-RS" sz="3000" dirty="0">
              <a:latin typeface="Calibri" pitchFamily="34" charset="0"/>
            </a:endParaRPr>
          </a:p>
          <a:p>
            <a:pPr marL="0" indent="0">
              <a:buNone/>
            </a:pPr>
            <a:endParaRPr lang="vi-VN" sz="3600" dirty="0">
              <a:latin typeface="Calibri" pitchFamily="34" charset="0"/>
            </a:endParaRPr>
          </a:p>
        </p:txBody>
      </p:sp>
      <p:sp>
        <p:nvSpPr>
          <p:cNvPr id="5" name="Slide Number Placeholder 4"/>
          <p:cNvSpPr>
            <a:spLocks noGrp="1"/>
          </p:cNvSpPr>
          <p:nvPr>
            <p:ph type="sldNum" sz="quarter" idx="12"/>
          </p:nvPr>
        </p:nvSpPr>
        <p:spPr/>
        <p:txBody>
          <a:bodyPr/>
          <a:lstStyle/>
          <a:p>
            <a:fld id="{0A51EA2F-6D5D-4AA6-9C08-0E6AA7753B98}" type="slidenum">
              <a:rPr lang="en-US" smtClean="0"/>
              <a:t>51</a:t>
            </a:fld>
            <a:endParaRPr lang="en-US"/>
          </a:p>
        </p:txBody>
      </p:sp>
    </p:spTree>
    <p:extLst>
      <p:ext uri="{BB962C8B-B14F-4D97-AF65-F5344CB8AC3E}">
        <p14:creationId xmlns:p14="http://schemas.microsoft.com/office/powerpoint/2010/main" val="99915186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9382" y="272765"/>
            <a:ext cx="11684000" cy="595453"/>
          </a:xfrm>
          <a:solidFill>
            <a:schemeClr val="tx1">
              <a:lumMod val="65000"/>
              <a:lumOff val="35000"/>
            </a:schemeClr>
          </a:solidFill>
        </p:spPr>
        <p:txBody>
          <a:bodyPr>
            <a:noAutofit/>
          </a:bodyPr>
          <a:lstStyle/>
          <a:p>
            <a:r>
              <a:rPr lang="en-US">
                <a:solidFill>
                  <a:schemeClr val="bg1"/>
                </a:solidFill>
                <a:latin typeface="+mn-lt"/>
              </a:rPr>
              <a:t>Korišćenje baze u Javi – Statement obj</a:t>
            </a:r>
            <a:endParaRPr lang="en-US" dirty="0">
              <a:solidFill>
                <a:schemeClr val="bg1"/>
              </a:solidFill>
              <a:latin typeface="+mn-lt"/>
            </a:endParaRPr>
          </a:p>
        </p:txBody>
      </p:sp>
      <p:sp>
        <p:nvSpPr>
          <p:cNvPr id="3" name="Content Placeholder 2"/>
          <p:cNvSpPr>
            <a:spLocks noGrp="1"/>
          </p:cNvSpPr>
          <p:nvPr>
            <p:ph idx="1"/>
          </p:nvPr>
        </p:nvSpPr>
        <p:spPr>
          <a:xfrm>
            <a:off x="249382" y="960578"/>
            <a:ext cx="11684000" cy="5689603"/>
          </a:xfrm>
          <a:ln w="38100">
            <a:solidFill>
              <a:schemeClr val="tx1">
                <a:lumMod val="65000"/>
                <a:lumOff val="35000"/>
              </a:schemeClr>
            </a:solidFill>
            <a:prstDash val="solid"/>
            <a:round/>
          </a:ln>
        </p:spPr>
        <p:txBody>
          <a:bodyPr>
            <a:normAutofit fontScale="92500" lnSpcReduction="10000"/>
          </a:bodyPr>
          <a:lstStyle/>
          <a:p>
            <a:r>
              <a:rPr lang="sr-Latn-RS" sz="3200">
                <a:latin typeface="Calibri" pitchFamily="34" charset="0"/>
              </a:rPr>
              <a:t>Objekat </a:t>
            </a:r>
            <a:r>
              <a:rPr lang="vi-VN" sz="3200">
                <a:latin typeface="Calibri" pitchFamily="34" charset="0"/>
              </a:rPr>
              <a:t>klase ResultSet</a:t>
            </a:r>
            <a:endParaRPr lang="sr-Latn-RS" sz="3200">
              <a:latin typeface="Calibri" pitchFamily="34" charset="0"/>
            </a:endParaRPr>
          </a:p>
          <a:p>
            <a:pPr lvl="1"/>
            <a:r>
              <a:rPr lang="vi-VN" sz="2800">
                <a:latin typeface="Calibri" pitchFamily="34" charset="0"/>
              </a:rPr>
              <a:t>Čitanje rezultata je operacija koja se odvija red-po-red u okviru tabele koja predstavlja rezultat. Za kretanje kroz tabelu rezultata koristi se koncept tekućeg reda. Tekući red se može pomerati isključivo od početka ka kraju tabele, bez preskakanja i bez više prolaza.</a:t>
            </a:r>
            <a:endParaRPr lang="sr-Latn-RS" sz="2800">
              <a:latin typeface="Calibri" pitchFamily="34" charset="0"/>
            </a:endParaRPr>
          </a:p>
          <a:p>
            <a:pPr lvl="1"/>
            <a:r>
              <a:rPr lang="en-US" sz="2800"/>
              <a:t>Prvim pozivom metode next klase ResultSet tekući red će biti prvi red tabele rezultata</a:t>
            </a:r>
            <a:r>
              <a:rPr lang="x-none" sz="2800"/>
              <a:t>. </a:t>
            </a:r>
            <a:r>
              <a:rPr lang="en-US" sz="2800"/>
              <a:t>Metoda next vraća boolean vrednost koja</a:t>
            </a:r>
            <a:r>
              <a:rPr lang="x-none" sz="2800"/>
              <a:t> </a:t>
            </a:r>
            <a:r>
              <a:rPr lang="en-US" sz="2800"/>
              <a:t>označava da li novi tekući red postoji ili ne</a:t>
            </a:r>
            <a:r>
              <a:rPr lang="x-none" sz="2800"/>
              <a:t>.</a:t>
            </a:r>
            <a:endParaRPr lang="sr-Latn-RS" sz="2800">
              <a:latin typeface="Calibri" pitchFamily="34" charset="0"/>
            </a:endParaRPr>
          </a:p>
          <a:p>
            <a:pPr lvl="1"/>
            <a:r>
              <a:rPr lang="vi-VN" sz="2800">
                <a:latin typeface="Calibri" pitchFamily="34" charset="0"/>
              </a:rPr>
              <a:t>Za tekući red rezultata pojedine vrednosti polja očitavaju se metodama getString, getInt, getDate, itd. (za svaki tip podatka u bazi postoji odgovarajuća metoda). Konverziju između tipova podataka baze i jezika Java obavlja JDBC drajver. Parametar getXXX metoda je redni broj kolone koja se očitava; redni brojevi počinju od 1, a ne od nula kako bi se očekivalo.</a:t>
            </a:r>
          </a:p>
          <a:p>
            <a:pPr lvl="1"/>
            <a:r>
              <a:rPr lang="vi-VN" sz="2800">
                <a:latin typeface="Calibri" pitchFamily="34" charset="0"/>
              </a:rPr>
              <a:t>Nakon prestanka korišćenja ResultSet objekta potrebno je pozvati njegovu metodu close radi oslobađanja resursa koje je taj rezultat upita zauzimao. Slično važi i za Statement objekat.</a:t>
            </a:r>
          </a:p>
        </p:txBody>
      </p:sp>
      <p:sp>
        <p:nvSpPr>
          <p:cNvPr id="5" name="Slide Number Placeholder 4"/>
          <p:cNvSpPr>
            <a:spLocks noGrp="1"/>
          </p:cNvSpPr>
          <p:nvPr>
            <p:ph type="sldNum" sz="quarter" idx="12"/>
          </p:nvPr>
        </p:nvSpPr>
        <p:spPr/>
        <p:txBody>
          <a:bodyPr/>
          <a:lstStyle/>
          <a:p>
            <a:fld id="{0A51EA2F-6D5D-4AA6-9C08-0E6AA7753B98}" type="slidenum">
              <a:rPr lang="en-US" smtClean="0"/>
              <a:t>52</a:t>
            </a:fld>
            <a:endParaRPr lang="en-US"/>
          </a:p>
        </p:txBody>
      </p:sp>
    </p:spTree>
    <p:extLst>
      <p:ext uri="{BB962C8B-B14F-4D97-AF65-F5344CB8AC3E}">
        <p14:creationId xmlns:p14="http://schemas.microsoft.com/office/powerpoint/2010/main" val="75732800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9382" y="272765"/>
            <a:ext cx="11684000" cy="595453"/>
          </a:xfrm>
          <a:solidFill>
            <a:schemeClr val="tx1">
              <a:lumMod val="65000"/>
              <a:lumOff val="35000"/>
            </a:schemeClr>
          </a:solidFill>
        </p:spPr>
        <p:txBody>
          <a:bodyPr>
            <a:noAutofit/>
          </a:bodyPr>
          <a:lstStyle/>
          <a:p>
            <a:r>
              <a:rPr lang="en-US">
                <a:solidFill>
                  <a:schemeClr val="bg1"/>
                </a:solidFill>
                <a:latin typeface="+mn-lt"/>
              </a:rPr>
              <a:t>Korišćenje baze u Javi – PreparedStatement obj</a:t>
            </a:r>
            <a:endParaRPr lang="en-US" dirty="0">
              <a:solidFill>
                <a:schemeClr val="bg1"/>
              </a:solidFill>
              <a:latin typeface="+mn-lt"/>
            </a:endParaRPr>
          </a:p>
        </p:txBody>
      </p:sp>
      <p:sp>
        <p:nvSpPr>
          <p:cNvPr id="3" name="Content Placeholder 2"/>
          <p:cNvSpPr>
            <a:spLocks noGrp="1"/>
          </p:cNvSpPr>
          <p:nvPr>
            <p:ph idx="1"/>
          </p:nvPr>
        </p:nvSpPr>
        <p:spPr>
          <a:xfrm>
            <a:off x="249382" y="960579"/>
            <a:ext cx="11684000" cy="2150756"/>
          </a:xfrm>
          <a:ln w="38100">
            <a:solidFill>
              <a:schemeClr val="tx1">
                <a:lumMod val="65000"/>
                <a:lumOff val="35000"/>
              </a:schemeClr>
            </a:solidFill>
            <a:prstDash val="solid"/>
            <a:round/>
          </a:ln>
        </p:spPr>
        <p:txBody>
          <a:bodyPr>
            <a:normAutofit fontScale="85000" lnSpcReduction="20000"/>
          </a:bodyPr>
          <a:lstStyle/>
          <a:p>
            <a:r>
              <a:rPr lang="sr-Latn-RS" sz="3200">
                <a:latin typeface="Calibri" pitchFamily="34" charset="0"/>
              </a:rPr>
              <a:t>INSERT, UPDATE ili DELETE mogu da koriste Statement objekat ili PreparedStatement objekat, koji se inicijalizuje na isti način kao i u prethodnom slučaju, osim što se poziva executeUpdate.</a:t>
            </a:r>
          </a:p>
          <a:p>
            <a:r>
              <a:rPr lang="sr-Latn-RS" sz="3200">
                <a:latin typeface="Calibri" pitchFamily="34" charset="0"/>
              </a:rPr>
              <a:t>Za razliku od </a:t>
            </a:r>
            <a:r>
              <a:rPr lang="en-US" sz="3200">
                <a:latin typeface="Calibri" pitchFamily="34" charset="0"/>
              </a:rPr>
              <a:t>metode </a:t>
            </a:r>
            <a:r>
              <a:rPr lang="sr-Latn-RS" sz="3200">
                <a:latin typeface="Calibri" pitchFamily="34" charset="0"/>
              </a:rPr>
              <a:t>executeQuery </a:t>
            </a:r>
            <a:r>
              <a:rPr lang="en-US" sz="3200">
                <a:latin typeface="Calibri" pitchFamily="34" charset="0"/>
              </a:rPr>
              <a:t>koja</a:t>
            </a:r>
            <a:r>
              <a:rPr lang="sr-Latn-RS" sz="3200">
                <a:latin typeface="Calibri" pitchFamily="34" charset="0"/>
              </a:rPr>
              <a:t> vraća ResultSet</a:t>
            </a:r>
            <a:r>
              <a:rPr lang="en-US" sz="3200">
                <a:latin typeface="Calibri" pitchFamily="34" charset="0"/>
              </a:rPr>
              <a:t>, metoda </a:t>
            </a:r>
            <a:r>
              <a:rPr lang="sr-Latn-RS" sz="3200">
                <a:latin typeface="Calibri" pitchFamily="34" charset="0"/>
              </a:rPr>
              <a:t>executeUpdate </a:t>
            </a:r>
            <a:r>
              <a:rPr lang="en-US" sz="3200">
                <a:latin typeface="Calibri" pitchFamily="34" charset="0"/>
              </a:rPr>
              <a:t> vra</a:t>
            </a:r>
            <a:r>
              <a:rPr lang="sr-Latn-RS" sz="3200">
                <a:latin typeface="Calibri" pitchFamily="34" charset="0"/>
              </a:rPr>
              <a:t>ć</a:t>
            </a:r>
            <a:r>
              <a:rPr lang="en-US" sz="3200">
                <a:latin typeface="Calibri" pitchFamily="34" charset="0"/>
              </a:rPr>
              <a:t>a </a:t>
            </a:r>
            <a:r>
              <a:rPr lang="sr-Latn-RS" sz="3200">
                <a:latin typeface="Calibri" pitchFamily="34" charset="0"/>
              </a:rPr>
              <a:t>samo jednu int vrednost koja predstavlja broj redova na koje je operacija uticala</a:t>
            </a:r>
          </a:p>
        </p:txBody>
      </p:sp>
      <p:sp>
        <p:nvSpPr>
          <p:cNvPr id="5" name="Slide Number Placeholder 4"/>
          <p:cNvSpPr>
            <a:spLocks noGrp="1"/>
          </p:cNvSpPr>
          <p:nvPr>
            <p:ph type="sldNum" sz="quarter" idx="12"/>
          </p:nvPr>
        </p:nvSpPr>
        <p:spPr/>
        <p:txBody>
          <a:bodyPr/>
          <a:lstStyle/>
          <a:p>
            <a:fld id="{0A51EA2F-6D5D-4AA6-9C08-0E6AA7753B98}" type="slidenum">
              <a:rPr lang="en-US" smtClean="0"/>
              <a:t>53</a:t>
            </a:fld>
            <a:endParaRPr lang="en-US"/>
          </a:p>
        </p:txBody>
      </p:sp>
      <p:sp>
        <p:nvSpPr>
          <p:cNvPr id="4" name="Rectangle 3"/>
          <p:cNvSpPr/>
          <p:nvPr/>
        </p:nvSpPr>
        <p:spPr>
          <a:xfrm>
            <a:off x="225631" y="3143833"/>
            <a:ext cx="11709070" cy="3416320"/>
          </a:xfrm>
          <a:prstGeom prst="rect">
            <a:avLst/>
          </a:prstGeom>
        </p:spPr>
        <p:txBody>
          <a:bodyPr wrap="square">
            <a:spAutoFit/>
          </a:bodyPr>
          <a:lstStyle/>
          <a:p>
            <a:r>
              <a:rPr lang="en-US" sz="1200">
                <a:solidFill>
                  <a:srgbClr val="646464"/>
                </a:solidFill>
                <a:latin typeface="Consolas"/>
              </a:rPr>
              <a:t>@Override</a:t>
            </a:r>
          </a:p>
          <a:p>
            <a:r>
              <a:rPr lang="en-US" sz="1200" b="1">
                <a:solidFill>
                  <a:srgbClr val="7F0055"/>
                </a:solidFill>
                <a:latin typeface="Consolas"/>
              </a:rPr>
              <a:t>public</a:t>
            </a:r>
            <a:r>
              <a:rPr lang="en-US" sz="1200" b="1">
                <a:solidFill>
                  <a:srgbClr val="000000"/>
                </a:solidFill>
                <a:latin typeface="Consolas"/>
              </a:rPr>
              <a:t> </a:t>
            </a:r>
            <a:r>
              <a:rPr lang="en-US" sz="1200" b="1">
                <a:solidFill>
                  <a:srgbClr val="7F0055"/>
                </a:solidFill>
                <a:latin typeface="Consolas"/>
              </a:rPr>
              <a:t>int</a:t>
            </a:r>
            <a:r>
              <a:rPr lang="en-US" sz="1200" b="1">
                <a:solidFill>
                  <a:srgbClr val="000000"/>
                </a:solidFill>
                <a:latin typeface="Consolas"/>
              </a:rPr>
              <a:t> save (Zanr </a:t>
            </a:r>
            <a:r>
              <a:rPr lang="en-US" sz="1200" b="1">
                <a:solidFill>
                  <a:srgbClr val="6A3E3E"/>
                </a:solidFill>
                <a:latin typeface="Consolas"/>
              </a:rPr>
              <a:t>zanr</a:t>
            </a:r>
            <a:r>
              <a:rPr lang="en-US" sz="1200" b="1">
                <a:solidFill>
                  <a:srgbClr val="000000"/>
                </a:solidFill>
                <a:latin typeface="Consolas"/>
              </a:rPr>
              <a:t>) {</a:t>
            </a:r>
          </a:p>
          <a:p>
            <a:r>
              <a:rPr lang="sr-Latn-RS" sz="1200">
                <a:solidFill>
                  <a:srgbClr val="000000"/>
                </a:solidFill>
                <a:latin typeface="Consolas"/>
              </a:rPr>
              <a:t>	</a:t>
            </a:r>
            <a:r>
              <a:rPr lang="en-US" sz="1200">
                <a:solidFill>
                  <a:srgbClr val="000000"/>
                </a:solidFill>
                <a:latin typeface="Consolas"/>
              </a:rPr>
              <a:t>PreparedStatement </a:t>
            </a:r>
            <a:r>
              <a:rPr lang="en-US" sz="1200">
                <a:solidFill>
                  <a:srgbClr val="6A3E3E"/>
                </a:solidFill>
                <a:latin typeface="Consolas"/>
              </a:rPr>
              <a:t>stmt</a:t>
            </a:r>
            <a:r>
              <a:rPr lang="en-US" sz="1200">
                <a:solidFill>
                  <a:srgbClr val="000000"/>
                </a:solidFill>
                <a:latin typeface="Consolas"/>
              </a:rPr>
              <a:t> = </a:t>
            </a:r>
            <a:r>
              <a:rPr lang="en-US" sz="1200" b="1">
                <a:solidFill>
                  <a:srgbClr val="7F0055"/>
                </a:solidFill>
                <a:latin typeface="Consolas"/>
              </a:rPr>
              <a:t>null</a:t>
            </a:r>
            <a:r>
              <a:rPr lang="en-US" sz="1200" b="1">
                <a:solidFill>
                  <a:srgbClr val="000000"/>
                </a:solidFill>
                <a:latin typeface="Consolas"/>
              </a:rPr>
              <a:t>;</a:t>
            </a:r>
            <a:endParaRPr lang="sr-Latn-RS" sz="1200" b="1">
              <a:solidFill>
                <a:srgbClr val="000000"/>
              </a:solidFill>
              <a:latin typeface="Consolas"/>
            </a:endParaRPr>
          </a:p>
          <a:p>
            <a:r>
              <a:rPr lang="sr-Latn-RS" sz="1200" b="1"/>
              <a:t>	</a:t>
            </a:r>
            <a:r>
              <a:rPr lang="en-US" sz="1200" b="1">
                <a:solidFill>
                  <a:srgbClr val="7F0055"/>
                </a:solidFill>
                <a:latin typeface="Consolas"/>
              </a:rPr>
              <a:t>int</a:t>
            </a:r>
            <a:r>
              <a:rPr lang="en-US" sz="1200" b="1">
                <a:solidFill>
                  <a:srgbClr val="000000"/>
                </a:solidFill>
                <a:latin typeface="Consolas"/>
              </a:rPr>
              <a:t> </a:t>
            </a:r>
            <a:r>
              <a:rPr lang="en-US" sz="1200" b="1">
                <a:solidFill>
                  <a:srgbClr val="6A3E3E"/>
                </a:solidFill>
                <a:latin typeface="Consolas"/>
              </a:rPr>
              <a:t>rezultat</a:t>
            </a:r>
            <a:r>
              <a:rPr lang="en-US" sz="1200" b="1">
                <a:solidFill>
                  <a:srgbClr val="000000"/>
                </a:solidFill>
                <a:latin typeface="Consolas"/>
              </a:rPr>
              <a:t> = 0;</a:t>
            </a:r>
            <a:endParaRPr lang="sr-Latn-RS" sz="1200" b="1">
              <a:solidFill>
                <a:srgbClr val="000000"/>
              </a:solidFill>
              <a:latin typeface="Consolas"/>
            </a:endParaRPr>
          </a:p>
          <a:p>
            <a:r>
              <a:rPr lang="sr-Latn-RS" sz="1200" b="1">
                <a:solidFill>
                  <a:srgbClr val="7F0055"/>
                </a:solidFill>
                <a:latin typeface="Consolas"/>
              </a:rPr>
              <a:t>	</a:t>
            </a:r>
            <a:r>
              <a:rPr lang="en-US" sz="1200" b="1">
                <a:solidFill>
                  <a:srgbClr val="7F0055"/>
                </a:solidFill>
                <a:latin typeface="Consolas"/>
              </a:rPr>
              <a:t>try</a:t>
            </a:r>
            <a:r>
              <a:rPr lang="en-US" sz="1200" b="1">
                <a:solidFill>
                  <a:srgbClr val="000000"/>
                </a:solidFill>
                <a:latin typeface="Consolas"/>
              </a:rPr>
              <a:t> {</a:t>
            </a:r>
          </a:p>
          <a:p>
            <a:r>
              <a:rPr lang="sr-Latn-RS" sz="1200">
                <a:solidFill>
                  <a:srgbClr val="000000"/>
                </a:solidFill>
                <a:latin typeface="Consolas"/>
              </a:rPr>
              <a:t>		</a:t>
            </a:r>
            <a:r>
              <a:rPr lang="en-US" sz="1200">
                <a:solidFill>
                  <a:srgbClr val="000000"/>
                </a:solidFill>
                <a:latin typeface="Consolas"/>
              </a:rPr>
              <a:t>String </a:t>
            </a:r>
            <a:r>
              <a:rPr lang="en-US" sz="1200">
                <a:solidFill>
                  <a:srgbClr val="6A3E3E"/>
                </a:solidFill>
                <a:latin typeface="Consolas"/>
              </a:rPr>
              <a:t>sql</a:t>
            </a:r>
            <a:r>
              <a:rPr lang="en-US" sz="1200">
                <a:solidFill>
                  <a:srgbClr val="000000"/>
                </a:solidFill>
                <a:latin typeface="Consolas"/>
              </a:rPr>
              <a:t> = </a:t>
            </a:r>
            <a:r>
              <a:rPr lang="en-US" sz="1200">
                <a:solidFill>
                  <a:srgbClr val="2A00FF"/>
                </a:solidFill>
                <a:latin typeface="Consolas"/>
              </a:rPr>
              <a:t>"INSERT INTO zanrovi (naziv) VALUES (?)"</a:t>
            </a:r>
            <a:r>
              <a:rPr lang="en-US" sz="1200">
                <a:solidFill>
                  <a:srgbClr val="000000"/>
                </a:solidFill>
                <a:latin typeface="Consolas"/>
              </a:rPr>
              <a:t>;</a:t>
            </a:r>
          </a:p>
          <a:p>
            <a:r>
              <a:rPr lang="sr-Latn-RS" sz="1200">
                <a:solidFill>
                  <a:srgbClr val="6A3E3E"/>
                </a:solidFill>
                <a:latin typeface="Consolas"/>
              </a:rPr>
              <a:t>		</a:t>
            </a:r>
            <a:r>
              <a:rPr lang="en-US" sz="1200">
                <a:solidFill>
                  <a:srgbClr val="6A3E3E"/>
                </a:solidFill>
                <a:latin typeface="Consolas"/>
              </a:rPr>
              <a:t>stmt</a:t>
            </a:r>
            <a:r>
              <a:rPr lang="en-US" sz="1200">
                <a:solidFill>
                  <a:srgbClr val="000000"/>
                </a:solidFill>
                <a:latin typeface="Consolas"/>
              </a:rPr>
              <a:t> = </a:t>
            </a:r>
            <a:r>
              <a:rPr lang="en-US" sz="1200">
                <a:solidFill>
                  <a:srgbClr val="0000C0"/>
                </a:solidFill>
                <a:latin typeface="Consolas"/>
              </a:rPr>
              <a:t>connectionManager</a:t>
            </a:r>
            <a:r>
              <a:rPr lang="en-US" sz="1200">
                <a:solidFill>
                  <a:srgbClr val="000000"/>
                </a:solidFill>
                <a:latin typeface="Consolas"/>
              </a:rPr>
              <a:t>.getConnection().prepareStatement(</a:t>
            </a:r>
            <a:r>
              <a:rPr lang="en-US" sz="1200">
                <a:solidFill>
                  <a:srgbClr val="6A3E3E"/>
                </a:solidFill>
                <a:latin typeface="Consolas"/>
              </a:rPr>
              <a:t>sql</a:t>
            </a:r>
            <a:r>
              <a:rPr lang="en-US" sz="1200">
                <a:solidFill>
                  <a:srgbClr val="000000"/>
                </a:solidFill>
                <a:latin typeface="Consolas"/>
              </a:rPr>
              <a:t>);</a:t>
            </a:r>
          </a:p>
          <a:p>
            <a:r>
              <a:rPr lang="sr-Latn-RS" sz="1200" b="1">
                <a:solidFill>
                  <a:srgbClr val="7F0055"/>
                </a:solidFill>
                <a:latin typeface="Consolas"/>
              </a:rPr>
              <a:t>		</a:t>
            </a:r>
            <a:r>
              <a:rPr lang="en-US" sz="1200" b="1">
                <a:solidFill>
                  <a:srgbClr val="7F0055"/>
                </a:solidFill>
                <a:latin typeface="Consolas"/>
              </a:rPr>
              <a:t>int</a:t>
            </a:r>
            <a:r>
              <a:rPr lang="en-US" sz="1200" b="1">
                <a:solidFill>
                  <a:srgbClr val="000000"/>
                </a:solidFill>
                <a:latin typeface="Consolas"/>
              </a:rPr>
              <a:t> </a:t>
            </a:r>
            <a:r>
              <a:rPr lang="en-US" sz="1200" b="1">
                <a:solidFill>
                  <a:srgbClr val="6A3E3E"/>
                </a:solidFill>
                <a:latin typeface="Consolas"/>
              </a:rPr>
              <a:t>index</a:t>
            </a:r>
            <a:r>
              <a:rPr lang="en-US" sz="1200" b="1">
                <a:solidFill>
                  <a:srgbClr val="000000"/>
                </a:solidFill>
                <a:latin typeface="Consolas"/>
              </a:rPr>
              <a:t> = 1;</a:t>
            </a:r>
          </a:p>
          <a:p>
            <a:r>
              <a:rPr lang="sr-Latn-RS" sz="1200">
                <a:solidFill>
                  <a:srgbClr val="6A3E3E"/>
                </a:solidFill>
                <a:latin typeface="Consolas"/>
              </a:rPr>
              <a:t>		</a:t>
            </a:r>
            <a:r>
              <a:rPr lang="en-US" sz="1200">
                <a:solidFill>
                  <a:srgbClr val="6A3E3E"/>
                </a:solidFill>
                <a:latin typeface="Consolas"/>
              </a:rPr>
              <a:t>stmt</a:t>
            </a:r>
            <a:r>
              <a:rPr lang="en-US" sz="1200">
                <a:solidFill>
                  <a:srgbClr val="000000"/>
                </a:solidFill>
                <a:latin typeface="Consolas"/>
              </a:rPr>
              <a:t>.setString(</a:t>
            </a:r>
            <a:r>
              <a:rPr lang="en-US" sz="1200">
                <a:solidFill>
                  <a:srgbClr val="6A3E3E"/>
                </a:solidFill>
                <a:latin typeface="Consolas"/>
              </a:rPr>
              <a:t>index</a:t>
            </a:r>
            <a:r>
              <a:rPr lang="en-US" sz="1200">
                <a:solidFill>
                  <a:srgbClr val="000000"/>
                </a:solidFill>
                <a:latin typeface="Consolas"/>
              </a:rPr>
              <a:t>++, </a:t>
            </a:r>
            <a:r>
              <a:rPr lang="en-US" sz="1200">
                <a:solidFill>
                  <a:srgbClr val="6A3E3E"/>
                </a:solidFill>
                <a:latin typeface="Consolas"/>
              </a:rPr>
              <a:t>zanr</a:t>
            </a:r>
            <a:r>
              <a:rPr lang="en-US" sz="1200">
                <a:solidFill>
                  <a:srgbClr val="000000"/>
                </a:solidFill>
                <a:latin typeface="Consolas"/>
              </a:rPr>
              <a:t>.getNaziv());</a:t>
            </a:r>
          </a:p>
          <a:p>
            <a:r>
              <a:rPr lang="sr-Latn-RS" sz="1200" b="1">
                <a:solidFill>
                  <a:srgbClr val="7F0055"/>
                </a:solidFill>
                <a:latin typeface="Consolas"/>
              </a:rPr>
              <a:t>		</a:t>
            </a:r>
            <a:r>
              <a:rPr lang="en-US" sz="1200" b="1">
                <a:solidFill>
                  <a:srgbClr val="6A3E3E"/>
                </a:solidFill>
                <a:latin typeface="Consolas"/>
              </a:rPr>
              <a:t>rezultat</a:t>
            </a:r>
            <a:r>
              <a:rPr lang="en-US" sz="1200" b="1">
                <a:solidFill>
                  <a:srgbClr val="000000"/>
                </a:solidFill>
                <a:latin typeface="Consolas"/>
              </a:rPr>
              <a:t> </a:t>
            </a:r>
            <a:r>
              <a:rPr lang="sr-Latn-RS" sz="1200" b="1">
                <a:solidFill>
                  <a:srgbClr val="000000"/>
                </a:solidFill>
                <a:latin typeface="Consolas"/>
              </a:rPr>
              <a:t>= </a:t>
            </a:r>
            <a:r>
              <a:rPr lang="en-US" sz="1200" b="1">
                <a:solidFill>
                  <a:srgbClr val="6A3E3E"/>
                </a:solidFill>
                <a:latin typeface="Consolas"/>
              </a:rPr>
              <a:t>stmt</a:t>
            </a:r>
            <a:r>
              <a:rPr lang="en-US" sz="1200" b="1">
                <a:solidFill>
                  <a:srgbClr val="000000"/>
                </a:solidFill>
                <a:latin typeface="Consolas"/>
              </a:rPr>
              <a:t>.executeUpdate();</a:t>
            </a:r>
          </a:p>
          <a:p>
            <a:r>
              <a:rPr lang="sr-Latn-RS" sz="1200">
                <a:solidFill>
                  <a:srgbClr val="000000"/>
                </a:solidFill>
                <a:latin typeface="Consolas"/>
              </a:rPr>
              <a:t>	</a:t>
            </a:r>
            <a:r>
              <a:rPr lang="en-US" sz="1200">
                <a:solidFill>
                  <a:srgbClr val="000000"/>
                </a:solidFill>
                <a:latin typeface="Consolas"/>
              </a:rPr>
              <a:t>} </a:t>
            </a:r>
            <a:r>
              <a:rPr lang="en-US" sz="1200" b="1">
                <a:solidFill>
                  <a:srgbClr val="7F0055"/>
                </a:solidFill>
                <a:latin typeface="Consolas"/>
              </a:rPr>
              <a:t>catch</a:t>
            </a:r>
            <a:r>
              <a:rPr lang="en-US" sz="1200" b="1">
                <a:solidFill>
                  <a:srgbClr val="000000"/>
                </a:solidFill>
                <a:latin typeface="Consolas"/>
              </a:rPr>
              <a:t> (Exception </a:t>
            </a:r>
            <a:r>
              <a:rPr lang="en-US" sz="1200" b="1">
                <a:solidFill>
                  <a:srgbClr val="6A3E3E"/>
                </a:solidFill>
                <a:latin typeface="Consolas"/>
              </a:rPr>
              <a:t>ex</a:t>
            </a:r>
            <a:r>
              <a:rPr lang="en-US" sz="1200" b="1">
                <a:solidFill>
                  <a:srgbClr val="000000"/>
                </a:solidFill>
                <a:latin typeface="Consolas"/>
              </a:rPr>
              <a:t>) {</a:t>
            </a:r>
          </a:p>
          <a:p>
            <a:r>
              <a:rPr lang="sr-Latn-RS" sz="1200">
                <a:solidFill>
                  <a:srgbClr val="6A3E3E"/>
                </a:solidFill>
                <a:latin typeface="Consolas"/>
              </a:rPr>
              <a:t>		</a:t>
            </a:r>
            <a:r>
              <a:rPr lang="en-US" sz="1200">
                <a:solidFill>
                  <a:srgbClr val="6A3E3E"/>
                </a:solidFill>
                <a:latin typeface="Consolas"/>
              </a:rPr>
              <a:t>ex</a:t>
            </a:r>
            <a:r>
              <a:rPr lang="en-US" sz="1200">
                <a:solidFill>
                  <a:srgbClr val="000000"/>
                </a:solidFill>
                <a:latin typeface="Consolas"/>
              </a:rPr>
              <a:t>.printStackTrace();</a:t>
            </a:r>
          </a:p>
          <a:p>
            <a:r>
              <a:rPr lang="sr-Latn-RS" sz="1200">
                <a:solidFill>
                  <a:srgbClr val="000000"/>
                </a:solidFill>
                <a:latin typeface="Consolas"/>
              </a:rPr>
              <a:t>	</a:t>
            </a:r>
            <a:r>
              <a:rPr lang="en-US" sz="1200">
                <a:solidFill>
                  <a:srgbClr val="000000"/>
                </a:solidFill>
                <a:latin typeface="Consolas"/>
              </a:rPr>
              <a:t>} </a:t>
            </a:r>
            <a:r>
              <a:rPr lang="en-US" sz="1200" b="1">
                <a:solidFill>
                  <a:srgbClr val="7F0055"/>
                </a:solidFill>
                <a:latin typeface="Consolas"/>
              </a:rPr>
              <a:t>finally</a:t>
            </a:r>
            <a:r>
              <a:rPr lang="en-US" sz="1200" b="1">
                <a:solidFill>
                  <a:srgbClr val="000000"/>
                </a:solidFill>
                <a:latin typeface="Consolas"/>
              </a:rPr>
              <a:t> {</a:t>
            </a:r>
          </a:p>
          <a:p>
            <a:r>
              <a:rPr lang="sr-Latn-RS" sz="1200" b="1">
                <a:solidFill>
                  <a:srgbClr val="7F0055"/>
                </a:solidFill>
                <a:latin typeface="Consolas"/>
              </a:rPr>
              <a:t>		</a:t>
            </a:r>
            <a:r>
              <a:rPr lang="en-US" sz="1200" b="1">
                <a:solidFill>
                  <a:srgbClr val="7F0055"/>
                </a:solidFill>
                <a:latin typeface="Consolas"/>
              </a:rPr>
              <a:t>try</a:t>
            </a:r>
            <a:r>
              <a:rPr lang="en-US" sz="1200" b="1">
                <a:solidFill>
                  <a:srgbClr val="000000"/>
                </a:solidFill>
                <a:latin typeface="Consolas"/>
              </a:rPr>
              <a:t> {</a:t>
            </a:r>
            <a:r>
              <a:rPr lang="en-US" sz="1200" b="1">
                <a:solidFill>
                  <a:srgbClr val="6A3E3E"/>
                </a:solidFill>
                <a:latin typeface="Consolas"/>
              </a:rPr>
              <a:t>stmt</a:t>
            </a:r>
            <a:r>
              <a:rPr lang="en-US" sz="1200" b="1">
                <a:solidFill>
                  <a:srgbClr val="000000"/>
                </a:solidFill>
                <a:latin typeface="Consolas"/>
              </a:rPr>
              <a:t>.close();} </a:t>
            </a:r>
            <a:r>
              <a:rPr lang="en-US" sz="1200" b="1">
                <a:solidFill>
                  <a:srgbClr val="7F0055"/>
                </a:solidFill>
                <a:latin typeface="Consolas"/>
              </a:rPr>
              <a:t>catch</a:t>
            </a:r>
            <a:r>
              <a:rPr lang="en-US" sz="1200" b="1">
                <a:solidFill>
                  <a:srgbClr val="000000"/>
                </a:solidFill>
                <a:latin typeface="Consolas"/>
              </a:rPr>
              <a:t> (Exception </a:t>
            </a:r>
            <a:r>
              <a:rPr lang="en-US" sz="1200" b="1">
                <a:solidFill>
                  <a:srgbClr val="6A3E3E"/>
                </a:solidFill>
                <a:latin typeface="Consolas"/>
              </a:rPr>
              <a:t>ex</a:t>
            </a:r>
            <a:r>
              <a:rPr lang="en-US" sz="1200" b="1">
                <a:solidFill>
                  <a:srgbClr val="000000"/>
                </a:solidFill>
                <a:latin typeface="Consolas"/>
              </a:rPr>
              <a:t>) {</a:t>
            </a:r>
            <a:r>
              <a:rPr lang="en-US" sz="1200" b="1">
                <a:solidFill>
                  <a:srgbClr val="6A3E3E"/>
                </a:solidFill>
                <a:latin typeface="Consolas"/>
              </a:rPr>
              <a:t>ex</a:t>
            </a:r>
            <a:r>
              <a:rPr lang="en-US" sz="1200" b="1">
                <a:solidFill>
                  <a:srgbClr val="000000"/>
                </a:solidFill>
                <a:latin typeface="Consolas"/>
              </a:rPr>
              <a:t>.printStackTrace();}</a:t>
            </a:r>
          </a:p>
          <a:p>
            <a:r>
              <a:rPr lang="sr-Latn-RS" sz="1200" b="1">
                <a:solidFill>
                  <a:srgbClr val="7F0055"/>
                </a:solidFill>
                <a:latin typeface="Consolas"/>
              </a:rPr>
              <a:t>		</a:t>
            </a:r>
            <a:r>
              <a:rPr lang="en-US" sz="1200" b="1">
                <a:solidFill>
                  <a:srgbClr val="7F0055"/>
                </a:solidFill>
                <a:latin typeface="Consolas"/>
              </a:rPr>
              <a:t>try</a:t>
            </a:r>
            <a:r>
              <a:rPr lang="en-US" sz="1200" b="1">
                <a:solidFill>
                  <a:srgbClr val="000000"/>
                </a:solidFill>
                <a:latin typeface="Consolas"/>
              </a:rPr>
              <a:t> {</a:t>
            </a:r>
            <a:r>
              <a:rPr lang="en-US" sz="1200" b="1">
                <a:solidFill>
                  <a:srgbClr val="0000C0"/>
                </a:solidFill>
                <a:latin typeface="Consolas"/>
              </a:rPr>
              <a:t>connectionManager</a:t>
            </a:r>
            <a:r>
              <a:rPr lang="en-US" sz="1200" b="1">
                <a:solidFill>
                  <a:srgbClr val="000000"/>
                </a:solidFill>
                <a:latin typeface="Consolas"/>
              </a:rPr>
              <a:t>.closeConnection();} </a:t>
            </a:r>
            <a:r>
              <a:rPr lang="en-US" sz="1200" b="1">
                <a:solidFill>
                  <a:srgbClr val="7F0055"/>
                </a:solidFill>
                <a:latin typeface="Consolas"/>
              </a:rPr>
              <a:t>catch</a:t>
            </a:r>
            <a:r>
              <a:rPr lang="en-US" sz="1200" b="1">
                <a:solidFill>
                  <a:srgbClr val="000000"/>
                </a:solidFill>
                <a:latin typeface="Consolas"/>
              </a:rPr>
              <a:t> (Exception </a:t>
            </a:r>
            <a:r>
              <a:rPr lang="en-US" sz="1200" b="1">
                <a:solidFill>
                  <a:srgbClr val="6A3E3E"/>
                </a:solidFill>
                <a:latin typeface="Consolas"/>
              </a:rPr>
              <a:t>ex</a:t>
            </a:r>
            <a:r>
              <a:rPr lang="en-US" sz="1200" b="1">
                <a:solidFill>
                  <a:srgbClr val="000000"/>
                </a:solidFill>
                <a:latin typeface="Consolas"/>
              </a:rPr>
              <a:t>) {</a:t>
            </a:r>
            <a:r>
              <a:rPr lang="en-US" sz="1200" b="1">
                <a:solidFill>
                  <a:srgbClr val="6A3E3E"/>
                </a:solidFill>
                <a:latin typeface="Consolas"/>
              </a:rPr>
              <a:t>ex</a:t>
            </a:r>
            <a:r>
              <a:rPr lang="en-US" sz="1200" b="1">
                <a:solidFill>
                  <a:srgbClr val="000000"/>
                </a:solidFill>
                <a:latin typeface="Consolas"/>
              </a:rPr>
              <a:t>.printStackTrace();}</a:t>
            </a:r>
          </a:p>
          <a:p>
            <a:r>
              <a:rPr lang="sr-Latn-RS" sz="1200">
                <a:solidFill>
                  <a:srgbClr val="000000"/>
                </a:solidFill>
                <a:latin typeface="Consolas"/>
              </a:rPr>
              <a:t>	</a:t>
            </a:r>
            <a:r>
              <a:rPr lang="en-US" sz="1200">
                <a:solidFill>
                  <a:srgbClr val="000000"/>
                </a:solidFill>
                <a:latin typeface="Consolas"/>
              </a:rPr>
              <a:t>}</a:t>
            </a:r>
          </a:p>
          <a:p>
            <a:r>
              <a:rPr lang="sr-Latn-RS" sz="1200" b="1">
                <a:solidFill>
                  <a:srgbClr val="7F0055"/>
                </a:solidFill>
                <a:latin typeface="Consolas"/>
              </a:rPr>
              <a:t>	</a:t>
            </a:r>
            <a:r>
              <a:rPr lang="en-US" sz="1200" b="1">
                <a:solidFill>
                  <a:srgbClr val="7F0055"/>
                </a:solidFill>
                <a:latin typeface="Consolas"/>
              </a:rPr>
              <a:t>return</a:t>
            </a:r>
            <a:r>
              <a:rPr lang="en-US" sz="1200" b="1">
                <a:solidFill>
                  <a:srgbClr val="000000"/>
                </a:solidFill>
                <a:latin typeface="Consolas"/>
              </a:rPr>
              <a:t> </a:t>
            </a:r>
            <a:r>
              <a:rPr lang="en-US" sz="1200" b="1">
                <a:solidFill>
                  <a:srgbClr val="6A3E3E"/>
                </a:solidFill>
                <a:latin typeface="Consolas"/>
              </a:rPr>
              <a:t>rezultat</a:t>
            </a:r>
            <a:r>
              <a:rPr lang="en-US" sz="1200" b="1">
                <a:solidFill>
                  <a:srgbClr val="000000"/>
                </a:solidFill>
                <a:latin typeface="Consolas"/>
              </a:rPr>
              <a:t>;</a:t>
            </a:r>
          </a:p>
          <a:p>
            <a:r>
              <a:rPr lang="en-US" sz="1200">
                <a:solidFill>
                  <a:srgbClr val="000000"/>
                </a:solidFill>
                <a:latin typeface="Consolas"/>
              </a:rPr>
              <a:t>}</a:t>
            </a:r>
            <a:endParaRPr lang="en-US" sz="1200"/>
          </a:p>
        </p:txBody>
      </p:sp>
    </p:spTree>
    <p:extLst>
      <p:ext uri="{BB962C8B-B14F-4D97-AF65-F5344CB8AC3E}">
        <p14:creationId xmlns:p14="http://schemas.microsoft.com/office/powerpoint/2010/main" val="358313467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9382" y="272765"/>
            <a:ext cx="11684000" cy="595453"/>
          </a:xfrm>
          <a:solidFill>
            <a:schemeClr val="tx1">
              <a:lumMod val="65000"/>
              <a:lumOff val="35000"/>
            </a:schemeClr>
          </a:solidFill>
        </p:spPr>
        <p:txBody>
          <a:bodyPr>
            <a:noAutofit/>
          </a:bodyPr>
          <a:lstStyle/>
          <a:p>
            <a:r>
              <a:rPr lang="en-US">
                <a:solidFill>
                  <a:schemeClr val="bg1"/>
                </a:solidFill>
                <a:latin typeface="+mn-lt"/>
              </a:rPr>
              <a:t>Korišćenje baze u Javi – PreparedStatement obj</a:t>
            </a:r>
            <a:endParaRPr lang="en-US" dirty="0">
              <a:solidFill>
                <a:schemeClr val="bg1"/>
              </a:solidFill>
              <a:latin typeface="+mn-lt"/>
            </a:endParaRPr>
          </a:p>
        </p:txBody>
      </p:sp>
      <p:sp>
        <p:nvSpPr>
          <p:cNvPr id="3" name="Content Placeholder 2"/>
          <p:cNvSpPr>
            <a:spLocks noGrp="1"/>
          </p:cNvSpPr>
          <p:nvPr>
            <p:ph idx="1"/>
          </p:nvPr>
        </p:nvSpPr>
        <p:spPr>
          <a:xfrm>
            <a:off x="249382" y="960579"/>
            <a:ext cx="11684000" cy="2361120"/>
          </a:xfrm>
          <a:ln w="38100">
            <a:solidFill>
              <a:schemeClr val="tx1">
                <a:lumMod val="65000"/>
                <a:lumOff val="35000"/>
              </a:schemeClr>
            </a:solidFill>
            <a:prstDash val="solid"/>
            <a:round/>
          </a:ln>
        </p:spPr>
        <p:txBody>
          <a:bodyPr>
            <a:normAutofit fontScale="70000" lnSpcReduction="20000"/>
          </a:bodyPr>
          <a:lstStyle/>
          <a:p>
            <a:r>
              <a:rPr lang="sr-Latn-RS" sz="3200">
                <a:latin typeface="Calibri" pitchFamily="34" charset="0"/>
              </a:rPr>
              <a:t>java.sql.PreparedStatement  - je objekat koji predstavlja prekompajliran Statement koji sadrži SQL</a:t>
            </a:r>
          </a:p>
          <a:p>
            <a:r>
              <a:rPr lang="x-none" sz="3200"/>
              <a:t>S</a:t>
            </a:r>
            <a:r>
              <a:rPr lang="nn-NO" sz="3200"/>
              <a:t>erver samo jednom izvrši</a:t>
            </a:r>
            <a:r>
              <a:rPr lang="x-none" sz="3200"/>
              <a:t> </a:t>
            </a:r>
            <a:r>
              <a:rPr lang="nn-NO" sz="3200"/>
              <a:t>parsiranje i analizu SQL naredbe i formira plan izvršavanja</a:t>
            </a:r>
            <a:endParaRPr lang="sr-Latn-RS" sz="3200"/>
          </a:p>
          <a:p>
            <a:r>
              <a:rPr lang="x-none" sz="3200"/>
              <a:t>U</a:t>
            </a:r>
            <a:r>
              <a:rPr lang="en-US" sz="3200"/>
              <a:t> okviru naredbe njen promenljivi deo predstavljen</a:t>
            </a:r>
            <a:r>
              <a:rPr lang="x-none" sz="3200"/>
              <a:t> </a:t>
            </a:r>
            <a:r>
              <a:rPr lang="en-US" sz="3200"/>
              <a:t> upitnicima</a:t>
            </a:r>
            <a:r>
              <a:rPr lang="x-none" sz="3200"/>
              <a:t>. </a:t>
            </a:r>
            <a:r>
              <a:rPr lang="en-US" sz="3200"/>
              <a:t>Pre slanja definisati vrednost</a:t>
            </a:r>
            <a:r>
              <a:rPr lang="x-none" sz="3200"/>
              <a:t>i </a:t>
            </a:r>
            <a:r>
              <a:rPr lang="en-US" sz="3200"/>
              <a:t>upitnika</a:t>
            </a:r>
            <a:r>
              <a:rPr lang="sr-Latn-RS" sz="3200"/>
              <a:t>.</a:t>
            </a:r>
          </a:p>
          <a:p>
            <a:r>
              <a:rPr lang="sr-Latn-RS" sz="3200">
                <a:latin typeface="Calibri" pitchFamily="34" charset="0"/>
              </a:rPr>
              <a:t>Praktič</a:t>
            </a:r>
            <a:r>
              <a:rPr lang="en-US" sz="3200">
                <a:latin typeface="Calibri" pitchFamily="34" charset="0"/>
              </a:rPr>
              <a:t>no</a:t>
            </a:r>
            <a:r>
              <a:rPr lang="sr-Latn-RS" sz="3200">
                <a:latin typeface="Calibri" pitchFamily="34" charset="0"/>
              </a:rPr>
              <a:t> je ako where deo ima više parametara pretrage i ako su oni tipa Date ili Sting (metoda setString automatski eskejpuje karaktere koji se nalaze u Stringu a koji se mogu tumači kao specijalni karateri za sintaksu SQL naredbe )</a:t>
            </a:r>
            <a:endParaRPr lang="nn-NO" sz="3200"/>
          </a:p>
        </p:txBody>
      </p:sp>
      <p:sp>
        <p:nvSpPr>
          <p:cNvPr id="5" name="Slide Number Placeholder 4"/>
          <p:cNvSpPr>
            <a:spLocks noGrp="1"/>
          </p:cNvSpPr>
          <p:nvPr>
            <p:ph type="sldNum" sz="quarter" idx="12"/>
          </p:nvPr>
        </p:nvSpPr>
        <p:spPr/>
        <p:txBody>
          <a:bodyPr/>
          <a:lstStyle/>
          <a:p>
            <a:fld id="{0A51EA2F-6D5D-4AA6-9C08-0E6AA7753B98}" type="slidenum">
              <a:rPr lang="en-US" smtClean="0"/>
              <a:t>54</a:t>
            </a:fld>
            <a:endParaRPr lang="en-US"/>
          </a:p>
        </p:txBody>
      </p:sp>
      <p:sp>
        <p:nvSpPr>
          <p:cNvPr id="6" name="Rectangle 5"/>
          <p:cNvSpPr/>
          <p:nvPr/>
        </p:nvSpPr>
        <p:spPr>
          <a:xfrm>
            <a:off x="225631" y="3422903"/>
            <a:ext cx="11709070" cy="3416320"/>
          </a:xfrm>
          <a:prstGeom prst="rect">
            <a:avLst/>
          </a:prstGeom>
        </p:spPr>
        <p:txBody>
          <a:bodyPr wrap="square">
            <a:spAutoFit/>
          </a:bodyPr>
          <a:lstStyle/>
          <a:p>
            <a:r>
              <a:rPr lang="en-US" sz="1200" dirty="0">
                <a:solidFill>
                  <a:srgbClr val="646464"/>
                </a:solidFill>
                <a:latin typeface="Consolas"/>
              </a:rPr>
              <a:t>@Override</a:t>
            </a:r>
          </a:p>
          <a:p>
            <a:r>
              <a:rPr lang="en-US" sz="1200" b="1" dirty="0">
                <a:solidFill>
                  <a:srgbClr val="7F0055"/>
                </a:solidFill>
                <a:latin typeface="Consolas"/>
              </a:rPr>
              <a:t>public</a:t>
            </a:r>
            <a:r>
              <a:rPr lang="en-US" sz="1200" b="1" dirty="0">
                <a:solidFill>
                  <a:srgbClr val="000000"/>
                </a:solidFill>
                <a:latin typeface="Consolas"/>
              </a:rPr>
              <a:t> </a:t>
            </a:r>
            <a:r>
              <a:rPr lang="en-US" sz="1200" b="1" dirty="0">
                <a:solidFill>
                  <a:srgbClr val="7F0055"/>
                </a:solidFill>
                <a:latin typeface="Consolas"/>
              </a:rPr>
              <a:t>int</a:t>
            </a:r>
            <a:r>
              <a:rPr lang="en-US" sz="1200" b="1" dirty="0">
                <a:solidFill>
                  <a:srgbClr val="000000"/>
                </a:solidFill>
                <a:latin typeface="Consolas"/>
              </a:rPr>
              <a:t> save (</a:t>
            </a:r>
            <a:r>
              <a:rPr lang="en-US" sz="1200" b="1" dirty="0" err="1">
                <a:solidFill>
                  <a:srgbClr val="000000"/>
                </a:solidFill>
                <a:latin typeface="Consolas"/>
              </a:rPr>
              <a:t>Zanr</a:t>
            </a:r>
            <a:r>
              <a:rPr lang="en-US" sz="1200" b="1" dirty="0">
                <a:solidFill>
                  <a:srgbClr val="000000"/>
                </a:solidFill>
                <a:latin typeface="Consolas"/>
              </a:rPr>
              <a:t> </a:t>
            </a:r>
            <a:r>
              <a:rPr lang="en-US" sz="1200" b="1" dirty="0" err="1">
                <a:solidFill>
                  <a:srgbClr val="6A3E3E"/>
                </a:solidFill>
                <a:latin typeface="Consolas"/>
              </a:rPr>
              <a:t>zanr</a:t>
            </a:r>
            <a:r>
              <a:rPr lang="en-US" sz="1200" b="1" dirty="0">
                <a:solidFill>
                  <a:srgbClr val="000000"/>
                </a:solidFill>
                <a:latin typeface="Consolas"/>
              </a:rPr>
              <a:t>) {</a:t>
            </a:r>
          </a:p>
          <a:p>
            <a:r>
              <a:rPr lang="sr-Latn-RS" sz="1200" dirty="0">
                <a:solidFill>
                  <a:srgbClr val="000000"/>
                </a:solidFill>
                <a:latin typeface="Consolas"/>
              </a:rPr>
              <a:t>	</a:t>
            </a:r>
            <a:r>
              <a:rPr lang="en-US" sz="1200" dirty="0" err="1">
                <a:solidFill>
                  <a:srgbClr val="000000"/>
                </a:solidFill>
                <a:latin typeface="Consolas"/>
              </a:rPr>
              <a:t>PreparedStatement</a:t>
            </a:r>
            <a:r>
              <a:rPr lang="en-US" sz="1200" dirty="0">
                <a:solidFill>
                  <a:srgbClr val="000000"/>
                </a:solidFill>
                <a:latin typeface="Consolas"/>
              </a:rPr>
              <a:t> </a:t>
            </a:r>
            <a:r>
              <a:rPr lang="en-US" sz="1200" dirty="0" err="1">
                <a:solidFill>
                  <a:srgbClr val="6A3E3E"/>
                </a:solidFill>
                <a:latin typeface="Consolas"/>
              </a:rPr>
              <a:t>stmt</a:t>
            </a:r>
            <a:r>
              <a:rPr lang="en-US" sz="1200" dirty="0">
                <a:solidFill>
                  <a:srgbClr val="000000"/>
                </a:solidFill>
                <a:latin typeface="Consolas"/>
              </a:rPr>
              <a:t> = </a:t>
            </a:r>
            <a:r>
              <a:rPr lang="en-US" sz="1200" b="1" dirty="0">
                <a:solidFill>
                  <a:srgbClr val="7F0055"/>
                </a:solidFill>
                <a:latin typeface="Consolas"/>
              </a:rPr>
              <a:t>null</a:t>
            </a:r>
            <a:r>
              <a:rPr lang="en-US" sz="1200" b="1" dirty="0">
                <a:solidFill>
                  <a:srgbClr val="000000"/>
                </a:solidFill>
                <a:latin typeface="Consolas"/>
              </a:rPr>
              <a:t>;</a:t>
            </a:r>
            <a:endParaRPr lang="sr-Latn-RS" sz="1200" b="1" dirty="0">
              <a:solidFill>
                <a:srgbClr val="000000"/>
              </a:solidFill>
              <a:latin typeface="Consolas"/>
            </a:endParaRPr>
          </a:p>
          <a:p>
            <a:r>
              <a:rPr lang="sr-Latn-RS" sz="1200" b="1" dirty="0"/>
              <a:t>	</a:t>
            </a:r>
            <a:r>
              <a:rPr lang="en-US" sz="1200" b="1" dirty="0">
                <a:solidFill>
                  <a:srgbClr val="7F0055"/>
                </a:solidFill>
                <a:latin typeface="Consolas"/>
              </a:rPr>
              <a:t>int</a:t>
            </a:r>
            <a:r>
              <a:rPr lang="en-US" sz="1200" b="1" dirty="0">
                <a:solidFill>
                  <a:srgbClr val="000000"/>
                </a:solidFill>
                <a:latin typeface="Consolas"/>
              </a:rPr>
              <a:t> </a:t>
            </a:r>
            <a:r>
              <a:rPr lang="en-US" sz="1200" b="1" dirty="0" err="1">
                <a:solidFill>
                  <a:srgbClr val="6A3E3E"/>
                </a:solidFill>
                <a:latin typeface="Consolas"/>
              </a:rPr>
              <a:t>rezultat</a:t>
            </a:r>
            <a:r>
              <a:rPr lang="en-US" sz="1200" b="1" dirty="0">
                <a:solidFill>
                  <a:srgbClr val="000000"/>
                </a:solidFill>
                <a:latin typeface="Consolas"/>
              </a:rPr>
              <a:t> = 0;</a:t>
            </a:r>
            <a:endParaRPr lang="sr-Latn-RS" sz="1200" b="1" dirty="0">
              <a:solidFill>
                <a:srgbClr val="000000"/>
              </a:solidFill>
              <a:latin typeface="Consolas"/>
            </a:endParaRPr>
          </a:p>
          <a:p>
            <a:r>
              <a:rPr lang="sr-Latn-RS" sz="1200" b="1" dirty="0">
                <a:solidFill>
                  <a:srgbClr val="7F0055"/>
                </a:solidFill>
                <a:latin typeface="Consolas"/>
              </a:rPr>
              <a:t>	</a:t>
            </a:r>
            <a:r>
              <a:rPr lang="en-US" sz="1200" b="1" dirty="0">
                <a:solidFill>
                  <a:srgbClr val="7F0055"/>
                </a:solidFill>
                <a:latin typeface="Consolas"/>
              </a:rPr>
              <a:t>try</a:t>
            </a:r>
            <a:r>
              <a:rPr lang="en-US" sz="1200" b="1" dirty="0">
                <a:solidFill>
                  <a:srgbClr val="000000"/>
                </a:solidFill>
                <a:latin typeface="Consolas"/>
              </a:rPr>
              <a:t> {</a:t>
            </a:r>
          </a:p>
          <a:p>
            <a:r>
              <a:rPr lang="sr-Latn-RS" sz="1200" dirty="0">
                <a:solidFill>
                  <a:srgbClr val="000000"/>
                </a:solidFill>
                <a:latin typeface="Consolas"/>
              </a:rPr>
              <a:t>		</a:t>
            </a:r>
            <a:r>
              <a:rPr lang="en-US" sz="1200" dirty="0">
                <a:solidFill>
                  <a:srgbClr val="000000"/>
                </a:solidFill>
                <a:latin typeface="Consolas"/>
              </a:rPr>
              <a:t>String </a:t>
            </a:r>
            <a:r>
              <a:rPr lang="en-US" sz="1200" dirty="0" err="1">
                <a:solidFill>
                  <a:srgbClr val="6A3E3E"/>
                </a:solidFill>
                <a:latin typeface="Consolas"/>
              </a:rPr>
              <a:t>sql</a:t>
            </a:r>
            <a:r>
              <a:rPr lang="en-US" sz="1200" dirty="0">
                <a:solidFill>
                  <a:srgbClr val="000000"/>
                </a:solidFill>
                <a:latin typeface="Consolas"/>
              </a:rPr>
              <a:t> = </a:t>
            </a:r>
            <a:r>
              <a:rPr lang="en-US" sz="1200" dirty="0">
                <a:solidFill>
                  <a:srgbClr val="2A00FF"/>
                </a:solidFill>
                <a:latin typeface="Consolas"/>
              </a:rPr>
              <a:t>"INSERT INTO </a:t>
            </a:r>
            <a:r>
              <a:rPr lang="en-US" sz="1200" dirty="0" err="1">
                <a:solidFill>
                  <a:srgbClr val="2A00FF"/>
                </a:solidFill>
                <a:latin typeface="Consolas"/>
              </a:rPr>
              <a:t>zanrovi</a:t>
            </a:r>
            <a:r>
              <a:rPr lang="en-US" sz="1200" dirty="0">
                <a:solidFill>
                  <a:srgbClr val="2A00FF"/>
                </a:solidFill>
                <a:latin typeface="Consolas"/>
              </a:rPr>
              <a:t> (</a:t>
            </a:r>
            <a:r>
              <a:rPr lang="en-US" sz="1200" dirty="0" err="1">
                <a:solidFill>
                  <a:srgbClr val="2A00FF"/>
                </a:solidFill>
                <a:latin typeface="Consolas"/>
              </a:rPr>
              <a:t>naziv</a:t>
            </a:r>
            <a:r>
              <a:rPr lang="en-US" sz="1200" dirty="0">
                <a:solidFill>
                  <a:srgbClr val="2A00FF"/>
                </a:solidFill>
                <a:latin typeface="Consolas"/>
              </a:rPr>
              <a:t>) VALUES (?)"</a:t>
            </a:r>
            <a:r>
              <a:rPr lang="en-US" sz="1200" dirty="0">
                <a:solidFill>
                  <a:srgbClr val="000000"/>
                </a:solidFill>
                <a:latin typeface="Consolas"/>
              </a:rPr>
              <a:t>;</a:t>
            </a:r>
          </a:p>
          <a:p>
            <a:r>
              <a:rPr lang="sr-Latn-RS" sz="1200" dirty="0">
                <a:solidFill>
                  <a:srgbClr val="6A3E3E"/>
                </a:solidFill>
                <a:latin typeface="Consolas"/>
              </a:rPr>
              <a:t>		</a:t>
            </a:r>
            <a:r>
              <a:rPr lang="en-US" sz="1200" dirty="0" err="1">
                <a:solidFill>
                  <a:srgbClr val="6A3E3E"/>
                </a:solidFill>
                <a:latin typeface="Consolas"/>
              </a:rPr>
              <a:t>stmt</a:t>
            </a:r>
            <a:r>
              <a:rPr lang="en-US" sz="1200" dirty="0">
                <a:solidFill>
                  <a:srgbClr val="000000"/>
                </a:solidFill>
                <a:latin typeface="Consolas"/>
              </a:rPr>
              <a:t> = </a:t>
            </a:r>
            <a:r>
              <a:rPr lang="en-US" sz="1200" dirty="0" err="1">
                <a:solidFill>
                  <a:srgbClr val="0000C0"/>
                </a:solidFill>
                <a:latin typeface="Consolas"/>
              </a:rPr>
              <a:t>connectionManager</a:t>
            </a:r>
            <a:r>
              <a:rPr lang="en-US" sz="1200" dirty="0" err="1">
                <a:solidFill>
                  <a:srgbClr val="000000"/>
                </a:solidFill>
                <a:latin typeface="Consolas"/>
              </a:rPr>
              <a:t>.getConnection</a:t>
            </a:r>
            <a:r>
              <a:rPr lang="en-US" sz="1200" dirty="0">
                <a:solidFill>
                  <a:srgbClr val="000000"/>
                </a:solidFill>
                <a:latin typeface="Consolas"/>
              </a:rPr>
              <a:t>().</a:t>
            </a:r>
            <a:r>
              <a:rPr lang="en-US" sz="1200" dirty="0" err="1">
                <a:solidFill>
                  <a:srgbClr val="000000"/>
                </a:solidFill>
                <a:latin typeface="Consolas"/>
              </a:rPr>
              <a:t>prepareStatement</a:t>
            </a:r>
            <a:r>
              <a:rPr lang="en-US" sz="1200" dirty="0">
                <a:solidFill>
                  <a:srgbClr val="000000"/>
                </a:solidFill>
                <a:latin typeface="Consolas"/>
              </a:rPr>
              <a:t>(</a:t>
            </a:r>
            <a:r>
              <a:rPr lang="en-US" sz="1200" dirty="0" err="1">
                <a:solidFill>
                  <a:srgbClr val="6A3E3E"/>
                </a:solidFill>
                <a:latin typeface="Consolas"/>
              </a:rPr>
              <a:t>sql</a:t>
            </a:r>
            <a:r>
              <a:rPr lang="en-US" sz="1200" dirty="0">
                <a:solidFill>
                  <a:srgbClr val="000000"/>
                </a:solidFill>
                <a:latin typeface="Consolas"/>
              </a:rPr>
              <a:t>);</a:t>
            </a:r>
          </a:p>
          <a:p>
            <a:r>
              <a:rPr lang="sr-Latn-RS" sz="1200" b="1" dirty="0">
                <a:solidFill>
                  <a:srgbClr val="7F0055"/>
                </a:solidFill>
                <a:latin typeface="Consolas"/>
              </a:rPr>
              <a:t>		</a:t>
            </a:r>
            <a:r>
              <a:rPr lang="en-US" sz="1200" b="1" dirty="0">
                <a:solidFill>
                  <a:srgbClr val="7F0055"/>
                </a:solidFill>
                <a:latin typeface="Consolas"/>
              </a:rPr>
              <a:t>int</a:t>
            </a:r>
            <a:r>
              <a:rPr lang="en-US" sz="1200" b="1" dirty="0">
                <a:solidFill>
                  <a:srgbClr val="000000"/>
                </a:solidFill>
                <a:latin typeface="Consolas"/>
              </a:rPr>
              <a:t> </a:t>
            </a:r>
            <a:r>
              <a:rPr lang="en-US" sz="1200" b="1" dirty="0">
                <a:solidFill>
                  <a:srgbClr val="6A3E3E"/>
                </a:solidFill>
                <a:latin typeface="Consolas"/>
              </a:rPr>
              <a:t>index</a:t>
            </a:r>
            <a:r>
              <a:rPr lang="en-US" sz="1200" b="1" dirty="0">
                <a:solidFill>
                  <a:srgbClr val="000000"/>
                </a:solidFill>
                <a:latin typeface="Consolas"/>
              </a:rPr>
              <a:t> = 1;</a:t>
            </a:r>
          </a:p>
          <a:p>
            <a:r>
              <a:rPr lang="sr-Latn-RS" sz="1200" dirty="0">
                <a:solidFill>
                  <a:srgbClr val="6A3E3E"/>
                </a:solidFill>
                <a:latin typeface="Consolas"/>
              </a:rPr>
              <a:t>		</a:t>
            </a:r>
            <a:r>
              <a:rPr lang="en-US" sz="1200" dirty="0" err="1">
                <a:solidFill>
                  <a:srgbClr val="6A3E3E"/>
                </a:solidFill>
                <a:latin typeface="Consolas"/>
              </a:rPr>
              <a:t>stmt</a:t>
            </a:r>
            <a:r>
              <a:rPr lang="en-US" sz="1200" dirty="0" err="1">
                <a:solidFill>
                  <a:srgbClr val="000000"/>
                </a:solidFill>
                <a:latin typeface="Consolas"/>
              </a:rPr>
              <a:t>.setString</a:t>
            </a:r>
            <a:r>
              <a:rPr lang="en-US" sz="1200" dirty="0">
                <a:solidFill>
                  <a:srgbClr val="000000"/>
                </a:solidFill>
                <a:latin typeface="Consolas"/>
              </a:rPr>
              <a:t>(</a:t>
            </a:r>
            <a:r>
              <a:rPr lang="en-US" sz="1200" dirty="0">
                <a:solidFill>
                  <a:srgbClr val="6A3E3E"/>
                </a:solidFill>
                <a:latin typeface="Consolas"/>
              </a:rPr>
              <a:t>index</a:t>
            </a:r>
            <a:r>
              <a:rPr lang="en-US" sz="1200" dirty="0">
                <a:solidFill>
                  <a:srgbClr val="000000"/>
                </a:solidFill>
                <a:latin typeface="Consolas"/>
              </a:rPr>
              <a:t>++, </a:t>
            </a:r>
            <a:r>
              <a:rPr lang="en-US" sz="1200" dirty="0" err="1">
                <a:solidFill>
                  <a:srgbClr val="6A3E3E"/>
                </a:solidFill>
                <a:latin typeface="Consolas"/>
              </a:rPr>
              <a:t>zanr</a:t>
            </a:r>
            <a:r>
              <a:rPr lang="en-US" sz="1200" dirty="0" err="1">
                <a:solidFill>
                  <a:srgbClr val="000000"/>
                </a:solidFill>
                <a:latin typeface="Consolas"/>
              </a:rPr>
              <a:t>.getNaziv</a:t>
            </a:r>
            <a:r>
              <a:rPr lang="en-US" sz="1200" dirty="0">
                <a:solidFill>
                  <a:srgbClr val="000000"/>
                </a:solidFill>
                <a:latin typeface="Consolas"/>
              </a:rPr>
              <a:t>());</a:t>
            </a:r>
          </a:p>
          <a:p>
            <a:r>
              <a:rPr lang="sr-Latn-RS" sz="1200" b="1" dirty="0">
                <a:solidFill>
                  <a:srgbClr val="7F0055"/>
                </a:solidFill>
                <a:latin typeface="Consolas"/>
              </a:rPr>
              <a:t>		</a:t>
            </a:r>
            <a:r>
              <a:rPr lang="en-US" sz="1200" b="1" dirty="0" err="1">
                <a:solidFill>
                  <a:srgbClr val="6A3E3E"/>
                </a:solidFill>
                <a:latin typeface="Consolas"/>
              </a:rPr>
              <a:t>rezultat</a:t>
            </a:r>
            <a:r>
              <a:rPr lang="en-US" sz="1200" b="1" dirty="0">
                <a:solidFill>
                  <a:srgbClr val="000000"/>
                </a:solidFill>
                <a:latin typeface="Consolas"/>
              </a:rPr>
              <a:t> </a:t>
            </a:r>
            <a:r>
              <a:rPr lang="sr-Latn-RS" sz="1200" b="1" dirty="0">
                <a:solidFill>
                  <a:srgbClr val="000000"/>
                </a:solidFill>
                <a:latin typeface="Consolas"/>
              </a:rPr>
              <a:t>= </a:t>
            </a:r>
            <a:r>
              <a:rPr lang="en-US" sz="1200" b="1" dirty="0" err="1">
                <a:solidFill>
                  <a:srgbClr val="6A3E3E"/>
                </a:solidFill>
                <a:latin typeface="Consolas"/>
              </a:rPr>
              <a:t>stmt</a:t>
            </a:r>
            <a:r>
              <a:rPr lang="en-US" sz="1200" b="1" dirty="0" err="1">
                <a:solidFill>
                  <a:srgbClr val="000000"/>
                </a:solidFill>
                <a:latin typeface="Consolas"/>
              </a:rPr>
              <a:t>.executeUpdate</a:t>
            </a:r>
            <a:r>
              <a:rPr lang="en-US" sz="1200" b="1" dirty="0">
                <a:solidFill>
                  <a:srgbClr val="000000"/>
                </a:solidFill>
                <a:latin typeface="Consolas"/>
              </a:rPr>
              <a:t>();</a:t>
            </a:r>
          </a:p>
          <a:p>
            <a:r>
              <a:rPr lang="sr-Latn-RS" sz="1200" dirty="0">
                <a:solidFill>
                  <a:srgbClr val="000000"/>
                </a:solidFill>
                <a:latin typeface="Consolas"/>
              </a:rPr>
              <a:t>	</a:t>
            </a:r>
            <a:r>
              <a:rPr lang="en-US" sz="1200" dirty="0">
                <a:solidFill>
                  <a:srgbClr val="000000"/>
                </a:solidFill>
                <a:latin typeface="Consolas"/>
              </a:rPr>
              <a:t>} </a:t>
            </a:r>
            <a:r>
              <a:rPr lang="en-US" sz="1200" b="1" dirty="0">
                <a:solidFill>
                  <a:srgbClr val="7F0055"/>
                </a:solidFill>
                <a:latin typeface="Consolas"/>
              </a:rPr>
              <a:t>catch</a:t>
            </a:r>
            <a:r>
              <a:rPr lang="en-US" sz="1200" b="1" dirty="0">
                <a:solidFill>
                  <a:srgbClr val="000000"/>
                </a:solidFill>
                <a:latin typeface="Consolas"/>
              </a:rPr>
              <a:t> (Exception </a:t>
            </a:r>
            <a:r>
              <a:rPr lang="en-US" sz="1200" b="1" dirty="0">
                <a:solidFill>
                  <a:srgbClr val="6A3E3E"/>
                </a:solidFill>
                <a:latin typeface="Consolas"/>
              </a:rPr>
              <a:t>ex</a:t>
            </a:r>
            <a:r>
              <a:rPr lang="en-US" sz="1200" b="1" dirty="0">
                <a:solidFill>
                  <a:srgbClr val="000000"/>
                </a:solidFill>
                <a:latin typeface="Consolas"/>
              </a:rPr>
              <a:t>) {</a:t>
            </a:r>
          </a:p>
          <a:p>
            <a:r>
              <a:rPr lang="sr-Latn-RS" sz="1200" dirty="0">
                <a:solidFill>
                  <a:srgbClr val="6A3E3E"/>
                </a:solidFill>
                <a:latin typeface="Consolas"/>
              </a:rPr>
              <a:t>		</a:t>
            </a:r>
            <a:r>
              <a:rPr lang="en-US" sz="1200" dirty="0" err="1">
                <a:solidFill>
                  <a:srgbClr val="6A3E3E"/>
                </a:solidFill>
                <a:latin typeface="Consolas"/>
              </a:rPr>
              <a:t>ex</a:t>
            </a:r>
            <a:r>
              <a:rPr lang="en-US" sz="1200" dirty="0" err="1">
                <a:solidFill>
                  <a:srgbClr val="000000"/>
                </a:solidFill>
                <a:latin typeface="Consolas"/>
              </a:rPr>
              <a:t>.printStackTrace</a:t>
            </a:r>
            <a:r>
              <a:rPr lang="en-US" sz="1200" dirty="0">
                <a:solidFill>
                  <a:srgbClr val="000000"/>
                </a:solidFill>
                <a:latin typeface="Consolas"/>
              </a:rPr>
              <a:t>();</a:t>
            </a:r>
          </a:p>
          <a:p>
            <a:r>
              <a:rPr lang="sr-Latn-RS" sz="1200" dirty="0">
                <a:solidFill>
                  <a:srgbClr val="000000"/>
                </a:solidFill>
                <a:latin typeface="Consolas"/>
              </a:rPr>
              <a:t>	</a:t>
            </a:r>
            <a:r>
              <a:rPr lang="en-US" sz="1200" dirty="0">
                <a:solidFill>
                  <a:srgbClr val="000000"/>
                </a:solidFill>
                <a:latin typeface="Consolas"/>
              </a:rPr>
              <a:t>} </a:t>
            </a:r>
            <a:r>
              <a:rPr lang="en-US" sz="1200" b="1" dirty="0">
                <a:solidFill>
                  <a:srgbClr val="7F0055"/>
                </a:solidFill>
                <a:latin typeface="Consolas"/>
              </a:rPr>
              <a:t>finally</a:t>
            </a:r>
            <a:r>
              <a:rPr lang="en-US" sz="1200" b="1" dirty="0">
                <a:solidFill>
                  <a:srgbClr val="000000"/>
                </a:solidFill>
                <a:latin typeface="Consolas"/>
              </a:rPr>
              <a:t> {</a:t>
            </a:r>
          </a:p>
          <a:p>
            <a:r>
              <a:rPr lang="sr-Latn-RS" sz="1200" b="1" dirty="0">
                <a:solidFill>
                  <a:srgbClr val="7F0055"/>
                </a:solidFill>
                <a:latin typeface="Consolas"/>
              </a:rPr>
              <a:t>		</a:t>
            </a:r>
            <a:r>
              <a:rPr lang="en-US" sz="1200" b="1" dirty="0">
                <a:solidFill>
                  <a:srgbClr val="7F0055"/>
                </a:solidFill>
                <a:latin typeface="Consolas"/>
              </a:rPr>
              <a:t>try</a:t>
            </a:r>
            <a:r>
              <a:rPr lang="en-US" sz="1200" b="1" dirty="0">
                <a:solidFill>
                  <a:srgbClr val="000000"/>
                </a:solidFill>
                <a:latin typeface="Consolas"/>
              </a:rPr>
              <a:t> {</a:t>
            </a:r>
            <a:r>
              <a:rPr lang="en-US" sz="1200" b="1" dirty="0" err="1">
                <a:solidFill>
                  <a:srgbClr val="6A3E3E"/>
                </a:solidFill>
                <a:latin typeface="Consolas"/>
              </a:rPr>
              <a:t>stmt</a:t>
            </a:r>
            <a:r>
              <a:rPr lang="en-US" sz="1200" b="1" dirty="0" err="1">
                <a:solidFill>
                  <a:srgbClr val="000000"/>
                </a:solidFill>
                <a:latin typeface="Consolas"/>
              </a:rPr>
              <a:t>.close</a:t>
            </a:r>
            <a:r>
              <a:rPr lang="en-US" sz="1200" b="1" dirty="0">
                <a:solidFill>
                  <a:srgbClr val="000000"/>
                </a:solidFill>
                <a:latin typeface="Consolas"/>
              </a:rPr>
              <a:t>();} </a:t>
            </a:r>
            <a:r>
              <a:rPr lang="en-US" sz="1200" b="1" dirty="0">
                <a:solidFill>
                  <a:srgbClr val="7F0055"/>
                </a:solidFill>
                <a:latin typeface="Consolas"/>
              </a:rPr>
              <a:t>catch</a:t>
            </a:r>
            <a:r>
              <a:rPr lang="en-US" sz="1200" b="1" dirty="0">
                <a:solidFill>
                  <a:srgbClr val="000000"/>
                </a:solidFill>
                <a:latin typeface="Consolas"/>
              </a:rPr>
              <a:t> (Exception </a:t>
            </a:r>
            <a:r>
              <a:rPr lang="en-US" sz="1200" b="1" dirty="0">
                <a:solidFill>
                  <a:srgbClr val="6A3E3E"/>
                </a:solidFill>
                <a:latin typeface="Consolas"/>
              </a:rPr>
              <a:t>ex</a:t>
            </a:r>
            <a:r>
              <a:rPr lang="en-US" sz="1200" b="1" dirty="0">
                <a:solidFill>
                  <a:srgbClr val="000000"/>
                </a:solidFill>
                <a:latin typeface="Consolas"/>
              </a:rPr>
              <a:t>) {</a:t>
            </a:r>
            <a:r>
              <a:rPr lang="en-US" sz="1200" b="1" dirty="0" err="1">
                <a:solidFill>
                  <a:srgbClr val="6A3E3E"/>
                </a:solidFill>
                <a:latin typeface="Consolas"/>
              </a:rPr>
              <a:t>ex</a:t>
            </a:r>
            <a:r>
              <a:rPr lang="en-US" sz="1200" b="1" dirty="0" err="1">
                <a:solidFill>
                  <a:srgbClr val="000000"/>
                </a:solidFill>
                <a:latin typeface="Consolas"/>
              </a:rPr>
              <a:t>.printStackTrace</a:t>
            </a:r>
            <a:r>
              <a:rPr lang="en-US" sz="1200" b="1" dirty="0">
                <a:solidFill>
                  <a:srgbClr val="000000"/>
                </a:solidFill>
                <a:latin typeface="Consolas"/>
              </a:rPr>
              <a:t>();}</a:t>
            </a:r>
          </a:p>
          <a:p>
            <a:r>
              <a:rPr lang="sr-Latn-RS" sz="1200" b="1" dirty="0">
                <a:solidFill>
                  <a:srgbClr val="7F0055"/>
                </a:solidFill>
                <a:latin typeface="Consolas"/>
              </a:rPr>
              <a:t>		</a:t>
            </a:r>
            <a:r>
              <a:rPr lang="en-US" sz="1200" b="1" dirty="0">
                <a:solidFill>
                  <a:srgbClr val="7F0055"/>
                </a:solidFill>
                <a:latin typeface="Consolas"/>
              </a:rPr>
              <a:t>try</a:t>
            </a:r>
            <a:r>
              <a:rPr lang="en-US" sz="1200" b="1" dirty="0">
                <a:solidFill>
                  <a:srgbClr val="000000"/>
                </a:solidFill>
                <a:latin typeface="Consolas"/>
              </a:rPr>
              <a:t> {</a:t>
            </a:r>
            <a:r>
              <a:rPr lang="en-US" sz="1200" b="1" dirty="0" err="1">
                <a:solidFill>
                  <a:srgbClr val="0000C0"/>
                </a:solidFill>
                <a:latin typeface="Consolas"/>
              </a:rPr>
              <a:t>connectionManager</a:t>
            </a:r>
            <a:r>
              <a:rPr lang="en-US" sz="1200" b="1" dirty="0" err="1">
                <a:solidFill>
                  <a:srgbClr val="000000"/>
                </a:solidFill>
                <a:latin typeface="Consolas"/>
              </a:rPr>
              <a:t>.closeConnection</a:t>
            </a:r>
            <a:r>
              <a:rPr lang="en-US" sz="1200" b="1" dirty="0">
                <a:solidFill>
                  <a:srgbClr val="000000"/>
                </a:solidFill>
                <a:latin typeface="Consolas"/>
              </a:rPr>
              <a:t>();} </a:t>
            </a:r>
            <a:r>
              <a:rPr lang="en-US" sz="1200" b="1" dirty="0">
                <a:solidFill>
                  <a:srgbClr val="7F0055"/>
                </a:solidFill>
                <a:latin typeface="Consolas"/>
              </a:rPr>
              <a:t>catch</a:t>
            </a:r>
            <a:r>
              <a:rPr lang="en-US" sz="1200" b="1" dirty="0">
                <a:solidFill>
                  <a:srgbClr val="000000"/>
                </a:solidFill>
                <a:latin typeface="Consolas"/>
              </a:rPr>
              <a:t> (Exception </a:t>
            </a:r>
            <a:r>
              <a:rPr lang="en-US" sz="1200" b="1" dirty="0">
                <a:solidFill>
                  <a:srgbClr val="6A3E3E"/>
                </a:solidFill>
                <a:latin typeface="Consolas"/>
              </a:rPr>
              <a:t>ex</a:t>
            </a:r>
            <a:r>
              <a:rPr lang="en-US" sz="1200" b="1" dirty="0">
                <a:solidFill>
                  <a:srgbClr val="000000"/>
                </a:solidFill>
                <a:latin typeface="Consolas"/>
              </a:rPr>
              <a:t>) {</a:t>
            </a:r>
            <a:r>
              <a:rPr lang="en-US" sz="1200" b="1" dirty="0" err="1">
                <a:solidFill>
                  <a:srgbClr val="6A3E3E"/>
                </a:solidFill>
                <a:latin typeface="Consolas"/>
              </a:rPr>
              <a:t>ex</a:t>
            </a:r>
            <a:r>
              <a:rPr lang="en-US" sz="1200" b="1" dirty="0" err="1">
                <a:solidFill>
                  <a:srgbClr val="000000"/>
                </a:solidFill>
                <a:latin typeface="Consolas"/>
              </a:rPr>
              <a:t>.printStackTrace</a:t>
            </a:r>
            <a:r>
              <a:rPr lang="en-US" sz="1200" b="1" dirty="0">
                <a:solidFill>
                  <a:srgbClr val="000000"/>
                </a:solidFill>
                <a:latin typeface="Consolas"/>
              </a:rPr>
              <a:t>();}</a:t>
            </a:r>
          </a:p>
          <a:p>
            <a:r>
              <a:rPr lang="sr-Latn-RS" sz="1200" dirty="0">
                <a:solidFill>
                  <a:srgbClr val="000000"/>
                </a:solidFill>
                <a:latin typeface="Consolas"/>
              </a:rPr>
              <a:t>	</a:t>
            </a:r>
            <a:r>
              <a:rPr lang="en-US" sz="1200" dirty="0">
                <a:solidFill>
                  <a:srgbClr val="000000"/>
                </a:solidFill>
                <a:latin typeface="Consolas"/>
              </a:rPr>
              <a:t>}</a:t>
            </a:r>
          </a:p>
          <a:p>
            <a:r>
              <a:rPr lang="sr-Latn-RS" sz="1200" b="1" dirty="0">
                <a:solidFill>
                  <a:srgbClr val="7F0055"/>
                </a:solidFill>
                <a:latin typeface="Consolas"/>
              </a:rPr>
              <a:t>	</a:t>
            </a:r>
            <a:r>
              <a:rPr lang="en-US" sz="1200" b="1" dirty="0">
                <a:solidFill>
                  <a:srgbClr val="7F0055"/>
                </a:solidFill>
                <a:latin typeface="Consolas"/>
              </a:rPr>
              <a:t>return</a:t>
            </a:r>
            <a:r>
              <a:rPr lang="en-US" sz="1200" b="1" dirty="0">
                <a:solidFill>
                  <a:srgbClr val="000000"/>
                </a:solidFill>
                <a:latin typeface="Consolas"/>
              </a:rPr>
              <a:t> </a:t>
            </a:r>
            <a:r>
              <a:rPr lang="en-US" sz="1200" b="1" dirty="0" err="1">
                <a:solidFill>
                  <a:srgbClr val="6A3E3E"/>
                </a:solidFill>
                <a:latin typeface="Consolas"/>
              </a:rPr>
              <a:t>rezultat</a:t>
            </a:r>
            <a:r>
              <a:rPr lang="en-US" sz="1200" b="1" dirty="0">
                <a:solidFill>
                  <a:srgbClr val="000000"/>
                </a:solidFill>
                <a:latin typeface="Consolas"/>
              </a:rPr>
              <a:t>;</a:t>
            </a:r>
          </a:p>
          <a:p>
            <a:r>
              <a:rPr lang="en-US" sz="1200" dirty="0">
                <a:solidFill>
                  <a:srgbClr val="000000"/>
                </a:solidFill>
                <a:latin typeface="Consolas"/>
              </a:rPr>
              <a:t>}</a:t>
            </a:r>
            <a:endParaRPr lang="en-US" sz="1200" dirty="0"/>
          </a:p>
        </p:txBody>
      </p:sp>
    </p:spTree>
    <p:extLst>
      <p:ext uri="{BB962C8B-B14F-4D97-AF65-F5344CB8AC3E}">
        <p14:creationId xmlns:p14="http://schemas.microsoft.com/office/powerpoint/2010/main" val="10878910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9382" y="272765"/>
            <a:ext cx="11684000" cy="595453"/>
          </a:xfrm>
          <a:solidFill>
            <a:schemeClr val="tx1">
              <a:lumMod val="65000"/>
              <a:lumOff val="35000"/>
            </a:schemeClr>
          </a:solidFill>
        </p:spPr>
        <p:txBody>
          <a:bodyPr>
            <a:noAutofit/>
          </a:bodyPr>
          <a:lstStyle/>
          <a:p>
            <a:r>
              <a:rPr lang="en-US">
                <a:solidFill>
                  <a:schemeClr val="bg1"/>
                </a:solidFill>
                <a:latin typeface="+mn-lt"/>
              </a:rPr>
              <a:t>Korišćenje baze u Javi – PreparedStatement obj</a:t>
            </a:r>
            <a:endParaRPr lang="en-US" dirty="0">
              <a:solidFill>
                <a:schemeClr val="bg1"/>
              </a:solidFill>
              <a:latin typeface="+mn-lt"/>
            </a:endParaRPr>
          </a:p>
        </p:txBody>
      </p:sp>
      <p:sp>
        <p:nvSpPr>
          <p:cNvPr id="3" name="Content Placeholder 2"/>
          <p:cNvSpPr>
            <a:spLocks noGrp="1"/>
          </p:cNvSpPr>
          <p:nvPr>
            <p:ph idx="1"/>
          </p:nvPr>
        </p:nvSpPr>
        <p:spPr>
          <a:xfrm>
            <a:off x="249382" y="960580"/>
            <a:ext cx="11684000" cy="1224480"/>
          </a:xfrm>
          <a:ln w="38100">
            <a:solidFill>
              <a:schemeClr val="tx1">
                <a:lumMod val="65000"/>
                <a:lumOff val="35000"/>
              </a:schemeClr>
            </a:solidFill>
            <a:prstDash val="solid"/>
            <a:round/>
          </a:ln>
        </p:spPr>
        <p:txBody>
          <a:bodyPr>
            <a:normAutofit/>
          </a:bodyPr>
          <a:lstStyle/>
          <a:p>
            <a:r>
              <a:rPr lang="sr-Latn-RS" sz="3200">
                <a:latin typeface="Calibri" pitchFamily="34" charset="0"/>
              </a:rPr>
              <a:t>PreparedStatement se može korsititi i za višestruki unos objekata</a:t>
            </a:r>
          </a:p>
          <a:p>
            <a:r>
              <a:rPr lang="en-US" sz="3200"/>
              <a:t>Uzastopno izvršavanje istih SQL naredbi</a:t>
            </a:r>
            <a:endParaRPr lang="nn-NO" sz="3200"/>
          </a:p>
        </p:txBody>
      </p:sp>
      <p:sp>
        <p:nvSpPr>
          <p:cNvPr id="5" name="Slide Number Placeholder 4"/>
          <p:cNvSpPr>
            <a:spLocks noGrp="1"/>
          </p:cNvSpPr>
          <p:nvPr>
            <p:ph type="sldNum" sz="quarter" idx="12"/>
          </p:nvPr>
        </p:nvSpPr>
        <p:spPr/>
        <p:txBody>
          <a:bodyPr/>
          <a:lstStyle/>
          <a:p>
            <a:fld id="{0A51EA2F-6D5D-4AA6-9C08-0E6AA7753B98}" type="slidenum">
              <a:rPr lang="en-US" smtClean="0"/>
              <a:t>55</a:t>
            </a:fld>
            <a:endParaRPr lang="en-US"/>
          </a:p>
        </p:txBody>
      </p:sp>
      <p:sp>
        <p:nvSpPr>
          <p:cNvPr id="4" name="Rectangle 3"/>
          <p:cNvSpPr/>
          <p:nvPr/>
        </p:nvSpPr>
        <p:spPr>
          <a:xfrm>
            <a:off x="225631" y="2526315"/>
            <a:ext cx="11709070" cy="3785652"/>
          </a:xfrm>
          <a:prstGeom prst="rect">
            <a:avLst/>
          </a:prstGeom>
        </p:spPr>
        <p:txBody>
          <a:bodyPr wrap="square">
            <a:spAutoFit/>
          </a:bodyPr>
          <a:lstStyle/>
          <a:p>
            <a:r>
              <a:rPr lang="en-US" sz="1200">
                <a:solidFill>
                  <a:srgbClr val="646464"/>
                </a:solidFill>
                <a:latin typeface="Consolas"/>
              </a:rPr>
              <a:t>@Override</a:t>
            </a:r>
          </a:p>
          <a:p>
            <a:r>
              <a:rPr lang="en-US" sz="1200" b="1">
                <a:solidFill>
                  <a:srgbClr val="7F0055"/>
                </a:solidFill>
                <a:latin typeface="Consolas"/>
              </a:rPr>
              <a:t>public</a:t>
            </a:r>
            <a:r>
              <a:rPr lang="en-US" sz="1200" b="1">
                <a:solidFill>
                  <a:srgbClr val="000000"/>
                </a:solidFill>
                <a:latin typeface="Consolas"/>
              </a:rPr>
              <a:t> </a:t>
            </a:r>
            <a:r>
              <a:rPr lang="en-US" sz="1200" b="1">
                <a:solidFill>
                  <a:srgbClr val="7F0055"/>
                </a:solidFill>
                <a:latin typeface="Consolas"/>
              </a:rPr>
              <a:t>int</a:t>
            </a:r>
            <a:r>
              <a:rPr lang="en-US" sz="1200" b="1">
                <a:solidFill>
                  <a:srgbClr val="000000"/>
                </a:solidFill>
                <a:latin typeface="Consolas"/>
              </a:rPr>
              <a:t>[] save(ArrayList&lt;Zanr&gt; </a:t>
            </a:r>
            <a:r>
              <a:rPr lang="en-US" sz="1200" b="1">
                <a:solidFill>
                  <a:srgbClr val="6A3E3E"/>
                </a:solidFill>
                <a:latin typeface="Consolas"/>
              </a:rPr>
              <a:t>zanrovi</a:t>
            </a:r>
            <a:r>
              <a:rPr lang="en-US" sz="1200" b="1">
                <a:solidFill>
                  <a:srgbClr val="000000"/>
                </a:solidFill>
                <a:latin typeface="Consolas"/>
              </a:rPr>
              <a:t>) {</a:t>
            </a:r>
          </a:p>
          <a:p>
            <a:r>
              <a:rPr lang="sr-Latn-RS" sz="1200">
                <a:solidFill>
                  <a:srgbClr val="000000"/>
                </a:solidFill>
                <a:latin typeface="Consolas"/>
              </a:rPr>
              <a:t>	</a:t>
            </a:r>
            <a:r>
              <a:rPr lang="en-US" sz="1200">
                <a:solidFill>
                  <a:srgbClr val="000000"/>
                </a:solidFill>
                <a:latin typeface="Consolas"/>
              </a:rPr>
              <a:t>PreparedStatement </a:t>
            </a:r>
            <a:r>
              <a:rPr lang="en-US" sz="1200">
                <a:solidFill>
                  <a:srgbClr val="6A3E3E"/>
                </a:solidFill>
                <a:latin typeface="Consolas"/>
              </a:rPr>
              <a:t>stmt</a:t>
            </a:r>
            <a:r>
              <a:rPr lang="en-US" sz="1200">
                <a:solidFill>
                  <a:srgbClr val="000000"/>
                </a:solidFill>
                <a:latin typeface="Consolas"/>
              </a:rPr>
              <a:t> = </a:t>
            </a:r>
            <a:r>
              <a:rPr lang="en-US" sz="1200" b="1">
                <a:solidFill>
                  <a:srgbClr val="7F0055"/>
                </a:solidFill>
                <a:latin typeface="Consolas"/>
              </a:rPr>
              <a:t>null</a:t>
            </a:r>
            <a:r>
              <a:rPr lang="en-US" sz="1200" b="1">
                <a:solidFill>
                  <a:srgbClr val="000000"/>
                </a:solidFill>
                <a:latin typeface="Consolas"/>
              </a:rPr>
              <a:t>;</a:t>
            </a:r>
          </a:p>
          <a:p>
            <a:r>
              <a:rPr lang="sr-Latn-RS" sz="1200" b="1">
                <a:solidFill>
                  <a:srgbClr val="7F0055"/>
                </a:solidFill>
                <a:latin typeface="Consolas"/>
              </a:rPr>
              <a:t>	</a:t>
            </a:r>
            <a:r>
              <a:rPr lang="en-US" sz="1200" b="1">
                <a:solidFill>
                  <a:srgbClr val="7F0055"/>
                </a:solidFill>
                <a:latin typeface="Consolas"/>
              </a:rPr>
              <a:t>int</a:t>
            </a:r>
            <a:r>
              <a:rPr lang="en-US" sz="1200" b="1">
                <a:solidFill>
                  <a:srgbClr val="000000"/>
                </a:solidFill>
                <a:latin typeface="Consolas"/>
              </a:rPr>
              <a:t> [] </a:t>
            </a:r>
            <a:r>
              <a:rPr lang="en-US" sz="1200" b="1">
                <a:solidFill>
                  <a:srgbClr val="6A3E3E"/>
                </a:solidFill>
                <a:latin typeface="Consolas"/>
              </a:rPr>
              <a:t>result</a:t>
            </a:r>
            <a:r>
              <a:rPr lang="en-US" sz="1200" b="1">
                <a:solidFill>
                  <a:srgbClr val="000000"/>
                </a:solidFill>
                <a:latin typeface="Consolas"/>
              </a:rPr>
              <a:t> = </a:t>
            </a:r>
            <a:r>
              <a:rPr lang="en-US" sz="1200" b="1">
                <a:solidFill>
                  <a:srgbClr val="7F0055"/>
                </a:solidFill>
                <a:latin typeface="Consolas"/>
              </a:rPr>
              <a:t>new</a:t>
            </a:r>
            <a:r>
              <a:rPr lang="en-US" sz="1200" b="1">
                <a:solidFill>
                  <a:srgbClr val="000000"/>
                </a:solidFill>
                <a:latin typeface="Consolas"/>
              </a:rPr>
              <a:t> </a:t>
            </a:r>
            <a:r>
              <a:rPr lang="en-US" sz="1200" b="1">
                <a:solidFill>
                  <a:srgbClr val="7F0055"/>
                </a:solidFill>
                <a:latin typeface="Consolas"/>
              </a:rPr>
              <a:t>int</a:t>
            </a:r>
            <a:r>
              <a:rPr lang="en-US" sz="1200" b="1">
                <a:solidFill>
                  <a:srgbClr val="000000"/>
                </a:solidFill>
                <a:latin typeface="Consolas"/>
              </a:rPr>
              <a:t> [</a:t>
            </a:r>
            <a:r>
              <a:rPr lang="en-US" sz="1200" b="1">
                <a:solidFill>
                  <a:srgbClr val="6A3E3E"/>
                </a:solidFill>
                <a:latin typeface="Consolas"/>
              </a:rPr>
              <a:t>zanrovi</a:t>
            </a:r>
            <a:r>
              <a:rPr lang="en-US" sz="1200" b="1">
                <a:solidFill>
                  <a:srgbClr val="000000"/>
                </a:solidFill>
                <a:latin typeface="Consolas"/>
              </a:rPr>
              <a:t>.size()];</a:t>
            </a:r>
          </a:p>
          <a:p>
            <a:r>
              <a:rPr lang="sr-Latn-RS" sz="1200" b="1">
                <a:solidFill>
                  <a:srgbClr val="7F0055"/>
                </a:solidFill>
                <a:latin typeface="Consolas"/>
              </a:rPr>
              <a:t>	</a:t>
            </a:r>
            <a:r>
              <a:rPr lang="en-US" sz="1200" b="1">
                <a:solidFill>
                  <a:srgbClr val="7F0055"/>
                </a:solidFill>
                <a:latin typeface="Consolas"/>
              </a:rPr>
              <a:t>try</a:t>
            </a:r>
            <a:r>
              <a:rPr lang="en-US" sz="1200" b="1">
                <a:solidFill>
                  <a:srgbClr val="000000"/>
                </a:solidFill>
                <a:latin typeface="Consolas"/>
              </a:rPr>
              <a:t> {</a:t>
            </a:r>
          </a:p>
          <a:p>
            <a:r>
              <a:rPr lang="sr-Latn-RS" sz="1200">
                <a:solidFill>
                  <a:srgbClr val="000000"/>
                </a:solidFill>
                <a:latin typeface="Consolas"/>
              </a:rPr>
              <a:t>		</a:t>
            </a:r>
            <a:r>
              <a:rPr lang="en-US" sz="1200">
                <a:solidFill>
                  <a:srgbClr val="000000"/>
                </a:solidFill>
                <a:latin typeface="Consolas"/>
              </a:rPr>
              <a:t>String </a:t>
            </a:r>
            <a:r>
              <a:rPr lang="en-US" sz="1200">
                <a:solidFill>
                  <a:srgbClr val="6A3E3E"/>
                </a:solidFill>
                <a:latin typeface="Consolas"/>
              </a:rPr>
              <a:t>sql</a:t>
            </a:r>
            <a:r>
              <a:rPr lang="en-US" sz="1200">
                <a:solidFill>
                  <a:srgbClr val="000000"/>
                </a:solidFill>
                <a:latin typeface="Consolas"/>
              </a:rPr>
              <a:t> = </a:t>
            </a:r>
            <a:r>
              <a:rPr lang="en-US" sz="1200">
                <a:solidFill>
                  <a:srgbClr val="2A00FF"/>
                </a:solidFill>
                <a:latin typeface="Consolas"/>
              </a:rPr>
              <a:t>"INSERT INTO zanrovi (naziv) VALUES (?)"</a:t>
            </a:r>
            <a:r>
              <a:rPr lang="en-US" sz="1200">
                <a:solidFill>
                  <a:srgbClr val="000000"/>
                </a:solidFill>
                <a:latin typeface="Consolas"/>
              </a:rPr>
              <a:t>;</a:t>
            </a:r>
          </a:p>
          <a:p>
            <a:r>
              <a:rPr lang="sr-Latn-RS" sz="1200">
                <a:solidFill>
                  <a:srgbClr val="6A3E3E"/>
                </a:solidFill>
                <a:latin typeface="Consolas"/>
              </a:rPr>
              <a:t>		</a:t>
            </a:r>
            <a:r>
              <a:rPr lang="en-US" sz="1200">
                <a:solidFill>
                  <a:srgbClr val="6A3E3E"/>
                </a:solidFill>
                <a:latin typeface="Consolas"/>
              </a:rPr>
              <a:t>stmt</a:t>
            </a:r>
            <a:r>
              <a:rPr lang="en-US" sz="1200">
                <a:solidFill>
                  <a:srgbClr val="000000"/>
                </a:solidFill>
                <a:latin typeface="Consolas"/>
              </a:rPr>
              <a:t> = </a:t>
            </a:r>
            <a:r>
              <a:rPr lang="en-US" sz="1200">
                <a:solidFill>
                  <a:srgbClr val="0000C0"/>
                </a:solidFill>
                <a:latin typeface="Consolas"/>
              </a:rPr>
              <a:t>connectionManager</a:t>
            </a:r>
            <a:r>
              <a:rPr lang="en-US" sz="1200">
                <a:solidFill>
                  <a:srgbClr val="000000"/>
                </a:solidFill>
                <a:latin typeface="Consolas"/>
              </a:rPr>
              <a:t>.getConnection().prepareStatement(</a:t>
            </a:r>
            <a:r>
              <a:rPr lang="en-US" sz="1200">
                <a:solidFill>
                  <a:srgbClr val="6A3E3E"/>
                </a:solidFill>
                <a:latin typeface="Consolas"/>
              </a:rPr>
              <a:t>sql</a:t>
            </a:r>
            <a:r>
              <a:rPr lang="en-US" sz="1200">
                <a:solidFill>
                  <a:srgbClr val="000000"/>
                </a:solidFill>
                <a:latin typeface="Consolas"/>
              </a:rPr>
              <a:t>);</a:t>
            </a:r>
          </a:p>
          <a:p>
            <a:r>
              <a:rPr lang="sr-Latn-RS" sz="1200" b="1">
                <a:solidFill>
                  <a:srgbClr val="7F0055"/>
                </a:solidFill>
                <a:latin typeface="Consolas"/>
              </a:rPr>
              <a:t>		</a:t>
            </a:r>
            <a:r>
              <a:rPr lang="nn-NO" sz="1200" b="1">
                <a:solidFill>
                  <a:srgbClr val="7F0055"/>
                </a:solidFill>
                <a:latin typeface="Consolas"/>
              </a:rPr>
              <a:t>for</a:t>
            </a:r>
            <a:r>
              <a:rPr lang="nn-NO" sz="1200" b="1">
                <a:solidFill>
                  <a:srgbClr val="000000"/>
                </a:solidFill>
                <a:latin typeface="Consolas"/>
              </a:rPr>
              <a:t> (</a:t>
            </a:r>
            <a:r>
              <a:rPr lang="nn-NO" sz="1200" b="1">
                <a:solidFill>
                  <a:srgbClr val="7F0055"/>
                </a:solidFill>
                <a:latin typeface="Consolas"/>
              </a:rPr>
              <a:t>int</a:t>
            </a:r>
            <a:r>
              <a:rPr lang="nn-NO" sz="1200" b="1">
                <a:solidFill>
                  <a:srgbClr val="000000"/>
                </a:solidFill>
                <a:latin typeface="Consolas"/>
              </a:rPr>
              <a:t> </a:t>
            </a:r>
            <a:r>
              <a:rPr lang="nn-NO" sz="1200" b="1">
                <a:solidFill>
                  <a:srgbClr val="6A3E3E"/>
                </a:solidFill>
                <a:latin typeface="Consolas"/>
              </a:rPr>
              <a:t>i</a:t>
            </a:r>
            <a:r>
              <a:rPr lang="nn-NO" sz="1200" b="1">
                <a:solidFill>
                  <a:srgbClr val="000000"/>
                </a:solidFill>
                <a:latin typeface="Consolas"/>
              </a:rPr>
              <a:t>=0; </a:t>
            </a:r>
            <a:r>
              <a:rPr lang="nn-NO" sz="1200" b="1">
                <a:solidFill>
                  <a:srgbClr val="6A3E3E"/>
                </a:solidFill>
                <a:latin typeface="Consolas"/>
              </a:rPr>
              <a:t>i</a:t>
            </a:r>
            <a:r>
              <a:rPr lang="nn-NO" sz="1200" b="1">
                <a:solidFill>
                  <a:srgbClr val="000000"/>
                </a:solidFill>
                <a:latin typeface="Consolas"/>
              </a:rPr>
              <a:t>&lt;</a:t>
            </a:r>
            <a:r>
              <a:rPr lang="nn-NO" sz="1200" b="1">
                <a:solidFill>
                  <a:srgbClr val="6A3E3E"/>
                </a:solidFill>
                <a:latin typeface="Consolas"/>
              </a:rPr>
              <a:t>zanrovi</a:t>
            </a:r>
            <a:r>
              <a:rPr lang="nn-NO" sz="1200" b="1">
                <a:solidFill>
                  <a:srgbClr val="000000"/>
                </a:solidFill>
                <a:latin typeface="Consolas"/>
              </a:rPr>
              <a:t>.size();</a:t>
            </a:r>
            <a:r>
              <a:rPr lang="nn-NO" sz="1200" b="1">
                <a:solidFill>
                  <a:srgbClr val="6A3E3E"/>
                </a:solidFill>
                <a:latin typeface="Consolas"/>
              </a:rPr>
              <a:t>i</a:t>
            </a:r>
            <a:r>
              <a:rPr lang="nn-NO" sz="1200" b="1">
                <a:solidFill>
                  <a:srgbClr val="000000"/>
                </a:solidFill>
                <a:latin typeface="Consolas"/>
              </a:rPr>
              <a:t>++) {</a:t>
            </a:r>
          </a:p>
          <a:p>
            <a:r>
              <a:rPr lang="sr-Latn-RS" sz="1200" b="1">
                <a:solidFill>
                  <a:srgbClr val="7F0055"/>
                </a:solidFill>
                <a:latin typeface="Consolas"/>
              </a:rPr>
              <a:t>			</a:t>
            </a:r>
            <a:r>
              <a:rPr lang="en-US" sz="1200" b="1">
                <a:solidFill>
                  <a:srgbClr val="7F0055"/>
                </a:solidFill>
                <a:latin typeface="Consolas"/>
              </a:rPr>
              <a:t>int</a:t>
            </a:r>
            <a:r>
              <a:rPr lang="en-US" sz="1200" b="1">
                <a:solidFill>
                  <a:srgbClr val="000000"/>
                </a:solidFill>
                <a:latin typeface="Consolas"/>
              </a:rPr>
              <a:t> </a:t>
            </a:r>
            <a:r>
              <a:rPr lang="en-US" sz="1200" b="1">
                <a:solidFill>
                  <a:srgbClr val="6A3E3E"/>
                </a:solidFill>
                <a:latin typeface="Consolas"/>
              </a:rPr>
              <a:t>index</a:t>
            </a:r>
            <a:r>
              <a:rPr lang="en-US" sz="1200" b="1">
                <a:solidFill>
                  <a:srgbClr val="000000"/>
                </a:solidFill>
                <a:latin typeface="Consolas"/>
              </a:rPr>
              <a:t> = 1;</a:t>
            </a:r>
          </a:p>
          <a:p>
            <a:r>
              <a:rPr lang="sr-Latn-RS" sz="1200">
                <a:solidFill>
                  <a:srgbClr val="6A3E3E"/>
                </a:solidFill>
                <a:latin typeface="Consolas"/>
              </a:rPr>
              <a:t>			</a:t>
            </a:r>
            <a:r>
              <a:rPr lang="en-US" sz="1200">
                <a:solidFill>
                  <a:srgbClr val="6A3E3E"/>
                </a:solidFill>
                <a:latin typeface="Consolas"/>
              </a:rPr>
              <a:t>stmt</a:t>
            </a:r>
            <a:r>
              <a:rPr lang="en-US" sz="1200">
                <a:solidFill>
                  <a:srgbClr val="000000"/>
                </a:solidFill>
                <a:latin typeface="Consolas"/>
              </a:rPr>
              <a:t>.setString(</a:t>
            </a:r>
            <a:r>
              <a:rPr lang="en-US" sz="1200">
                <a:solidFill>
                  <a:srgbClr val="6A3E3E"/>
                </a:solidFill>
                <a:latin typeface="Consolas"/>
              </a:rPr>
              <a:t>index</a:t>
            </a:r>
            <a:r>
              <a:rPr lang="en-US" sz="1200">
                <a:solidFill>
                  <a:srgbClr val="000000"/>
                </a:solidFill>
                <a:latin typeface="Consolas"/>
              </a:rPr>
              <a:t>++, </a:t>
            </a:r>
            <a:r>
              <a:rPr lang="en-US" sz="1200">
                <a:solidFill>
                  <a:srgbClr val="6A3E3E"/>
                </a:solidFill>
                <a:latin typeface="Consolas"/>
              </a:rPr>
              <a:t>zanrovi</a:t>
            </a:r>
            <a:r>
              <a:rPr lang="en-US" sz="1200">
                <a:solidFill>
                  <a:srgbClr val="000000"/>
                </a:solidFill>
                <a:latin typeface="Consolas"/>
              </a:rPr>
              <a:t>.get(</a:t>
            </a:r>
            <a:r>
              <a:rPr lang="en-US" sz="1200">
                <a:solidFill>
                  <a:srgbClr val="6A3E3E"/>
                </a:solidFill>
                <a:latin typeface="Consolas"/>
              </a:rPr>
              <a:t>i</a:t>
            </a:r>
            <a:r>
              <a:rPr lang="en-US" sz="1200">
                <a:solidFill>
                  <a:srgbClr val="000000"/>
                </a:solidFill>
                <a:latin typeface="Consolas"/>
              </a:rPr>
              <a:t>).getNaziv());</a:t>
            </a:r>
          </a:p>
          <a:p>
            <a:r>
              <a:rPr lang="sr-Latn-RS" sz="1200">
                <a:solidFill>
                  <a:srgbClr val="6A3E3E"/>
                </a:solidFill>
                <a:latin typeface="Consolas"/>
              </a:rPr>
              <a:t>			</a:t>
            </a:r>
            <a:r>
              <a:rPr lang="en-US" sz="1200">
                <a:solidFill>
                  <a:srgbClr val="6A3E3E"/>
                </a:solidFill>
                <a:latin typeface="Consolas"/>
              </a:rPr>
              <a:t>result</a:t>
            </a:r>
            <a:r>
              <a:rPr lang="en-US" sz="1200">
                <a:solidFill>
                  <a:srgbClr val="000000"/>
                </a:solidFill>
                <a:latin typeface="Consolas"/>
              </a:rPr>
              <a:t>[</a:t>
            </a:r>
            <a:r>
              <a:rPr lang="en-US" sz="1200">
                <a:solidFill>
                  <a:srgbClr val="6A3E3E"/>
                </a:solidFill>
                <a:latin typeface="Consolas"/>
              </a:rPr>
              <a:t>i</a:t>
            </a:r>
            <a:r>
              <a:rPr lang="en-US" sz="1200">
                <a:solidFill>
                  <a:srgbClr val="000000"/>
                </a:solidFill>
                <a:latin typeface="Consolas"/>
              </a:rPr>
              <a:t>] = </a:t>
            </a:r>
            <a:r>
              <a:rPr lang="en-US" sz="1200">
                <a:solidFill>
                  <a:srgbClr val="6A3E3E"/>
                </a:solidFill>
                <a:latin typeface="Consolas"/>
              </a:rPr>
              <a:t>stmt</a:t>
            </a:r>
            <a:r>
              <a:rPr lang="en-US" sz="1200">
                <a:solidFill>
                  <a:srgbClr val="000000"/>
                </a:solidFill>
                <a:latin typeface="Consolas"/>
              </a:rPr>
              <a:t>.executeUpdate();</a:t>
            </a:r>
          </a:p>
          <a:p>
            <a:r>
              <a:rPr lang="sr-Latn-RS" sz="1200">
                <a:solidFill>
                  <a:srgbClr val="000000"/>
                </a:solidFill>
                <a:latin typeface="Consolas"/>
              </a:rPr>
              <a:t>		</a:t>
            </a:r>
            <a:r>
              <a:rPr lang="en-US" sz="1200">
                <a:solidFill>
                  <a:srgbClr val="000000"/>
                </a:solidFill>
                <a:latin typeface="Consolas"/>
              </a:rPr>
              <a:t>}</a:t>
            </a:r>
          </a:p>
          <a:p>
            <a:r>
              <a:rPr lang="sr-Latn-RS" sz="1200" b="1">
                <a:solidFill>
                  <a:srgbClr val="7F0055"/>
                </a:solidFill>
                <a:latin typeface="Consolas"/>
              </a:rPr>
              <a:t>	</a:t>
            </a:r>
            <a:r>
              <a:rPr lang="en-US" sz="1200">
                <a:solidFill>
                  <a:srgbClr val="000000"/>
                </a:solidFill>
                <a:latin typeface="Consolas"/>
              </a:rPr>
              <a:t>} </a:t>
            </a:r>
            <a:r>
              <a:rPr lang="en-US" sz="1200" b="1">
                <a:solidFill>
                  <a:srgbClr val="7F0055"/>
                </a:solidFill>
                <a:latin typeface="Consolas"/>
              </a:rPr>
              <a:t>catch</a:t>
            </a:r>
            <a:r>
              <a:rPr lang="en-US" sz="1200" b="1">
                <a:solidFill>
                  <a:srgbClr val="000000"/>
                </a:solidFill>
                <a:latin typeface="Consolas"/>
              </a:rPr>
              <a:t> (Exception </a:t>
            </a:r>
            <a:r>
              <a:rPr lang="en-US" sz="1200" b="1">
                <a:solidFill>
                  <a:srgbClr val="6A3E3E"/>
                </a:solidFill>
                <a:latin typeface="Consolas"/>
              </a:rPr>
              <a:t>ex</a:t>
            </a:r>
            <a:r>
              <a:rPr lang="en-US" sz="1200" b="1">
                <a:solidFill>
                  <a:srgbClr val="000000"/>
                </a:solidFill>
                <a:latin typeface="Consolas"/>
              </a:rPr>
              <a:t>) {</a:t>
            </a:r>
          </a:p>
          <a:p>
            <a:r>
              <a:rPr lang="sr-Latn-RS" sz="1200">
                <a:solidFill>
                  <a:srgbClr val="6A3E3E"/>
                </a:solidFill>
                <a:latin typeface="Consolas"/>
              </a:rPr>
              <a:t>		</a:t>
            </a:r>
            <a:r>
              <a:rPr lang="en-US" sz="1200">
                <a:solidFill>
                  <a:srgbClr val="6A3E3E"/>
                </a:solidFill>
                <a:latin typeface="Consolas"/>
              </a:rPr>
              <a:t>ex</a:t>
            </a:r>
            <a:r>
              <a:rPr lang="en-US" sz="1200">
                <a:solidFill>
                  <a:srgbClr val="000000"/>
                </a:solidFill>
                <a:latin typeface="Consolas"/>
              </a:rPr>
              <a:t>.printStackTrace();</a:t>
            </a:r>
          </a:p>
          <a:p>
            <a:r>
              <a:rPr lang="sr-Latn-RS" sz="1200">
                <a:solidFill>
                  <a:srgbClr val="000000"/>
                </a:solidFill>
                <a:latin typeface="Consolas"/>
              </a:rPr>
              <a:t>	</a:t>
            </a:r>
            <a:r>
              <a:rPr lang="en-US" sz="1200">
                <a:solidFill>
                  <a:srgbClr val="000000"/>
                </a:solidFill>
                <a:latin typeface="Consolas"/>
              </a:rPr>
              <a:t>} </a:t>
            </a:r>
            <a:r>
              <a:rPr lang="en-US" sz="1200" b="1">
                <a:solidFill>
                  <a:srgbClr val="7F0055"/>
                </a:solidFill>
                <a:latin typeface="Consolas"/>
              </a:rPr>
              <a:t>finally</a:t>
            </a:r>
            <a:r>
              <a:rPr lang="en-US" sz="1200" b="1">
                <a:solidFill>
                  <a:srgbClr val="000000"/>
                </a:solidFill>
                <a:latin typeface="Consolas"/>
              </a:rPr>
              <a:t> {</a:t>
            </a:r>
          </a:p>
          <a:p>
            <a:r>
              <a:rPr lang="sr-Latn-RS" sz="1200" b="1">
                <a:solidFill>
                  <a:srgbClr val="7F0055"/>
                </a:solidFill>
                <a:latin typeface="Consolas"/>
              </a:rPr>
              <a:t>		</a:t>
            </a:r>
            <a:r>
              <a:rPr lang="en-US" sz="1200" b="1">
                <a:solidFill>
                  <a:srgbClr val="7F0055"/>
                </a:solidFill>
                <a:latin typeface="Consolas"/>
              </a:rPr>
              <a:t>try</a:t>
            </a:r>
            <a:r>
              <a:rPr lang="en-US" sz="1200" b="1">
                <a:solidFill>
                  <a:srgbClr val="000000"/>
                </a:solidFill>
                <a:latin typeface="Consolas"/>
              </a:rPr>
              <a:t> {</a:t>
            </a:r>
            <a:r>
              <a:rPr lang="en-US" sz="1200" b="1">
                <a:solidFill>
                  <a:srgbClr val="6A3E3E"/>
                </a:solidFill>
                <a:latin typeface="Consolas"/>
              </a:rPr>
              <a:t>stmt</a:t>
            </a:r>
            <a:r>
              <a:rPr lang="en-US" sz="1200" b="1">
                <a:solidFill>
                  <a:srgbClr val="000000"/>
                </a:solidFill>
                <a:latin typeface="Consolas"/>
              </a:rPr>
              <a:t>.close();} </a:t>
            </a:r>
            <a:r>
              <a:rPr lang="en-US" sz="1200" b="1">
                <a:solidFill>
                  <a:srgbClr val="7F0055"/>
                </a:solidFill>
                <a:latin typeface="Consolas"/>
              </a:rPr>
              <a:t>catch</a:t>
            </a:r>
            <a:r>
              <a:rPr lang="en-US" sz="1200" b="1">
                <a:solidFill>
                  <a:srgbClr val="000000"/>
                </a:solidFill>
                <a:latin typeface="Consolas"/>
              </a:rPr>
              <a:t> (Exception </a:t>
            </a:r>
            <a:r>
              <a:rPr lang="en-US" sz="1200" b="1">
                <a:solidFill>
                  <a:srgbClr val="6A3E3E"/>
                </a:solidFill>
                <a:latin typeface="Consolas"/>
              </a:rPr>
              <a:t>ex</a:t>
            </a:r>
            <a:r>
              <a:rPr lang="en-US" sz="1200" b="1">
                <a:solidFill>
                  <a:srgbClr val="000000"/>
                </a:solidFill>
                <a:latin typeface="Consolas"/>
              </a:rPr>
              <a:t>) {</a:t>
            </a:r>
            <a:r>
              <a:rPr lang="en-US" sz="1200" b="1">
                <a:solidFill>
                  <a:srgbClr val="6A3E3E"/>
                </a:solidFill>
                <a:latin typeface="Consolas"/>
              </a:rPr>
              <a:t>ex</a:t>
            </a:r>
            <a:r>
              <a:rPr lang="en-US" sz="1200" b="1">
                <a:solidFill>
                  <a:srgbClr val="000000"/>
                </a:solidFill>
                <a:latin typeface="Consolas"/>
              </a:rPr>
              <a:t>.printStackTrace();}</a:t>
            </a:r>
          </a:p>
          <a:p>
            <a:r>
              <a:rPr lang="sr-Latn-RS" sz="1200" b="1">
                <a:solidFill>
                  <a:srgbClr val="7F0055"/>
                </a:solidFill>
                <a:latin typeface="Consolas"/>
              </a:rPr>
              <a:t>		</a:t>
            </a:r>
            <a:r>
              <a:rPr lang="en-US" sz="1200" b="1">
                <a:solidFill>
                  <a:srgbClr val="7F0055"/>
                </a:solidFill>
                <a:latin typeface="Consolas"/>
              </a:rPr>
              <a:t>try</a:t>
            </a:r>
            <a:r>
              <a:rPr lang="en-US" sz="1200" b="1">
                <a:solidFill>
                  <a:srgbClr val="000000"/>
                </a:solidFill>
                <a:latin typeface="Consolas"/>
              </a:rPr>
              <a:t> {</a:t>
            </a:r>
            <a:r>
              <a:rPr lang="en-US" sz="1200" b="1">
                <a:solidFill>
                  <a:srgbClr val="0000C0"/>
                </a:solidFill>
                <a:latin typeface="Consolas"/>
              </a:rPr>
              <a:t>connectionManager</a:t>
            </a:r>
            <a:r>
              <a:rPr lang="en-US" sz="1200" b="1">
                <a:solidFill>
                  <a:srgbClr val="000000"/>
                </a:solidFill>
                <a:latin typeface="Consolas"/>
              </a:rPr>
              <a:t>.closeConnection();} </a:t>
            </a:r>
            <a:r>
              <a:rPr lang="en-US" sz="1200" b="1">
                <a:solidFill>
                  <a:srgbClr val="7F0055"/>
                </a:solidFill>
                <a:latin typeface="Consolas"/>
              </a:rPr>
              <a:t>catch</a:t>
            </a:r>
            <a:r>
              <a:rPr lang="en-US" sz="1200" b="1">
                <a:solidFill>
                  <a:srgbClr val="000000"/>
                </a:solidFill>
                <a:latin typeface="Consolas"/>
              </a:rPr>
              <a:t> (Exception </a:t>
            </a:r>
            <a:r>
              <a:rPr lang="en-US" sz="1200" b="1">
                <a:solidFill>
                  <a:srgbClr val="6A3E3E"/>
                </a:solidFill>
                <a:latin typeface="Consolas"/>
              </a:rPr>
              <a:t>ex</a:t>
            </a:r>
            <a:r>
              <a:rPr lang="en-US" sz="1200" b="1">
                <a:solidFill>
                  <a:srgbClr val="000000"/>
                </a:solidFill>
                <a:latin typeface="Consolas"/>
              </a:rPr>
              <a:t>) {</a:t>
            </a:r>
            <a:r>
              <a:rPr lang="en-US" sz="1200" b="1">
                <a:solidFill>
                  <a:srgbClr val="6A3E3E"/>
                </a:solidFill>
                <a:latin typeface="Consolas"/>
              </a:rPr>
              <a:t>ex</a:t>
            </a:r>
            <a:r>
              <a:rPr lang="en-US" sz="1200" b="1">
                <a:solidFill>
                  <a:srgbClr val="000000"/>
                </a:solidFill>
                <a:latin typeface="Consolas"/>
              </a:rPr>
              <a:t>.printStackTrace();}</a:t>
            </a:r>
          </a:p>
          <a:p>
            <a:r>
              <a:rPr lang="sr-Latn-RS" sz="1200">
                <a:solidFill>
                  <a:srgbClr val="000000"/>
                </a:solidFill>
                <a:latin typeface="Consolas"/>
              </a:rPr>
              <a:t>	</a:t>
            </a:r>
            <a:r>
              <a:rPr lang="en-US" sz="1200">
                <a:solidFill>
                  <a:srgbClr val="000000"/>
                </a:solidFill>
                <a:latin typeface="Consolas"/>
              </a:rPr>
              <a:t>}</a:t>
            </a:r>
          </a:p>
          <a:p>
            <a:r>
              <a:rPr lang="sr-Latn-RS" sz="1200" b="1">
                <a:solidFill>
                  <a:srgbClr val="7F0055"/>
                </a:solidFill>
                <a:latin typeface="Consolas"/>
              </a:rPr>
              <a:t>	</a:t>
            </a:r>
            <a:r>
              <a:rPr lang="en-US" sz="1200" b="1">
                <a:solidFill>
                  <a:srgbClr val="7F0055"/>
                </a:solidFill>
                <a:latin typeface="Consolas"/>
              </a:rPr>
              <a:t>return</a:t>
            </a:r>
            <a:r>
              <a:rPr lang="en-US" sz="1200" b="1">
                <a:solidFill>
                  <a:srgbClr val="000000"/>
                </a:solidFill>
                <a:latin typeface="Consolas"/>
              </a:rPr>
              <a:t> </a:t>
            </a:r>
            <a:r>
              <a:rPr lang="en-US" sz="1200" b="1">
                <a:solidFill>
                  <a:srgbClr val="6A3E3E"/>
                </a:solidFill>
                <a:latin typeface="Consolas"/>
              </a:rPr>
              <a:t>result</a:t>
            </a:r>
            <a:r>
              <a:rPr lang="en-US" sz="1200" b="1">
                <a:solidFill>
                  <a:srgbClr val="000000"/>
                </a:solidFill>
                <a:latin typeface="Consolas"/>
              </a:rPr>
              <a:t>;</a:t>
            </a:r>
          </a:p>
          <a:p>
            <a:r>
              <a:rPr lang="en-US" sz="1200">
                <a:solidFill>
                  <a:srgbClr val="000000"/>
                </a:solidFill>
                <a:latin typeface="Consolas"/>
              </a:rPr>
              <a:t>}</a:t>
            </a:r>
            <a:endParaRPr lang="en-US" sz="1200"/>
          </a:p>
        </p:txBody>
      </p:sp>
    </p:spTree>
    <p:extLst>
      <p:ext uri="{BB962C8B-B14F-4D97-AF65-F5344CB8AC3E}">
        <p14:creationId xmlns:p14="http://schemas.microsoft.com/office/powerpoint/2010/main" val="229228014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9382" y="272765"/>
            <a:ext cx="11684000" cy="595453"/>
          </a:xfrm>
          <a:solidFill>
            <a:schemeClr val="tx1">
              <a:lumMod val="65000"/>
              <a:lumOff val="35000"/>
            </a:schemeClr>
          </a:solidFill>
        </p:spPr>
        <p:txBody>
          <a:bodyPr>
            <a:noAutofit/>
          </a:bodyPr>
          <a:lstStyle/>
          <a:p>
            <a:r>
              <a:rPr lang="en-US">
                <a:solidFill>
                  <a:schemeClr val="bg1"/>
                </a:solidFill>
                <a:latin typeface="+mn-lt"/>
              </a:rPr>
              <a:t>Korišćenje baze u Javi – PreparedStatement obj</a:t>
            </a:r>
            <a:endParaRPr lang="en-US" dirty="0">
              <a:solidFill>
                <a:schemeClr val="bg1"/>
              </a:solidFill>
              <a:latin typeface="+mn-lt"/>
            </a:endParaRPr>
          </a:p>
        </p:txBody>
      </p:sp>
      <p:sp>
        <p:nvSpPr>
          <p:cNvPr id="3" name="Content Placeholder 2"/>
          <p:cNvSpPr>
            <a:spLocks noGrp="1"/>
          </p:cNvSpPr>
          <p:nvPr>
            <p:ph idx="1"/>
          </p:nvPr>
        </p:nvSpPr>
        <p:spPr>
          <a:xfrm>
            <a:off x="249382" y="960579"/>
            <a:ext cx="11684000" cy="749468"/>
          </a:xfrm>
          <a:ln w="38100">
            <a:solidFill>
              <a:schemeClr val="tx1">
                <a:lumMod val="65000"/>
                <a:lumOff val="35000"/>
              </a:schemeClr>
            </a:solidFill>
            <a:prstDash val="solid"/>
            <a:round/>
          </a:ln>
        </p:spPr>
        <p:txBody>
          <a:bodyPr>
            <a:normAutofit/>
          </a:bodyPr>
          <a:lstStyle/>
          <a:p>
            <a:r>
              <a:rPr lang="sr-Latn-RS" sz="3200">
                <a:latin typeface="Calibri" pitchFamily="34" charset="0"/>
              </a:rPr>
              <a:t>PreparedStatement se može korsititi selekciju sa where delom</a:t>
            </a:r>
            <a:endParaRPr lang="nn-NO" sz="3200"/>
          </a:p>
        </p:txBody>
      </p:sp>
      <p:sp>
        <p:nvSpPr>
          <p:cNvPr id="5" name="Slide Number Placeholder 4"/>
          <p:cNvSpPr>
            <a:spLocks noGrp="1"/>
          </p:cNvSpPr>
          <p:nvPr>
            <p:ph type="sldNum" sz="quarter" idx="12"/>
          </p:nvPr>
        </p:nvSpPr>
        <p:spPr/>
        <p:txBody>
          <a:bodyPr/>
          <a:lstStyle/>
          <a:p>
            <a:fld id="{0A51EA2F-6D5D-4AA6-9C08-0E6AA7753B98}" type="slidenum">
              <a:rPr lang="en-US" smtClean="0"/>
              <a:t>56</a:t>
            </a:fld>
            <a:endParaRPr lang="en-US"/>
          </a:p>
        </p:txBody>
      </p:sp>
      <p:sp>
        <p:nvSpPr>
          <p:cNvPr id="4" name="Rectangle 3"/>
          <p:cNvSpPr/>
          <p:nvPr/>
        </p:nvSpPr>
        <p:spPr>
          <a:xfrm>
            <a:off x="225631" y="2209409"/>
            <a:ext cx="11709070" cy="4524315"/>
          </a:xfrm>
          <a:prstGeom prst="rect">
            <a:avLst/>
          </a:prstGeom>
        </p:spPr>
        <p:txBody>
          <a:bodyPr wrap="square">
            <a:spAutoFit/>
          </a:bodyPr>
          <a:lstStyle/>
          <a:p>
            <a:r>
              <a:rPr lang="en-US" sz="1200">
                <a:solidFill>
                  <a:srgbClr val="646464"/>
                </a:solidFill>
                <a:latin typeface="Consolas"/>
              </a:rPr>
              <a:t>@Override</a:t>
            </a:r>
          </a:p>
          <a:p>
            <a:r>
              <a:rPr lang="en-US" sz="1200" b="1">
                <a:solidFill>
                  <a:srgbClr val="7F0055"/>
                </a:solidFill>
                <a:latin typeface="Consolas"/>
              </a:rPr>
              <a:t>public</a:t>
            </a:r>
            <a:r>
              <a:rPr lang="en-US" sz="1200" b="1">
                <a:solidFill>
                  <a:srgbClr val="000000"/>
                </a:solidFill>
                <a:latin typeface="Consolas"/>
              </a:rPr>
              <a:t> Zanr findOne(Long </a:t>
            </a:r>
            <a:r>
              <a:rPr lang="en-US" sz="1200" b="1">
                <a:solidFill>
                  <a:srgbClr val="6A3E3E"/>
                </a:solidFill>
                <a:latin typeface="Consolas"/>
              </a:rPr>
              <a:t>id</a:t>
            </a:r>
            <a:r>
              <a:rPr lang="en-US" sz="1200" b="1">
                <a:solidFill>
                  <a:srgbClr val="000000"/>
                </a:solidFill>
                <a:latin typeface="Consolas"/>
              </a:rPr>
              <a:t>) {</a:t>
            </a:r>
          </a:p>
          <a:p>
            <a:r>
              <a:rPr lang="sr-Latn-RS" sz="1200">
                <a:solidFill>
                  <a:srgbClr val="000000"/>
                </a:solidFill>
                <a:latin typeface="Consolas"/>
              </a:rPr>
              <a:t>	</a:t>
            </a:r>
            <a:r>
              <a:rPr lang="en-US" sz="1200">
                <a:solidFill>
                  <a:srgbClr val="000000"/>
                </a:solidFill>
                <a:latin typeface="Consolas"/>
              </a:rPr>
              <a:t>Zanr </a:t>
            </a:r>
            <a:r>
              <a:rPr lang="en-US" sz="1200">
                <a:solidFill>
                  <a:srgbClr val="6A3E3E"/>
                </a:solidFill>
                <a:latin typeface="Consolas"/>
              </a:rPr>
              <a:t>zanr</a:t>
            </a:r>
            <a:r>
              <a:rPr lang="en-US" sz="1200">
                <a:solidFill>
                  <a:srgbClr val="000000"/>
                </a:solidFill>
                <a:latin typeface="Consolas"/>
              </a:rPr>
              <a:t> = </a:t>
            </a:r>
            <a:r>
              <a:rPr lang="en-US" sz="1200" b="1">
                <a:solidFill>
                  <a:srgbClr val="7F0055"/>
                </a:solidFill>
                <a:latin typeface="Consolas"/>
              </a:rPr>
              <a:t>null</a:t>
            </a:r>
            <a:r>
              <a:rPr lang="en-US" sz="1200" b="1">
                <a:solidFill>
                  <a:srgbClr val="000000"/>
                </a:solidFill>
                <a:latin typeface="Consolas"/>
              </a:rPr>
              <a:t>;</a:t>
            </a:r>
          </a:p>
          <a:p>
            <a:r>
              <a:rPr lang="sr-Latn-RS" sz="1200">
                <a:solidFill>
                  <a:srgbClr val="000000"/>
                </a:solidFill>
                <a:latin typeface="Consolas"/>
              </a:rPr>
              <a:t>	</a:t>
            </a:r>
            <a:r>
              <a:rPr lang="en-US" sz="1200">
                <a:solidFill>
                  <a:srgbClr val="000000"/>
                </a:solidFill>
                <a:latin typeface="Consolas"/>
              </a:rPr>
              <a:t>PreparedStatement </a:t>
            </a:r>
            <a:r>
              <a:rPr lang="en-US" sz="1200">
                <a:solidFill>
                  <a:srgbClr val="6A3E3E"/>
                </a:solidFill>
                <a:latin typeface="Consolas"/>
              </a:rPr>
              <a:t>stmt</a:t>
            </a:r>
            <a:r>
              <a:rPr lang="en-US" sz="1200">
                <a:solidFill>
                  <a:srgbClr val="000000"/>
                </a:solidFill>
                <a:latin typeface="Consolas"/>
              </a:rPr>
              <a:t> = </a:t>
            </a:r>
            <a:r>
              <a:rPr lang="en-US" sz="1200" b="1">
                <a:solidFill>
                  <a:srgbClr val="7F0055"/>
                </a:solidFill>
                <a:latin typeface="Consolas"/>
              </a:rPr>
              <a:t>null</a:t>
            </a:r>
            <a:r>
              <a:rPr lang="en-US" sz="1200" b="1">
                <a:solidFill>
                  <a:srgbClr val="000000"/>
                </a:solidFill>
                <a:latin typeface="Consolas"/>
              </a:rPr>
              <a:t>;</a:t>
            </a:r>
          </a:p>
          <a:p>
            <a:r>
              <a:rPr lang="sr-Latn-RS" sz="1200">
                <a:solidFill>
                  <a:srgbClr val="000000"/>
                </a:solidFill>
                <a:latin typeface="Consolas"/>
              </a:rPr>
              <a:t>	</a:t>
            </a:r>
            <a:r>
              <a:rPr lang="en-US" sz="1200">
                <a:solidFill>
                  <a:srgbClr val="000000"/>
                </a:solidFill>
                <a:latin typeface="Consolas"/>
              </a:rPr>
              <a:t>ResultSet </a:t>
            </a:r>
            <a:r>
              <a:rPr lang="en-US" sz="1200">
                <a:solidFill>
                  <a:srgbClr val="6A3E3E"/>
                </a:solidFill>
                <a:latin typeface="Consolas"/>
              </a:rPr>
              <a:t>rset</a:t>
            </a:r>
            <a:r>
              <a:rPr lang="en-US" sz="1200">
                <a:solidFill>
                  <a:srgbClr val="000000"/>
                </a:solidFill>
                <a:latin typeface="Consolas"/>
              </a:rPr>
              <a:t> = </a:t>
            </a:r>
            <a:r>
              <a:rPr lang="en-US" sz="1200" b="1">
                <a:solidFill>
                  <a:srgbClr val="7F0055"/>
                </a:solidFill>
                <a:latin typeface="Consolas"/>
              </a:rPr>
              <a:t>null</a:t>
            </a:r>
            <a:r>
              <a:rPr lang="en-US" sz="1200" b="1">
                <a:solidFill>
                  <a:srgbClr val="000000"/>
                </a:solidFill>
                <a:latin typeface="Consolas"/>
              </a:rPr>
              <a:t>;</a:t>
            </a:r>
          </a:p>
          <a:p>
            <a:r>
              <a:rPr lang="sr-Latn-RS" sz="1200" b="1">
                <a:solidFill>
                  <a:srgbClr val="7F0055"/>
                </a:solidFill>
                <a:latin typeface="Consolas"/>
              </a:rPr>
              <a:t>	</a:t>
            </a:r>
            <a:r>
              <a:rPr lang="en-US" sz="1200" b="1">
                <a:solidFill>
                  <a:srgbClr val="7F0055"/>
                </a:solidFill>
                <a:latin typeface="Consolas"/>
              </a:rPr>
              <a:t>try</a:t>
            </a:r>
            <a:r>
              <a:rPr lang="en-US" sz="1200" b="1">
                <a:solidFill>
                  <a:srgbClr val="000000"/>
                </a:solidFill>
                <a:latin typeface="Consolas"/>
              </a:rPr>
              <a:t> {</a:t>
            </a:r>
          </a:p>
          <a:p>
            <a:r>
              <a:rPr lang="sr-Latn-RS" sz="1200">
                <a:solidFill>
                  <a:srgbClr val="000000"/>
                </a:solidFill>
                <a:latin typeface="Consolas"/>
              </a:rPr>
              <a:t>		</a:t>
            </a:r>
            <a:r>
              <a:rPr lang="en-US" sz="1200">
                <a:solidFill>
                  <a:srgbClr val="000000"/>
                </a:solidFill>
                <a:latin typeface="Consolas"/>
              </a:rPr>
              <a:t>String </a:t>
            </a:r>
            <a:r>
              <a:rPr lang="en-US" sz="1200">
                <a:solidFill>
                  <a:srgbClr val="6A3E3E"/>
                </a:solidFill>
                <a:latin typeface="Consolas"/>
              </a:rPr>
              <a:t>sql</a:t>
            </a:r>
            <a:r>
              <a:rPr lang="en-US" sz="1200">
                <a:solidFill>
                  <a:srgbClr val="000000"/>
                </a:solidFill>
                <a:latin typeface="Consolas"/>
              </a:rPr>
              <a:t> = </a:t>
            </a:r>
            <a:r>
              <a:rPr lang="en-US" sz="1200">
                <a:solidFill>
                  <a:srgbClr val="2A00FF"/>
                </a:solidFill>
                <a:latin typeface="Consolas"/>
              </a:rPr>
              <a:t>"SELECT id, naziv FROM zanrovi WHERE id = ?"</a:t>
            </a:r>
            <a:r>
              <a:rPr lang="en-US" sz="1200">
                <a:solidFill>
                  <a:srgbClr val="000000"/>
                </a:solidFill>
                <a:latin typeface="Consolas"/>
              </a:rPr>
              <a:t>;</a:t>
            </a:r>
          </a:p>
          <a:p>
            <a:r>
              <a:rPr lang="sr-Latn-RS" sz="1200">
                <a:solidFill>
                  <a:srgbClr val="6A3E3E"/>
                </a:solidFill>
                <a:latin typeface="Consolas"/>
              </a:rPr>
              <a:t>		</a:t>
            </a:r>
            <a:r>
              <a:rPr lang="en-US" sz="1200">
                <a:solidFill>
                  <a:srgbClr val="6A3E3E"/>
                </a:solidFill>
                <a:latin typeface="Consolas"/>
              </a:rPr>
              <a:t>stmt</a:t>
            </a:r>
            <a:r>
              <a:rPr lang="en-US" sz="1200">
                <a:solidFill>
                  <a:srgbClr val="000000"/>
                </a:solidFill>
                <a:latin typeface="Consolas"/>
              </a:rPr>
              <a:t> = </a:t>
            </a:r>
            <a:r>
              <a:rPr lang="en-US" sz="1200">
                <a:solidFill>
                  <a:srgbClr val="0000C0"/>
                </a:solidFill>
                <a:latin typeface="Consolas"/>
              </a:rPr>
              <a:t>connectionManager</a:t>
            </a:r>
            <a:r>
              <a:rPr lang="en-US" sz="1200">
                <a:solidFill>
                  <a:srgbClr val="000000"/>
                </a:solidFill>
                <a:latin typeface="Consolas"/>
              </a:rPr>
              <a:t>.getConnection().prepareStatement(</a:t>
            </a:r>
            <a:r>
              <a:rPr lang="en-US" sz="1200">
                <a:solidFill>
                  <a:srgbClr val="6A3E3E"/>
                </a:solidFill>
                <a:latin typeface="Consolas"/>
              </a:rPr>
              <a:t>sql</a:t>
            </a:r>
            <a:r>
              <a:rPr lang="en-US" sz="1200">
                <a:solidFill>
                  <a:srgbClr val="000000"/>
                </a:solidFill>
                <a:latin typeface="Consolas"/>
              </a:rPr>
              <a:t>);</a:t>
            </a:r>
          </a:p>
          <a:p>
            <a:r>
              <a:rPr lang="sr-Latn-RS" sz="1200" b="1">
                <a:solidFill>
                  <a:srgbClr val="7F0055"/>
                </a:solidFill>
                <a:latin typeface="Consolas"/>
              </a:rPr>
              <a:t>		</a:t>
            </a:r>
            <a:r>
              <a:rPr lang="en-US" sz="1200" b="1">
                <a:solidFill>
                  <a:srgbClr val="7F0055"/>
                </a:solidFill>
                <a:latin typeface="Consolas"/>
              </a:rPr>
              <a:t>int</a:t>
            </a:r>
            <a:r>
              <a:rPr lang="en-US" sz="1200" b="1">
                <a:solidFill>
                  <a:srgbClr val="000000"/>
                </a:solidFill>
                <a:latin typeface="Consolas"/>
              </a:rPr>
              <a:t> </a:t>
            </a:r>
            <a:r>
              <a:rPr lang="en-US" sz="1200" b="1">
                <a:solidFill>
                  <a:srgbClr val="6A3E3E"/>
                </a:solidFill>
                <a:latin typeface="Consolas"/>
              </a:rPr>
              <a:t>index</a:t>
            </a:r>
            <a:r>
              <a:rPr lang="en-US" sz="1200" b="1">
                <a:solidFill>
                  <a:srgbClr val="000000"/>
                </a:solidFill>
                <a:latin typeface="Consolas"/>
              </a:rPr>
              <a:t> = 1;</a:t>
            </a:r>
          </a:p>
          <a:p>
            <a:r>
              <a:rPr lang="sr-Latn-RS" sz="1200">
                <a:solidFill>
                  <a:srgbClr val="6A3E3E"/>
                </a:solidFill>
                <a:latin typeface="Consolas"/>
              </a:rPr>
              <a:t>		</a:t>
            </a:r>
            <a:r>
              <a:rPr lang="en-US" sz="1200">
                <a:solidFill>
                  <a:srgbClr val="6A3E3E"/>
                </a:solidFill>
                <a:latin typeface="Consolas"/>
              </a:rPr>
              <a:t>stmt</a:t>
            </a:r>
            <a:r>
              <a:rPr lang="en-US" sz="1200">
                <a:solidFill>
                  <a:srgbClr val="000000"/>
                </a:solidFill>
                <a:latin typeface="Consolas"/>
              </a:rPr>
              <a:t>.setLong(</a:t>
            </a:r>
            <a:r>
              <a:rPr lang="en-US" sz="1200">
                <a:solidFill>
                  <a:srgbClr val="6A3E3E"/>
                </a:solidFill>
                <a:latin typeface="Consolas"/>
              </a:rPr>
              <a:t>index</a:t>
            </a:r>
            <a:r>
              <a:rPr lang="en-US" sz="1200">
                <a:solidFill>
                  <a:srgbClr val="000000"/>
                </a:solidFill>
                <a:latin typeface="Consolas"/>
              </a:rPr>
              <a:t>++, </a:t>
            </a:r>
            <a:r>
              <a:rPr lang="en-US" sz="1200">
                <a:solidFill>
                  <a:srgbClr val="6A3E3E"/>
                </a:solidFill>
                <a:latin typeface="Consolas"/>
              </a:rPr>
              <a:t>id</a:t>
            </a:r>
            <a:r>
              <a:rPr lang="en-US" sz="1200">
                <a:solidFill>
                  <a:srgbClr val="000000"/>
                </a:solidFill>
                <a:latin typeface="Consolas"/>
              </a:rPr>
              <a:t>);</a:t>
            </a:r>
            <a:endParaRPr lang="en-US" sz="1200">
              <a:latin typeface="Consolas"/>
            </a:endParaRPr>
          </a:p>
          <a:p>
            <a:r>
              <a:rPr lang="sr-Latn-RS" sz="1200">
                <a:solidFill>
                  <a:srgbClr val="6A3E3E"/>
                </a:solidFill>
                <a:latin typeface="Consolas"/>
              </a:rPr>
              <a:t>		</a:t>
            </a:r>
            <a:r>
              <a:rPr lang="en-US" sz="1200">
                <a:solidFill>
                  <a:srgbClr val="6A3E3E"/>
                </a:solidFill>
                <a:latin typeface="Consolas"/>
              </a:rPr>
              <a:t>rset</a:t>
            </a:r>
            <a:r>
              <a:rPr lang="en-US" sz="1200">
                <a:solidFill>
                  <a:srgbClr val="000000"/>
                </a:solidFill>
                <a:latin typeface="Consolas"/>
              </a:rPr>
              <a:t> = </a:t>
            </a:r>
            <a:r>
              <a:rPr lang="en-US" sz="1200">
                <a:solidFill>
                  <a:srgbClr val="6A3E3E"/>
                </a:solidFill>
                <a:latin typeface="Consolas"/>
              </a:rPr>
              <a:t>stmt</a:t>
            </a:r>
            <a:r>
              <a:rPr lang="en-US" sz="1200">
                <a:solidFill>
                  <a:srgbClr val="000000"/>
                </a:solidFill>
                <a:latin typeface="Consolas"/>
              </a:rPr>
              <a:t>.executeQuery();</a:t>
            </a:r>
          </a:p>
          <a:p>
            <a:endParaRPr lang="en-US" sz="1200">
              <a:latin typeface="Consolas"/>
            </a:endParaRPr>
          </a:p>
          <a:p>
            <a:r>
              <a:rPr lang="sr-Latn-RS" sz="1200" b="1">
                <a:solidFill>
                  <a:srgbClr val="7F0055"/>
                </a:solidFill>
                <a:latin typeface="Consolas"/>
              </a:rPr>
              <a:t>		</a:t>
            </a:r>
            <a:r>
              <a:rPr lang="en-US" sz="1200" b="1">
                <a:solidFill>
                  <a:srgbClr val="7F0055"/>
                </a:solidFill>
                <a:latin typeface="Consolas"/>
              </a:rPr>
              <a:t>if</a:t>
            </a:r>
            <a:r>
              <a:rPr lang="en-US" sz="1200" b="1">
                <a:solidFill>
                  <a:srgbClr val="000000"/>
                </a:solidFill>
                <a:latin typeface="Consolas"/>
              </a:rPr>
              <a:t> (</a:t>
            </a:r>
            <a:r>
              <a:rPr lang="en-US" sz="1200" b="1">
                <a:solidFill>
                  <a:srgbClr val="6A3E3E"/>
                </a:solidFill>
                <a:latin typeface="Consolas"/>
              </a:rPr>
              <a:t>rset</a:t>
            </a:r>
            <a:r>
              <a:rPr lang="en-US" sz="1200" b="1">
                <a:solidFill>
                  <a:srgbClr val="000000"/>
                </a:solidFill>
                <a:latin typeface="Consolas"/>
              </a:rPr>
              <a:t>.next()) {</a:t>
            </a:r>
          </a:p>
          <a:p>
            <a:r>
              <a:rPr lang="sr-Latn-RS" sz="1200">
                <a:solidFill>
                  <a:srgbClr val="6A3E3E"/>
                </a:solidFill>
                <a:latin typeface="Consolas"/>
              </a:rPr>
              <a:t>			</a:t>
            </a:r>
            <a:r>
              <a:rPr lang="en-US" sz="1200">
                <a:solidFill>
                  <a:srgbClr val="6A3E3E"/>
                </a:solidFill>
                <a:latin typeface="Consolas"/>
              </a:rPr>
              <a:t>zanr</a:t>
            </a:r>
            <a:r>
              <a:rPr lang="en-US" sz="1200">
                <a:solidFill>
                  <a:srgbClr val="000000"/>
                </a:solidFill>
                <a:latin typeface="Consolas"/>
              </a:rPr>
              <a:t> = </a:t>
            </a:r>
            <a:r>
              <a:rPr lang="en-US" sz="1200" b="1">
                <a:solidFill>
                  <a:srgbClr val="7F0055"/>
                </a:solidFill>
                <a:latin typeface="Consolas"/>
              </a:rPr>
              <a:t>new</a:t>
            </a:r>
            <a:r>
              <a:rPr lang="en-US" sz="1200" b="1">
                <a:solidFill>
                  <a:srgbClr val="000000"/>
                </a:solidFill>
                <a:latin typeface="Consolas"/>
              </a:rPr>
              <a:t> Zanr(</a:t>
            </a:r>
            <a:r>
              <a:rPr lang="en-US" sz="1200" b="1">
                <a:solidFill>
                  <a:srgbClr val="6A3E3E"/>
                </a:solidFill>
                <a:latin typeface="Consolas"/>
              </a:rPr>
              <a:t>id</a:t>
            </a:r>
            <a:r>
              <a:rPr lang="en-US" sz="1200" b="1">
                <a:solidFill>
                  <a:srgbClr val="000000"/>
                </a:solidFill>
                <a:latin typeface="Consolas"/>
              </a:rPr>
              <a:t>, </a:t>
            </a:r>
            <a:r>
              <a:rPr lang="en-US" sz="1200" b="1">
                <a:solidFill>
                  <a:srgbClr val="6A3E3E"/>
                </a:solidFill>
                <a:latin typeface="Consolas"/>
              </a:rPr>
              <a:t>rset</a:t>
            </a:r>
            <a:r>
              <a:rPr lang="en-US" sz="1200" b="1">
                <a:solidFill>
                  <a:srgbClr val="000000"/>
                </a:solidFill>
                <a:latin typeface="Consolas"/>
              </a:rPr>
              <a:t>.getString(2));</a:t>
            </a:r>
          </a:p>
          <a:p>
            <a:r>
              <a:rPr lang="sr-Latn-RS" sz="1200">
                <a:solidFill>
                  <a:srgbClr val="000000"/>
                </a:solidFill>
                <a:latin typeface="Consolas"/>
              </a:rPr>
              <a:t>		</a:t>
            </a:r>
            <a:r>
              <a:rPr lang="en-US" sz="1200">
                <a:solidFill>
                  <a:srgbClr val="000000"/>
                </a:solidFill>
                <a:latin typeface="Consolas"/>
              </a:rPr>
              <a:t>}</a:t>
            </a:r>
          </a:p>
          <a:p>
            <a:r>
              <a:rPr lang="sr-Latn-RS" sz="1200">
                <a:solidFill>
                  <a:srgbClr val="000000"/>
                </a:solidFill>
                <a:latin typeface="Consolas"/>
              </a:rPr>
              <a:t>	</a:t>
            </a:r>
            <a:r>
              <a:rPr lang="en-US" sz="1200">
                <a:solidFill>
                  <a:srgbClr val="000000"/>
                </a:solidFill>
                <a:latin typeface="Consolas"/>
              </a:rPr>
              <a:t>} </a:t>
            </a:r>
            <a:r>
              <a:rPr lang="en-US" sz="1200" b="1">
                <a:solidFill>
                  <a:srgbClr val="7F0055"/>
                </a:solidFill>
                <a:latin typeface="Consolas"/>
              </a:rPr>
              <a:t>catch</a:t>
            </a:r>
            <a:r>
              <a:rPr lang="en-US" sz="1200" b="1">
                <a:solidFill>
                  <a:srgbClr val="000000"/>
                </a:solidFill>
                <a:latin typeface="Consolas"/>
              </a:rPr>
              <a:t> (Exception </a:t>
            </a:r>
            <a:r>
              <a:rPr lang="en-US" sz="1200" b="1">
                <a:solidFill>
                  <a:srgbClr val="6A3E3E"/>
                </a:solidFill>
                <a:latin typeface="Consolas"/>
              </a:rPr>
              <a:t>ex</a:t>
            </a:r>
            <a:r>
              <a:rPr lang="en-US" sz="1200" b="1">
                <a:solidFill>
                  <a:srgbClr val="000000"/>
                </a:solidFill>
                <a:latin typeface="Consolas"/>
              </a:rPr>
              <a:t>) {</a:t>
            </a:r>
          </a:p>
          <a:p>
            <a:r>
              <a:rPr lang="sr-Latn-RS" sz="1200">
                <a:solidFill>
                  <a:srgbClr val="6A3E3E"/>
                </a:solidFill>
                <a:latin typeface="Consolas"/>
              </a:rPr>
              <a:t>		</a:t>
            </a:r>
            <a:r>
              <a:rPr lang="en-US" sz="1200">
                <a:solidFill>
                  <a:srgbClr val="6A3E3E"/>
                </a:solidFill>
                <a:latin typeface="Consolas"/>
              </a:rPr>
              <a:t>ex</a:t>
            </a:r>
            <a:r>
              <a:rPr lang="en-US" sz="1200">
                <a:solidFill>
                  <a:srgbClr val="000000"/>
                </a:solidFill>
                <a:latin typeface="Consolas"/>
              </a:rPr>
              <a:t>.printStackTrace();</a:t>
            </a:r>
          </a:p>
          <a:p>
            <a:r>
              <a:rPr lang="sr-Latn-RS" sz="1200">
                <a:solidFill>
                  <a:srgbClr val="000000"/>
                </a:solidFill>
                <a:latin typeface="Consolas"/>
              </a:rPr>
              <a:t>	</a:t>
            </a:r>
            <a:r>
              <a:rPr lang="en-US" sz="1200">
                <a:solidFill>
                  <a:srgbClr val="000000"/>
                </a:solidFill>
                <a:latin typeface="Consolas"/>
              </a:rPr>
              <a:t>} </a:t>
            </a:r>
            <a:r>
              <a:rPr lang="en-US" sz="1200" b="1">
                <a:solidFill>
                  <a:srgbClr val="7F0055"/>
                </a:solidFill>
                <a:latin typeface="Consolas"/>
              </a:rPr>
              <a:t>finally</a:t>
            </a:r>
            <a:r>
              <a:rPr lang="en-US" sz="1200" b="1">
                <a:solidFill>
                  <a:srgbClr val="000000"/>
                </a:solidFill>
                <a:latin typeface="Consolas"/>
              </a:rPr>
              <a:t> {</a:t>
            </a:r>
          </a:p>
          <a:p>
            <a:r>
              <a:rPr lang="sr-Latn-RS" sz="1200" b="1">
                <a:solidFill>
                  <a:srgbClr val="7F0055"/>
                </a:solidFill>
                <a:latin typeface="Consolas"/>
              </a:rPr>
              <a:t>		</a:t>
            </a:r>
            <a:r>
              <a:rPr lang="en-US" sz="1200" b="1">
                <a:solidFill>
                  <a:srgbClr val="7F0055"/>
                </a:solidFill>
                <a:latin typeface="Consolas"/>
              </a:rPr>
              <a:t>try</a:t>
            </a:r>
            <a:r>
              <a:rPr lang="en-US" sz="1200" b="1">
                <a:solidFill>
                  <a:srgbClr val="000000"/>
                </a:solidFill>
                <a:latin typeface="Consolas"/>
              </a:rPr>
              <a:t> {</a:t>
            </a:r>
            <a:r>
              <a:rPr lang="en-US" sz="1200" b="1">
                <a:solidFill>
                  <a:srgbClr val="6A3E3E"/>
                </a:solidFill>
                <a:latin typeface="Consolas"/>
              </a:rPr>
              <a:t>stmt</a:t>
            </a:r>
            <a:r>
              <a:rPr lang="en-US" sz="1200" b="1">
                <a:solidFill>
                  <a:srgbClr val="000000"/>
                </a:solidFill>
                <a:latin typeface="Consolas"/>
              </a:rPr>
              <a:t>.close();} </a:t>
            </a:r>
            <a:r>
              <a:rPr lang="en-US" sz="1200" b="1">
                <a:solidFill>
                  <a:srgbClr val="7F0055"/>
                </a:solidFill>
                <a:latin typeface="Consolas"/>
              </a:rPr>
              <a:t>catch</a:t>
            </a:r>
            <a:r>
              <a:rPr lang="en-US" sz="1200" b="1">
                <a:solidFill>
                  <a:srgbClr val="000000"/>
                </a:solidFill>
                <a:latin typeface="Consolas"/>
              </a:rPr>
              <a:t> (Exception </a:t>
            </a:r>
            <a:r>
              <a:rPr lang="en-US" sz="1200" b="1">
                <a:solidFill>
                  <a:srgbClr val="6A3E3E"/>
                </a:solidFill>
                <a:latin typeface="Consolas"/>
              </a:rPr>
              <a:t>ex</a:t>
            </a:r>
            <a:r>
              <a:rPr lang="en-US" sz="1200" b="1">
                <a:solidFill>
                  <a:srgbClr val="000000"/>
                </a:solidFill>
                <a:latin typeface="Consolas"/>
              </a:rPr>
              <a:t>) {</a:t>
            </a:r>
            <a:r>
              <a:rPr lang="en-US" sz="1200" b="1">
                <a:solidFill>
                  <a:srgbClr val="6A3E3E"/>
                </a:solidFill>
                <a:latin typeface="Consolas"/>
              </a:rPr>
              <a:t>ex</a:t>
            </a:r>
            <a:r>
              <a:rPr lang="en-US" sz="1200" b="1">
                <a:solidFill>
                  <a:srgbClr val="000000"/>
                </a:solidFill>
                <a:latin typeface="Consolas"/>
              </a:rPr>
              <a:t>.printStackTrace();}</a:t>
            </a:r>
          </a:p>
          <a:p>
            <a:r>
              <a:rPr lang="sr-Latn-RS" sz="1200" b="1">
                <a:solidFill>
                  <a:srgbClr val="7F0055"/>
                </a:solidFill>
                <a:latin typeface="Consolas"/>
              </a:rPr>
              <a:t>		</a:t>
            </a:r>
            <a:r>
              <a:rPr lang="en-US" sz="1200" b="1">
                <a:solidFill>
                  <a:srgbClr val="7F0055"/>
                </a:solidFill>
                <a:latin typeface="Consolas"/>
              </a:rPr>
              <a:t>try</a:t>
            </a:r>
            <a:r>
              <a:rPr lang="en-US" sz="1200" b="1">
                <a:solidFill>
                  <a:srgbClr val="000000"/>
                </a:solidFill>
                <a:latin typeface="Consolas"/>
              </a:rPr>
              <a:t> {</a:t>
            </a:r>
            <a:r>
              <a:rPr lang="en-US" sz="1200" b="1">
                <a:solidFill>
                  <a:srgbClr val="6A3E3E"/>
                </a:solidFill>
                <a:latin typeface="Consolas"/>
              </a:rPr>
              <a:t>rset</a:t>
            </a:r>
            <a:r>
              <a:rPr lang="en-US" sz="1200" b="1">
                <a:solidFill>
                  <a:srgbClr val="000000"/>
                </a:solidFill>
                <a:latin typeface="Consolas"/>
              </a:rPr>
              <a:t>.close();} </a:t>
            </a:r>
            <a:r>
              <a:rPr lang="en-US" sz="1200" b="1">
                <a:solidFill>
                  <a:srgbClr val="7F0055"/>
                </a:solidFill>
                <a:latin typeface="Consolas"/>
              </a:rPr>
              <a:t>catch</a:t>
            </a:r>
            <a:r>
              <a:rPr lang="en-US" sz="1200" b="1">
                <a:solidFill>
                  <a:srgbClr val="000000"/>
                </a:solidFill>
                <a:latin typeface="Consolas"/>
              </a:rPr>
              <a:t> (Exception </a:t>
            </a:r>
            <a:r>
              <a:rPr lang="en-US" sz="1200" b="1">
                <a:solidFill>
                  <a:srgbClr val="6A3E3E"/>
                </a:solidFill>
                <a:latin typeface="Consolas"/>
              </a:rPr>
              <a:t>ex</a:t>
            </a:r>
            <a:r>
              <a:rPr lang="en-US" sz="1200" b="1">
                <a:solidFill>
                  <a:srgbClr val="000000"/>
                </a:solidFill>
                <a:latin typeface="Consolas"/>
              </a:rPr>
              <a:t>) {</a:t>
            </a:r>
            <a:r>
              <a:rPr lang="en-US" sz="1200" b="1">
                <a:solidFill>
                  <a:srgbClr val="6A3E3E"/>
                </a:solidFill>
                <a:latin typeface="Consolas"/>
              </a:rPr>
              <a:t>ex</a:t>
            </a:r>
            <a:r>
              <a:rPr lang="en-US" sz="1200" b="1">
                <a:solidFill>
                  <a:srgbClr val="000000"/>
                </a:solidFill>
                <a:latin typeface="Consolas"/>
              </a:rPr>
              <a:t>.printStackTrace();}</a:t>
            </a:r>
          </a:p>
          <a:p>
            <a:r>
              <a:rPr lang="sr-Latn-RS" sz="1200" b="1">
                <a:solidFill>
                  <a:srgbClr val="7F0055"/>
                </a:solidFill>
                <a:latin typeface="Consolas"/>
              </a:rPr>
              <a:t>		</a:t>
            </a:r>
            <a:r>
              <a:rPr lang="en-US" sz="1200" b="1">
                <a:solidFill>
                  <a:srgbClr val="7F0055"/>
                </a:solidFill>
                <a:latin typeface="Consolas"/>
              </a:rPr>
              <a:t>try</a:t>
            </a:r>
            <a:r>
              <a:rPr lang="en-US" sz="1200" b="1">
                <a:solidFill>
                  <a:srgbClr val="000000"/>
                </a:solidFill>
                <a:latin typeface="Consolas"/>
              </a:rPr>
              <a:t> {</a:t>
            </a:r>
            <a:r>
              <a:rPr lang="en-US" sz="1200" b="1">
                <a:solidFill>
                  <a:srgbClr val="0000C0"/>
                </a:solidFill>
                <a:latin typeface="Consolas"/>
              </a:rPr>
              <a:t>connectionManager</a:t>
            </a:r>
            <a:r>
              <a:rPr lang="en-US" sz="1200" b="1">
                <a:solidFill>
                  <a:srgbClr val="000000"/>
                </a:solidFill>
                <a:latin typeface="Consolas"/>
              </a:rPr>
              <a:t>.closeConnection();} </a:t>
            </a:r>
            <a:r>
              <a:rPr lang="en-US" sz="1200" b="1">
                <a:solidFill>
                  <a:srgbClr val="7F0055"/>
                </a:solidFill>
                <a:latin typeface="Consolas"/>
              </a:rPr>
              <a:t>catch</a:t>
            </a:r>
            <a:r>
              <a:rPr lang="en-US" sz="1200" b="1">
                <a:solidFill>
                  <a:srgbClr val="000000"/>
                </a:solidFill>
                <a:latin typeface="Consolas"/>
              </a:rPr>
              <a:t> (Exception </a:t>
            </a:r>
            <a:r>
              <a:rPr lang="en-US" sz="1200" b="1">
                <a:solidFill>
                  <a:srgbClr val="6A3E3E"/>
                </a:solidFill>
                <a:latin typeface="Consolas"/>
              </a:rPr>
              <a:t>ex</a:t>
            </a:r>
            <a:r>
              <a:rPr lang="en-US" sz="1200" b="1">
                <a:solidFill>
                  <a:srgbClr val="000000"/>
                </a:solidFill>
                <a:latin typeface="Consolas"/>
              </a:rPr>
              <a:t>) {</a:t>
            </a:r>
            <a:r>
              <a:rPr lang="en-US" sz="1200" b="1">
                <a:solidFill>
                  <a:srgbClr val="6A3E3E"/>
                </a:solidFill>
                <a:latin typeface="Consolas"/>
              </a:rPr>
              <a:t>ex</a:t>
            </a:r>
            <a:r>
              <a:rPr lang="en-US" sz="1200" b="1">
                <a:solidFill>
                  <a:srgbClr val="000000"/>
                </a:solidFill>
                <a:latin typeface="Consolas"/>
              </a:rPr>
              <a:t>.printStackTrace();}</a:t>
            </a:r>
          </a:p>
          <a:p>
            <a:r>
              <a:rPr lang="sr-Latn-RS" sz="1200">
                <a:solidFill>
                  <a:srgbClr val="000000"/>
                </a:solidFill>
                <a:latin typeface="Consolas"/>
              </a:rPr>
              <a:t>	</a:t>
            </a:r>
            <a:r>
              <a:rPr lang="en-US" sz="1200">
                <a:solidFill>
                  <a:srgbClr val="000000"/>
                </a:solidFill>
                <a:latin typeface="Consolas"/>
              </a:rPr>
              <a:t>}</a:t>
            </a:r>
            <a:endParaRPr lang="en-US" sz="1200">
              <a:latin typeface="Consolas"/>
            </a:endParaRPr>
          </a:p>
          <a:p>
            <a:r>
              <a:rPr lang="sr-Latn-RS" sz="1200" b="1">
                <a:solidFill>
                  <a:srgbClr val="7F0055"/>
                </a:solidFill>
                <a:latin typeface="Consolas"/>
              </a:rPr>
              <a:t>	</a:t>
            </a:r>
            <a:r>
              <a:rPr lang="en-US" sz="1200" b="1">
                <a:solidFill>
                  <a:srgbClr val="7F0055"/>
                </a:solidFill>
                <a:latin typeface="Consolas"/>
              </a:rPr>
              <a:t>return</a:t>
            </a:r>
            <a:r>
              <a:rPr lang="en-US" sz="1200" b="1">
                <a:solidFill>
                  <a:srgbClr val="000000"/>
                </a:solidFill>
                <a:latin typeface="Consolas"/>
              </a:rPr>
              <a:t> </a:t>
            </a:r>
            <a:r>
              <a:rPr lang="en-US" sz="1200" b="1">
                <a:solidFill>
                  <a:srgbClr val="6A3E3E"/>
                </a:solidFill>
                <a:latin typeface="Consolas"/>
              </a:rPr>
              <a:t>zanr</a:t>
            </a:r>
            <a:r>
              <a:rPr lang="en-US" sz="1200" b="1">
                <a:solidFill>
                  <a:srgbClr val="000000"/>
                </a:solidFill>
                <a:latin typeface="Consolas"/>
              </a:rPr>
              <a:t>;</a:t>
            </a:r>
          </a:p>
          <a:p>
            <a:r>
              <a:rPr lang="en-US" sz="1200">
                <a:solidFill>
                  <a:srgbClr val="000000"/>
                </a:solidFill>
                <a:latin typeface="Consolas"/>
              </a:rPr>
              <a:t>}</a:t>
            </a:r>
            <a:endParaRPr lang="en-US" sz="1200">
              <a:latin typeface="Calibri" pitchFamily="34" charset="0"/>
            </a:endParaRPr>
          </a:p>
        </p:txBody>
      </p:sp>
    </p:spTree>
    <p:extLst>
      <p:ext uri="{BB962C8B-B14F-4D97-AF65-F5344CB8AC3E}">
        <p14:creationId xmlns:p14="http://schemas.microsoft.com/office/powerpoint/2010/main" val="265758479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9382" y="272765"/>
            <a:ext cx="11684000" cy="595453"/>
          </a:xfrm>
          <a:solidFill>
            <a:schemeClr val="tx1">
              <a:lumMod val="65000"/>
              <a:lumOff val="35000"/>
            </a:schemeClr>
          </a:solidFill>
        </p:spPr>
        <p:txBody>
          <a:bodyPr>
            <a:noAutofit/>
          </a:bodyPr>
          <a:lstStyle/>
          <a:p>
            <a:r>
              <a:rPr lang="en-US">
                <a:solidFill>
                  <a:schemeClr val="bg1"/>
                </a:solidFill>
                <a:latin typeface="+mn-lt"/>
              </a:rPr>
              <a:t>JDBC CLASSESS</a:t>
            </a:r>
            <a:endParaRPr lang="en-US" dirty="0">
              <a:solidFill>
                <a:schemeClr val="bg1"/>
              </a:solidFill>
              <a:latin typeface="+mn-lt"/>
            </a:endParaRPr>
          </a:p>
        </p:txBody>
      </p:sp>
      <p:sp>
        <p:nvSpPr>
          <p:cNvPr id="5" name="Slide Number Placeholder 4"/>
          <p:cNvSpPr>
            <a:spLocks noGrp="1"/>
          </p:cNvSpPr>
          <p:nvPr>
            <p:ph type="sldNum" sz="quarter" idx="12"/>
          </p:nvPr>
        </p:nvSpPr>
        <p:spPr/>
        <p:txBody>
          <a:bodyPr/>
          <a:lstStyle/>
          <a:p>
            <a:fld id="{0A51EA2F-6D5D-4AA6-9C08-0E6AA7753B98}" type="slidenum">
              <a:rPr lang="en-US" smtClean="0"/>
              <a:t>57</a:t>
            </a:fld>
            <a:endParaRPr lang="en-US"/>
          </a:p>
        </p:txBody>
      </p:sp>
      <p:pic>
        <p:nvPicPr>
          <p:cNvPr id="7" name="Content Placeholder 3"/>
          <p:cNvPicPr>
            <a:picLocks noGrp="1" noChangeAspect="1"/>
          </p:cNvPicPr>
          <p:nvPr>
            <p:ph idx="1"/>
          </p:nvPr>
        </p:nvPicPr>
        <p:blipFill>
          <a:blip r:embed="rId2"/>
          <a:stretch>
            <a:fillRect/>
          </a:stretch>
        </p:blipFill>
        <p:spPr>
          <a:xfrm>
            <a:off x="256309" y="1057894"/>
            <a:ext cx="6827309" cy="5120482"/>
          </a:xfrm>
          <a:prstGeom prst="rect">
            <a:avLst/>
          </a:prstGeom>
        </p:spPr>
      </p:pic>
    </p:spTree>
    <p:extLst>
      <p:ext uri="{BB962C8B-B14F-4D97-AF65-F5344CB8AC3E}">
        <p14:creationId xmlns:p14="http://schemas.microsoft.com/office/powerpoint/2010/main" val="90407409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9382" y="272765"/>
            <a:ext cx="11684000" cy="595453"/>
          </a:xfrm>
          <a:solidFill>
            <a:schemeClr val="tx1">
              <a:lumMod val="65000"/>
              <a:lumOff val="35000"/>
            </a:schemeClr>
          </a:solidFill>
        </p:spPr>
        <p:txBody>
          <a:bodyPr>
            <a:noAutofit/>
          </a:bodyPr>
          <a:lstStyle/>
          <a:p>
            <a:r>
              <a:rPr lang="en-US">
                <a:solidFill>
                  <a:schemeClr val="bg1"/>
                </a:solidFill>
                <a:latin typeface="+mn-lt"/>
              </a:rPr>
              <a:t>JDBC JAVA CONVERSION</a:t>
            </a:r>
            <a:endParaRPr lang="en-US" dirty="0">
              <a:solidFill>
                <a:schemeClr val="bg1"/>
              </a:solidFill>
              <a:latin typeface="+mn-lt"/>
            </a:endParaRPr>
          </a:p>
        </p:txBody>
      </p:sp>
      <p:sp>
        <p:nvSpPr>
          <p:cNvPr id="5" name="Slide Number Placeholder 4"/>
          <p:cNvSpPr>
            <a:spLocks noGrp="1"/>
          </p:cNvSpPr>
          <p:nvPr>
            <p:ph type="sldNum" sz="quarter" idx="12"/>
          </p:nvPr>
        </p:nvSpPr>
        <p:spPr/>
        <p:txBody>
          <a:bodyPr/>
          <a:lstStyle/>
          <a:p>
            <a:fld id="{0A51EA2F-6D5D-4AA6-9C08-0E6AA7753B98}" type="slidenum">
              <a:rPr lang="en-US" smtClean="0"/>
              <a:t>58</a:t>
            </a:fld>
            <a:endParaRPr lang="en-US"/>
          </a:p>
        </p:txBody>
      </p:sp>
      <p:pic>
        <p:nvPicPr>
          <p:cNvPr id="6" name="Picture 5"/>
          <p:cNvPicPr>
            <a:picLocks noChangeAspect="1"/>
          </p:cNvPicPr>
          <p:nvPr/>
        </p:nvPicPr>
        <p:blipFill>
          <a:blip r:embed="rId2"/>
          <a:stretch>
            <a:fillRect/>
          </a:stretch>
        </p:blipFill>
        <p:spPr>
          <a:xfrm>
            <a:off x="457200" y="1205828"/>
            <a:ext cx="7162800" cy="5314706"/>
          </a:xfrm>
          <a:prstGeom prst="rect">
            <a:avLst/>
          </a:prstGeom>
        </p:spPr>
      </p:pic>
    </p:spTree>
    <p:extLst>
      <p:ext uri="{BB962C8B-B14F-4D97-AF65-F5344CB8AC3E}">
        <p14:creationId xmlns:p14="http://schemas.microsoft.com/office/powerpoint/2010/main" val="359265115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9382" y="272765"/>
            <a:ext cx="11684000" cy="595453"/>
          </a:xfrm>
          <a:solidFill>
            <a:schemeClr val="tx1">
              <a:lumMod val="65000"/>
              <a:lumOff val="35000"/>
            </a:schemeClr>
          </a:solidFill>
        </p:spPr>
        <p:txBody>
          <a:bodyPr>
            <a:noAutofit/>
          </a:bodyPr>
          <a:lstStyle/>
          <a:p>
            <a:r>
              <a:rPr lang="en-US">
                <a:solidFill>
                  <a:schemeClr val="bg1"/>
                </a:solidFill>
                <a:latin typeface="+mn-lt"/>
              </a:rPr>
              <a:t>Korišćenje baze u Javi – Connection pool</a:t>
            </a:r>
            <a:endParaRPr lang="en-US" dirty="0">
              <a:solidFill>
                <a:schemeClr val="bg1"/>
              </a:solidFill>
              <a:latin typeface="+mn-lt"/>
            </a:endParaRPr>
          </a:p>
        </p:txBody>
      </p:sp>
      <p:sp>
        <p:nvSpPr>
          <p:cNvPr id="3" name="Content Placeholder 2"/>
          <p:cNvSpPr>
            <a:spLocks noGrp="1"/>
          </p:cNvSpPr>
          <p:nvPr>
            <p:ph idx="1"/>
          </p:nvPr>
        </p:nvSpPr>
        <p:spPr>
          <a:xfrm>
            <a:off x="249382" y="960579"/>
            <a:ext cx="11684000" cy="2483265"/>
          </a:xfrm>
          <a:ln w="38100">
            <a:solidFill>
              <a:schemeClr val="tx1">
                <a:lumMod val="65000"/>
                <a:lumOff val="35000"/>
              </a:schemeClr>
            </a:solidFill>
            <a:prstDash val="solid"/>
            <a:round/>
          </a:ln>
        </p:spPr>
        <p:txBody>
          <a:bodyPr>
            <a:normAutofit fontScale="77500" lnSpcReduction="20000"/>
          </a:bodyPr>
          <a:lstStyle/>
          <a:p>
            <a:r>
              <a:rPr lang="vi-VN" sz="3200">
                <a:latin typeface="Calibri" pitchFamily="34" charset="0"/>
              </a:rPr>
              <a:t>Data access pattern čija je uloga da smanji broj “skupih” operacija kreiranja veza ka bazi podataka.</a:t>
            </a:r>
          </a:p>
          <a:p>
            <a:r>
              <a:rPr lang="vi-VN" sz="3200">
                <a:latin typeface="Calibri" pitchFamily="34" charset="0"/>
              </a:rPr>
              <a:t>Neka vrsta keša za konekcije. Ne pravi se nova konekcija dok se ne potroše postojeće. Postavlja se maksimalni i minimalni broj konekcija. Postoji poseban proces u biblitoteci koji prati konekcije koje su neaktivne i sam ih oslobađa.</a:t>
            </a:r>
          </a:p>
          <a:p>
            <a:r>
              <a:rPr lang="vi-VN" sz="3200">
                <a:latin typeface="Calibri" pitchFamily="34" charset="0"/>
              </a:rPr>
              <a:t>Third-party biblioteka je bolje rešenje nego praviti neku svoju imlementaciju.</a:t>
            </a:r>
          </a:p>
          <a:p>
            <a:r>
              <a:rPr lang="vi-VN" sz="3200">
                <a:latin typeface="Calibri" pitchFamily="34" charset="0"/>
              </a:rPr>
              <a:t>Posebni algoritmi za povećavanje i smanjivanje</a:t>
            </a:r>
            <a:r>
              <a:rPr lang="sr-Latn-RS" sz="3200">
                <a:latin typeface="Calibri" pitchFamily="34" charset="0"/>
              </a:rPr>
              <a:t> </a:t>
            </a:r>
            <a:r>
              <a:rPr lang="vi-VN" sz="3200">
                <a:latin typeface="Calibri" pitchFamily="34" charset="0"/>
              </a:rPr>
              <a:t>konekcija.</a:t>
            </a:r>
          </a:p>
        </p:txBody>
      </p:sp>
      <p:sp>
        <p:nvSpPr>
          <p:cNvPr id="5" name="Slide Number Placeholder 4"/>
          <p:cNvSpPr>
            <a:spLocks noGrp="1"/>
          </p:cNvSpPr>
          <p:nvPr>
            <p:ph type="sldNum" sz="quarter" idx="12"/>
          </p:nvPr>
        </p:nvSpPr>
        <p:spPr/>
        <p:txBody>
          <a:bodyPr/>
          <a:lstStyle/>
          <a:p>
            <a:fld id="{0A51EA2F-6D5D-4AA6-9C08-0E6AA7753B98}" type="slidenum">
              <a:rPr lang="en-US" smtClean="0"/>
              <a:t>59</a:t>
            </a:fld>
            <a:endParaRPr lang="en-US"/>
          </a:p>
        </p:txBody>
      </p:sp>
      <p:pic>
        <p:nvPicPr>
          <p:cNvPr id="7" name="Picture 6"/>
          <p:cNvPicPr>
            <a:picLocks noChangeAspect="1"/>
          </p:cNvPicPr>
          <p:nvPr/>
        </p:nvPicPr>
        <p:blipFill>
          <a:blip r:embed="rId2"/>
          <a:stretch>
            <a:fillRect/>
          </a:stretch>
        </p:blipFill>
        <p:spPr>
          <a:xfrm>
            <a:off x="1026225" y="3483428"/>
            <a:ext cx="7179624" cy="3141408"/>
          </a:xfrm>
          <a:prstGeom prst="rect">
            <a:avLst/>
          </a:prstGeom>
        </p:spPr>
      </p:pic>
    </p:spTree>
    <p:extLst>
      <p:ext uri="{BB962C8B-B14F-4D97-AF65-F5344CB8AC3E}">
        <p14:creationId xmlns:p14="http://schemas.microsoft.com/office/powerpoint/2010/main" val="25102764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a:xfrm>
            <a:off x="249382" y="960578"/>
            <a:ext cx="11684000" cy="5643423"/>
          </a:xfrm>
          <a:prstGeom prst="rect">
            <a:avLst/>
          </a:prstGeom>
          <a:ln w="38100">
            <a:solidFill>
              <a:schemeClr val="tx1">
                <a:lumMod val="65000"/>
                <a:lumOff val="35000"/>
              </a:schemeClr>
            </a:solidFill>
            <a:prstDash val="solid"/>
            <a:round/>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sr-Latn-RS" dirty="0"/>
              <a:t>da bi se </a:t>
            </a:r>
            <a:r>
              <a:rPr lang="en-US" dirty="0"/>
              <a:t>rad </a:t>
            </a:r>
            <a:r>
              <a:rPr lang="en-US" dirty="0" err="1"/>
              <a:t>sa</a:t>
            </a:r>
            <a:r>
              <a:rPr lang="en-US" dirty="0"/>
              <a:t> </a:t>
            </a:r>
            <a:r>
              <a:rPr lang="en-US" dirty="0" err="1"/>
              <a:t>bazom</a:t>
            </a:r>
            <a:r>
              <a:rPr lang="en-US" dirty="0"/>
              <a:t> </a:t>
            </a:r>
            <a:r>
              <a:rPr lang="en-US" dirty="0" err="1"/>
              <a:t>podataka</a:t>
            </a:r>
            <a:r>
              <a:rPr lang="en-US" dirty="0"/>
              <a:t> </a:t>
            </a:r>
            <a:r>
              <a:rPr lang="sr-Latn-RS" dirty="0"/>
              <a:t>uključio u </a:t>
            </a:r>
            <a:r>
              <a:rPr lang="sr-Latn-RS" i="1" dirty="0"/>
              <a:t>Spring Boot </a:t>
            </a:r>
            <a:r>
              <a:rPr lang="sr-Latn-RS" dirty="0"/>
              <a:t>projekat, sledeć</a:t>
            </a:r>
            <a:r>
              <a:rPr lang="en-US" dirty="0"/>
              <a:t>e</a:t>
            </a:r>
            <a:r>
              <a:rPr lang="sr-Latn-RS" dirty="0"/>
              <a:t> međuzavisnost</a:t>
            </a:r>
            <a:r>
              <a:rPr lang="en-US" dirty="0" err="1"/>
              <a:t>i</a:t>
            </a:r>
            <a:r>
              <a:rPr lang="sr-Latn-RS" dirty="0"/>
              <a:t> se mora</a:t>
            </a:r>
            <a:r>
              <a:rPr lang="en-US" dirty="0" err="1"/>
              <a:t>ju</a:t>
            </a:r>
            <a:r>
              <a:rPr lang="sr-Latn-RS" dirty="0"/>
              <a:t> dodati u </a:t>
            </a:r>
            <a:r>
              <a:rPr lang="sr-Latn-RS" i="1" dirty="0"/>
              <a:t>pom.xml</a:t>
            </a:r>
            <a:r>
              <a:rPr lang="sr-Latn-RS" dirty="0"/>
              <a:t> datoteku:</a:t>
            </a:r>
            <a:endParaRPr lang="en-US" dirty="0"/>
          </a:p>
          <a:p>
            <a:endParaRPr lang="sr-Latn-RS" dirty="0"/>
          </a:p>
          <a:p>
            <a:pPr marL="0" indent="0">
              <a:buFont typeface="Arial" panose="020B0604020202020204" pitchFamily="34" charset="0"/>
              <a:buNone/>
            </a:pPr>
            <a:endParaRPr lang="en-US" dirty="0"/>
          </a:p>
          <a:p>
            <a:endParaRPr lang="sr-Latn-RS" i="1" dirty="0">
              <a:solidFill>
                <a:srgbClr val="008080"/>
              </a:solidFill>
              <a:latin typeface="Consolas" panose="020B0609020204030204" pitchFamily="49" charset="0"/>
            </a:endParaRPr>
          </a:p>
          <a:p>
            <a:endParaRPr lang="en-US" i="1" dirty="0">
              <a:solidFill>
                <a:srgbClr val="008080"/>
              </a:solidFill>
              <a:latin typeface="Consolas" panose="020B0609020204030204" pitchFamily="49" charset="0"/>
            </a:endParaRPr>
          </a:p>
          <a:p>
            <a:endParaRPr lang="en-US" dirty="0"/>
          </a:p>
          <a:p>
            <a:r>
              <a:rPr lang="sr-Latn-RS" dirty="0"/>
              <a:t>da bi se </a:t>
            </a:r>
            <a:r>
              <a:rPr lang="en-US" dirty="0"/>
              <a:t>rad </a:t>
            </a:r>
            <a:r>
              <a:rPr lang="en-US" dirty="0" err="1"/>
              <a:t>sa</a:t>
            </a:r>
            <a:r>
              <a:rPr lang="en-US" dirty="0"/>
              <a:t> </a:t>
            </a:r>
            <a:r>
              <a:rPr lang="en-US" dirty="0" err="1"/>
              <a:t>bazom</a:t>
            </a:r>
            <a:r>
              <a:rPr lang="en-US" dirty="0"/>
              <a:t> </a:t>
            </a:r>
            <a:r>
              <a:rPr lang="en-US" dirty="0" err="1"/>
              <a:t>podataka</a:t>
            </a:r>
            <a:r>
              <a:rPr lang="en-US" dirty="0"/>
              <a:t> </a:t>
            </a:r>
            <a:r>
              <a:rPr lang="sr-Latn-RS" dirty="0"/>
              <a:t>uključio u </a:t>
            </a:r>
            <a:r>
              <a:rPr lang="sr-Latn-RS" i="1" dirty="0"/>
              <a:t>Spring Boot </a:t>
            </a:r>
            <a:r>
              <a:rPr lang="sr-Latn-RS" dirty="0"/>
              <a:t>projekat, sledeći unos se mora dodati u </a:t>
            </a:r>
            <a:r>
              <a:rPr lang="sr-Latn-RS" i="1" dirty="0"/>
              <a:t>application.proprerties</a:t>
            </a:r>
            <a:r>
              <a:rPr lang="sr-Latn-RS" dirty="0"/>
              <a:t> datoteku:</a:t>
            </a:r>
            <a:endParaRPr lang="en-US" dirty="0"/>
          </a:p>
          <a:p>
            <a:endParaRPr lang="sr-Latn-RS" dirty="0"/>
          </a:p>
          <a:p>
            <a:pPr marL="0" indent="0">
              <a:buFont typeface="Arial" panose="020B0604020202020204" pitchFamily="34" charset="0"/>
              <a:buNone/>
            </a:pPr>
            <a:endParaRPr lang="en-US" dirty="0"/>
          </a:p>
        </p:txBody>
      </p:sp>
      <p:sp>
        <p:nvSpPr>
          <p:cNvPr id="2" name="Title 1"/>
          <p:cNvSpPr>
            <a:spLocks noGrp="1"/>
          </p:cNvSpPr>
          <p:nvPr>
            <p:ph type="title"/>
          </p:nvPr>
        </p:nvSpPr>
        <p:spPr>
          <a:xfrm>
            <a:off x="249382" y="272765"/>
            <a:ext cx="11684000" cy="595453"/>
          </a:xfrm>
          <a:solidFill>
            <a:schemeClr val="tx1">
              <a:lumMod val="65000"/>
              <a:lumOff val="35000"/>
            </a:schemeClr>
          </a:solidFill>
        </p:spPr>
        <p:txBody>
          <a:bodyPr>
            <a:noAutofit/>
          </a:bodyPr>
          <a:lstStyle/>
          <a:p>
            <a:r>
              <a:rPr lang="sr-Latn-RS" dirty="0">
                <a:solidFill>
                  <a:schemeClr val="bg1"/>
                </a:solidFill>
                <a:latin typeface="+mn-lt"/>
              </a:rPr>
              <a:t>Podešavanje</a:t>
            </a:r>
            <a:endParaRPr lang="en-US" dirty="0">
              <a:solidFill>
                <a:schemeClr val="bg1"/>
              </a:solidFill>
              <a:latin typeface="+mn-lt"/>
            </a:endParaRPr>
          </a:p>
        </p:txBody>
      </p:sp>
      <p:sp>
        <p:nvSpPr>
          <p:cNvPr id="8" name="Slide Number Placeholder 7"/>
          <p:cNvSpPr>
            <a:spLocks noGrp="1"/>
          </p:cNvSpPr>
          <p:nvPr>
            <p:ph type="sldNum" sz="quarter" idx="12"/>
          </p:nvPr>
        </p:nvSpPr>
        <p:spPr/>
        <p:txBody>
          <a:bodyPr/>
          <a:lstStyle/>
          <a:p>
            <a:fld id="{0A51EA2F-6D5D-4AA6-9C08-0E6AA7753B98}" type="slidenum">
              <a:rPr lang="en-US" smtClean="0"/>
              <a:t>6</a:t>
            </a:fld>
            <a:endParaRPr lang="en-US"/>
          </a:p>
        </p:txBody>
      </p:sp>
      <p:sp>
        <p:nvSpPr>
          <p:cNvPr id="5" name="Rectangle 4"/>
          <p:cNvSpPr/>
          <p:nvPr/>
        </p:nvSpPr>
        <p:spPr>
          <a:xfrm>
            <a:off x="3043382" y="1837895"/>
            <a:ext cx="6096000" cy="2308324"/>
          </a:xfrm>
          <a:prstGeom prst="rect">
            <a:avLst/>
          </a:prstGeom>
        </p:spPr>
        <p:txBody>
          <a:bodyPr>
            <a:spAutoFit/>
          </a:bodyPr>
          <a:lstStyle/>
          <a:p>
            <a:r>
              <a:rPr lang="en-US" sz="1600" dirty="0">
                <a:solidFill>
                  <a:srgbClr val="008080"/>
                </a:solidFill>
                <a:latin typeface="Consolas" panose="020B0609020204030204" pitchFamily="49" charset="0"/>
              </a:rPr>
              <a:t>&lt;</a:t>
            </a:r>
            <a:r>
              <a:rPr lang="en-US" sz="1600" dirty="0">
                <a:solidFill>
                  <a:srgbClr val="3F7F7F"/>
                </a:solidFill>
                <a:latin typeface="Consolas" panose="020B0609020204030204" pitchFamily="49" charset="0"/>
              </a:rPr>
              <a:t>dependency</a:t>
            </a:r>
            <a:r>
              <a:rPr lang="en-US" sz="1600" dirty="0">
                <a:solidFill>
                  <a:srgbClr val="008080"/>
                </a:solidFill>
                <a:latin typeface="Consolas" panose="020B0609020204030204" pitchFamily="49" charset="0"/>
              </a:rPr>
              <a:t>&gt;</a:t>
            </a:r>
          </a:p>
          <a:p>
            <a:r>
              <a:rPr lang="en-US" sz="1600" dirty="0">
                <a:solidFill>
                  <a:srgbClr val="008080"/>
                </a:solidFill>
                <a:latin typeface="Consolas" panose="020B0609020204030204" pitchFamily="49" charset="0"/>
              </a:rPr>
              <a:t>    &lt;</a:t>
            </a:r>
            <a:r>
              <a:rPr lang="en-US" sz="1600" dirty="0" err="1">
                <a:solidFill>
                  <a:srgbClr val="3F7F7F"/>
                </a:solidFill>
                <a:latin typeface="Consolas" panose="020B0609020204030204" pitchFamily="49" charset="0"/>
              </a:rPr>
              <a:t>groupId</a:t>
            </a:r>
            <a:r>
              <a:rPr lang="en-US" sz="1600" dirty="0">
                <a:solidFill>
                  <a:srgbClr val="008080"/>
                </a:solidFill>
                <a:latin typeface="Consolas" panose="020B0609020204030204" pitchFamily="49" charset="0"/>
              </a:rPr>
              <a:t>&gt;</a:t>
            </a:r>
            <a:r>
              <a:rPr lang="en-US" sz="1600" dirty="0" err="1">
                <a:solidFill>
                  <a:srgbClr val="000000"/>
                </a:solidFill>
                <a:latin typeface="Consolas" panose="020B0609020204030204" pitchFamily="49" charset="0"/>
              </a:rPr>
              <a:t>mysql</a:t>
            </a:r>
            <a:r>
              <a:rPr lang="en-US" sz="1600" dirty="0">
                <a:solidFill>
                  <a:srgbClr val="008080"/>
                </a:solidFill>
                <a:latin typeface="Consolas" panose="020B0609020204030204" pitchFamily="49" charset="0"/>
              </a:rPr>
              <a:t>&lt;/</a:t>
            </a:r>
            <a:r>
              <a:rPr lang="en-US" sz="1600" dirty="0" err="1">
                <a:solidFill>
                  <a:srgbClr val="3F7F7F"/>
                </a:solidFill>
                <a:latin typeface="Consolas" panose="020B0609020204030204" pitchFamily="49" charset="0"/>
              </a:rPr>
              <a:t>groupId</a:t>
            </a:r>
            <a:r>
              <a:rPr lang="en-US" sz="1600" dirty="0">
                <a:solidFill>
                  <a:srgbClr val="008080"/>
                </a:solidFill>
                <a:latin typeface="Consolas" panose="020B0609020204030204" pitchFamily="49" charset="0"/>
              </a:rPr>
              <a:t>&gt;</a:t>
            </a:r>
          </a:p>
          <a:p>
            <a:r>
              <a:rPr lang="en-US" sz="1600" dirty="0">
                <a:solidFill>
                  <a:srgbClr val="008080"/>
                </a:solidFill>
                <a:latin typeface="Consolas" panose="020B0609020204030204" pitchFamily="49" charset="0"/>
              </a:rPr>
              <a:t>    &lt;</a:t>
            </a:r>
            <a:r>
              <a:rPr lang="en-US" sz="1600" dirty="0" err="1">
                <a:solidFill>
                  <a:srgbClr val="3F7F7F"/>
                </a:solidFill>
                <a:latin typeface="Consolas" panose="020B0609020204030204" pitchFamily="49" charset="0"/>
              </a:rPr>
              <a:t>artifactId</a:t>
            </a:r>
            <a:r>
              <a:rPr lang="en-US" sz="1600" dirty="0">
                <a:solidFill>
                  <a:srgbClr val="008080"/>
                </a:solidFill>
                <a:latin typeface="Consolas" panose="020B0609020204030204" pitchFamily="49" charset="0"/>
              </a:rPr>
              <a:t>&gt;</a:t>
            </a:r>
            <a:r>
              <a:rPr lang="en-US" sz="1600" dirty="0" err="1">
                <a:solidFill>
                  <a:srgbClr val="000000"/>
                </a:solidFill>
                <a:latin typeface="Consolas" panose="020B0609020204030204" pitchFamily="49" charset="0"/>
              </a:rPr>
              <a:t>mysql</a:t>
            </a:r>
            <a:r>
              <a:rPr lang="en-US" sz="1600" dirty="0">
                <a:solidFill>
                  <a:srgbClr val="000000"/>
                </a:solidFill>
                <a:latin typeface="Consolas" panose="020B0609020204030204" pitchFamily="49" charset="0"/>
              </a:rPr>
              <a:t>-connector-java</a:t>
            </a:r>
            <a:r>
              <a:rPr lang="en-US" sz="1600" dirty="0">
                <a:solidFill>
                  <a:srgbClr val="008080"/>
                </a:solidFill>
                <a:latin typeface="Consolas" panose="020B0609020204030204" pitchFamily="49" charset="0"/>
              </a:rPr>
              <a:t>&lt;/</a:t>
            </a:r>
            <a:r>
              <a:rPr lang="en-US" sz="1600" dirty="0" err="1">
                <a:solidFill>
                  <a:srgbClr val="3F7F7F"/>
                </a:solidFill>
                <a:latin typeface="Consolas" panose="020B0609020204030204" pitchFamily="49" charset="0"/>
              </a:rPr>
              <a:t>artifactId</a:t>
            </a:r>
            <a:r>
              <a:rPr lang="en-US" sz="1600" dirty="0">
                <a:solidFill>
                  <a:srgbClr val="008080"/>
                </a:solidFill>
                <a:latin typeface="Consolas" panose="020B0609020204030204" pitchFamily="49" charset="0"/>
              </a:rPr>
              <a:t>&gt;</a:t>
            </a:r>
          </a:p>
          <a:p>
            <a:r>
              <a:rPr lang="en-US" sz="1600" dirty="0">
                <a:solidFill>
                  <a:srgbClr val="008080"/>
                </a:solidFill>
                <a:latin typeface="Consolas" panose="020B0609020204030204" pitchFamily="49" charset="0"/>
              </a:rPr>
              <a:t>&lt;/</a:t>
            </a:r>
            <a:r>
              <a:rPr lang="en-US" sz="1600" dirty="0">
                <a:solidFill>
                  <a:srgbClr val="3F7F7F"/>
                </a:solidFill>
                <a:latin typeface="Consolas" panose="020B0609020204030204" pitchFamily="49" charset="0"/>
              </a:rPr>
              <a:t>dependency</a:t>
            </a:r>
            <a:r>
              <a:rPr lang="en-US" sz="1600" dirty="0">
                <a:solidFill>
                  <a:srgbClr val="008080"/>
                </a:solidFill>
                <a:latin typeface="Consolas" panose="020B0609020204030204" pitchFamily="49" charset="0"/>
              </a:rPr>
              <a:t>&gt;</a:t>
            </a:r>
          </a:p>
          <a:p>
            <a:endParaRPr lang="en-US" sz="1600" dirty="0">
              <a:latin typeface="Consolas" panose="020B0609020204030204" pitchFamily="49" charset="0"/>
            </a:endParaRPr>
          </a:p>
          <a:p>
            <a:r>
              <a:rPr lang="en-US" sz="1600" dirty="0">
                <a:solidFill>
                  <a:srgbClr val="008080"/>
                </a:solidFill>
                <a:latin typeface="Consolas" panose="020B0609020204030204" pitchFamily="49" charset="0"/>
              </a:rPr>
              <a:t>&lt;</a:t>
            </a:r>
            <a:r>
              <a:rPr lang="en-US" sz="1600" dirty="0">
                <a:solidFill>
                  <a:srgbClr val="3F7F7F"/>
                </a:solidFill>
                <a:latin typeface="Consolas" panose="020B0609020204030204" pitchFamily="49" charset="0"/>
              </a:rPr>
              <a:t>dependency</a:t>
            </a:r>
            <a:r>
              <a:rPr lang="en-US" sz="1600" dirty="0">
                <a:solidFill>
                  <a:srgbClr val="008080"/>
                </a:solidFill>
                <a:latin typeface="Consolas" panose="020B0609020204030204" pitchFamily="49" charset="0"/>
              </a:rPr>
              <a:t>&gt;</a:t>
            </a:r>
          </a:p>
          <a:p>
            <a:r>
              <a:rPr lang="en-US" sz="1600" dirty="0">
                <a:solidFill>
                  <a:srgbClr val="000000"/>
                </a:solidFill>
                <a:latin typeface="Consolas" panose="020B0609020204030204" pitchFamily="49" charset="0"/>
              </a:rPr>
              <a:t>   </a:t>
            </a:r>
            <a:r>
              <a:rPr lang="en-US" sz="1600" dirty="0">
                <a:solidFill>
                  <a:srgbClr val="008080"/>
                </a:solidFill>
                <a:latin typeface="Consolas" panose="020B0609020204030204" pitchFamily="49" charset="0"/>
              </a:rPr>
              <a:t>&lt;</a:t>
            </a:r>
            <a:r>
              <a:rPr lang="en-US" sz="1600" dirty="0" err="1">
                <a:solidFill>
                  <a:srgbClr val="3F7F7F"/>
                </a:solidFill>
                <a:latin typeface="Consolas" panose="020B0609020204030204" pitchFamily="49" charset="0"/>
              </a:rPr>
              <a:t>groupId</a:t>
            </a:r>
            <a:r>
              <a:rPr lang="en-US" sz="1600" dirty="0">
                <a:solidFill>
                  <a:srgbClr val="008080"/>
                </a:solidFill>
                <a:latin typeface="Consolas" panose="020B0609020204030204" pitchFamily="49" charset="0"/>
              </a:rPr>
              <a:t>&gt;</a:t>
            </a:r>
            <a:r>
              <a:rPr lang="en-US" sz="1600" dirty="0" err="1">
                <a:solidFill>
                  <a:srgbClr val="000000"/>
                </a:solidFill>
                <a:latin typeface="Consolas" panose="020B0609020204030204" pitchFamily="49" charset="0"/>
              </a:rPr>
              <a:t>org.springframework.boot</a:t>
            </a:r>
            <a:r>
              <a:rPr lang="en-US" sz="1600" dirty="0">
                <a:solidFill>
                  <a:srgbClr val="008080"/>
                </a:solidFill>
                <a:latin typeface="Consolas" panose="020B0609020204030204" pitchFamily="49" charset="0"/>
              </a:rPr>
              <a:t>&lt;/</a:t>
            </a:r>
            <a:r>
              <a:rPr lang="en-US" sz="1600" dirty="0" err="1">
                <a:solidFill>
                  <a:srgbClr val="3F7F7F"/>
                </a:solidFill>
                <a:latin typeface="Consolas" panose="020B0609020204030204" pitchFamily="49" charset="0"/>
              </a:rPr>
              <a:t>groupId</a:t>
            </a:r>
            <a:r>
              <a:rPr lang="en-US" sz="1600" dirty="0">
                <a:solidFill>
                  <a:srgbClr val="008080"/>
                </a:solidFill>
                <a:latin typeface="Consolas" panose="020B0609020204030204" pitchFamily="49" charset="0"/>
              </a:rPr>
              <a:t>&gt;</a:t>
            </a:r>
          </a:p>
          <a:p>
            <a:r>
              <a:rPr lang="en-US" sz="1600" dirty="0">
                <a:solidFill>
                  <a:srgbClr val="000000"/>
                </a:solidFill>
                <a:latin typeface="Consolas" panose="020B0609020204030204" pitchFamily="49" charset="0"/>
              </a:rPr>
              <a:t>   </a:t>
            </a:r>
            <a:r>
              <a:rPr lang="en-US" sz="1600" dirty="0">
                <a:solidFill>
                  <a:srgbClr val="008080"/>
                </a:solidFill>
                <a:latin typeface="Consolas" panose="020B0609020204030204" pitchFamily="49" charset="0"/>
              </a:rPr>
              <a:t>&lt;</a:t>
            </a:r>
            <a:r>
              <a:rPr lang="en-US" sz="1600" dirty="0" err="1">
                <a:solidFill>
                  <a:srgbClr val="3F7F7F"/>
                </a:solidFill>
                <a:latin typeface="Consolas" panose="020B0609020204030204" pitchFamily="49" charset="0"/>
              </a:rPr>
              <a:t>artifactId</a:t>
            </a:r>
            <a:r>
              <a:rPr lang="en-US" sz="1600" dirty="0">
                <a:solidFill>
                  <a:srgbClr val="008080"/>
                </a:solidFill>
                <a:latin typeface="Consolas" panose="020B0609020204030204" pitchFamily="49" charset="0"/>
              </a:rPr>
              <a:t>&gt;</a:t>
            </a:r>
            <a:r>
              <a:rPr lang="en-US" sz="1600" dirty="0">
                <a:solidFill>
                  <a:srgbClr val="000000"/>
                </a:solidFill>
                <a:latin typeface="Consolas" panose="020B0609020204030204" pitchFamily="49" charset="0"/>
              </a:rPr>
              <a:t>spring-boot-starter-</a:t>
            </a:r>
            <a:r>
              <a:rPr lang="en-US" sz="1600" dirty="0" err="1">
                <a:solidFill>
                  <a:srgbClr val="000000"/>
                </a:solidFill>
                <a:latin typeface="Consolas" panose="020B0609020204030204" pitchFamily="49" charset="0"/>
              </a:rPr>
              <a:t>jdbc</a:t>
            </a:r>
            <a:r>
              <a:rPr lang="en-US" sz="1600" dirty="0">
                <a:solidFill>
                  <a:srgbClr val="008080"/>
                </a:solidFill>
                <a:latin typeface="Consolas" panose="020B0609020204030204" pitchFamily="49" charset="0"/>
              </a:rPr>
              <a:t>&lt;/</a:t>
            </a:r>
            <a:r>
              <a:rPr lang="en-US" sz="1600" dirty="0" err="1">
                <a:solidFill>
                  <a:srgbClr val="3F7F7F"/>
                </a:solidFill>
                <a:latin typeface="Consolas" panose="020B0609020204030204" pitchFamily="49" charset="0"/>
              </a:rPr>
              <a:t>artifactId</a:t>
            </a:r>
            <a:r>
              <a:rPr lang="en-US" sz="1600" dirty="0">
                <a:solidFill>
                  <a:srgbClr val="008080"/>
                </a:solidFill>
                <a:latin typeface="Consolas" panose="020B0609020204030204" pitchFamily="49" charset="0"/>
              </a:rPr>
              <a:t>&gt;</a:t>
            </a:r>
          </a:p>
          <a:p>
            <a:r>
              <a:rPr lang="en-US" sz="1600" dirty="0">
                <a:solidFill>
                  <a:srgbClr val="008080"/>
                </a:solidFill>
                <a:latin typeface="Consolas" panose="020B0609020204030204" pitchFamily="49" charset="0"/>
              </a:rPr>
              <a:t>&lt;/</a:t>
            </a:r>
            <a:r>
              <a:rPr lang="en-US" sz="1600" dirty="0">
                <a:solidFill>
                  <a:srgbClr val="3F7F7F"/>
                </a:solidFill>
                <a:latin typeface="Consolas" panose="020B0609020204030204" pitchFamily="49" charset="0"/>
              </a:rPr>
              <a:t>dependency</a:t>
            </a:r>
            <a:r>
              <a:rPr lang="en-US" sz="1600" dirty="0">
                <a:solidFill>
                  <a:srgbClr val="008080"/>
                </a:solidFill>
                <a:latin typeface="Consolas" panose="020B0609020204030204" pitchFamily="49" charset="0"/>
              </a:rPr>
              <a:t>&gt;</a:t>
            </a:r>
            <a:endParaRPr lang="en-US" sz="1600" dirty="0"/>
          </a:p>
        </p:txBody>
      </p:sp>
      <p:sp>
        <p:nvSpPr>
          <p:cNvPr id="9" name="Rectangle 8"/>
          <p:cNvSpPr/>
          <p:nvPr/>
        </p:nvSpPr>
        <p:spPr>
          <a:xfrm>
            <a:off x="1045556" y="5279132"/>
            <a:ext cx="10091651" cy="1077218"/>
          </a:xfrm>
          <a:prstGeom prst="rect">
            <a:avLst/>
          </a:prstGeom>
        </p:spPr>
        <p:txBody>
          <a:bodyPr wrap="square">
            <a:spAutoFit/>
          </a:bodyPr>
          <a:lstStyle/>
          <a:p>
            <a:r>
              <a:rPr lang="en-US" sz="1600">
                <a:solidFill>
                  <a:srgbClr val="000000"/>
                </a:solidFill>
                <a:latin typeface="Consolas" panose="020B0609020204030204" pitchFamily="49" charset="0"/>
              </a:rPr>
              <a:t>spring.datasource.driverClassName=</a:t>
            </a:r>
            <a:r>
              <a:rPr lang="en-US" sz="1600">
                <a:solidFill>
                  <a:srgbClr val="2A00FF"/>
                </a:solidFill>
                <a:latin typeface="Consolas" panose="020B0609020204030204" pitchFamily="49" charset="0"/>
              </a:rPr>
              <a:t>com.mysql.cj.jdbc.Driver</a:t>
            </a:r>
            <a:endParaRPr lang="en-US" sz="1600" dirty="0">
              <a:solidFill>
                <a:srgbClr val="2A00FF"/>
              </a:solidFill>
              <a:latin typeface="Consolas" panose="020B0609020204030204" pitchFamily="49" charset="0"/>
            </a:endParaRPr>
          </a:p>
          <a:p>
            <a:r>
              <a:rPr lang="en-US" sz="1600" dirty="0">
                <a:solidFill>
                  <a:srgbClr val="000000"/>
                </a:solidFill>
                <a:latin typeface="Consolas" panose="020B0609020204030204" pitchFamily="49" charset="0"/>
              </a:rPr>
              <a:t>spring.datasource.url=</a:t>
            </a:r>
            <a:r>
              <a:rPr lang="en-US" sz="1600" dirty="0" err="1">
                <a:solidFill>
                  <a:srgbClr val="2A00FF"/>
                </a:solidFill>
                <a:latin typeface="Consolas" panose="020B0609020204030204" pitchFamily="49" charset="0"/>
              </a:rPr>
              <a:t>jdbc:mysql</a:t>
            </a:r>
            <a:r>
              <a:rPr lang="en-US" sz="1600" dirty="0">
                <a:solidFill>
                  <a:srgbClr val="2A00FF"/>
                </a:solidFill>
                <a:latin typeface="Consolas" panose="020B0609020204030204" pitchFamily="49" charset="0"/>
              </a:rPr>
              <a:t>://localhost:3306/</a:t>
            </a:r>
            <a:r>
              <a:rPr lang="en-US" sz="1600" dirty="0" err="1">
                <a:solidFill>
                  <a:srgbClr val="2A00FF"/>
                </a:solidFill>
                <a:latin typeface="Consolas" panose="020B0609020204030204" pitchFamily="49" charset="0"/>
              </a:rPr>
              <a:t>bioskop?useSSL</a:t>
            </a:r>
            <a:r>
              <a:rPr lang="en-US" sz="1600" dirty="0">
                <a:solidFill>
                  <a:srgbClr val="2A00FF"/>
                </a:solidFill>
                <a:latin typeface="Consolas" panose="020B0609020204030204" pitchFamily="49" charset="0"/>
              </a:rPr>
              <a:t>=</a:t>
            </a:r>
            <a:r>
              <a:rPr lang="en-US" sz="1600" dirty="0" err="1">
                <a:solidFill>
                  <a:srgbClr val="2A00FF"/>
                </a:solidFill>
                <a:latin typeface="Consolas" panose="020B0609020204030204" pitchFamily="49" charset="0"/>
              </a:rPr>
              <a:t>false&amp;serverTimezone</a:t>
            </a:r>
            <a:r>
              <a:rPr lang="en-US" sz="1600" dirty="0">
                <a:solidFill>
                  <a:srgbClr val="2A00FF"/>
                </a:solidFill>
                <a:latin typeface="Consolas" panose="020B0609020204030204" pitchFamily="49" charset="0"/>
              </a:rPr>
              <a:t>=UTC</a:t>
            </a:r>
          </a:p>
          <a:p>
            <a:r>
              <a:rPr lang="en-US" sz="1600" dirty="0" err="1">
                <a:solidFill>
                  <a:srgbClr val="000000"/>
                </a:solidFill>
                <a:latin typeface="Consolas" panose="020B0609020204030204" pitchFamily="49" charset="0"/>
              </a:rPr>
              <a:t>spring.datasource.username</a:t>
            </a:r>
            <a:r>
              <a:rPr lang="en-US" sz="1600" dirty="0">
                <a:solidFill>
                  <a:srgbClr val="000000"/>
                </a:solidFill>
                <a:latin typeface="Consolas" panose="020B0609020204030204" pitchFamily="49" charset="0"/>
              </a:rPr>
              <a:t>=</a:t>
            </a:r>
            <a:r>
              <a:rPr lang="en-US" sz="1600" dirty="0">
                <a:solidFill>
                  <a:srgbClr val="2A00FF"/>
                </a:solidFill>
                <a:latin typeface="Consolas" panose="020B0609020204030204" pitchFamily="49" charset="0"/>
              </a:rPr>
              <a:t>root</a:t>
            </a:r>
          </a:p>
          <a:p>
            <a:r>
              <a:rPr lang="en-US" sz="1600" dirty="0" err="1">
                <a:solidFill>
                  <a:srgbClr val="000000"/>
                </a:solidFill>
                <a:latin typeface="Consolas" panose="020B0609020204030204" pitchFamily="49" charset="0"/>
              </a:rPr>
              <a:t>spring.datasource.password</a:t>
            </a:r>
            <a:r>
              <a:rPr lang="en-US" sz="1600" dirty="0">
                <a:solidFill>
                  <a:srgbClr val="000000"/>
                </a:solidFill>
                <a:latin typeface="Consolas" panose="020B0609020204030204" pitchFamily="49" charset="0"/>
              </a:rPr>
              <a:t>=</a:t>
            </a:r>
            <a:r>
              <a:rPr lang="en-US" sz="1600" dirty="0">
                <a:solidFill>
                  <a:srgbClr val="2A00FF"/>
                </a:solidFill>
                <a:latin typeface="Consolas" panose="020B0609020204030204" pitchFamily="49" charset="0"/>
              </a:rPr>
              <a:t>root</a:t>
            </a:r>
            <a:endParaRPr lang="en-US" sz="1600" dirty="0"/>
          </a:p>
        </p:txBody>
      </p:sp>
      <p:sp>
        <p:nvSpPr>
          <p:cNvPr id="10" name="TextBox 9"/>
          <p:cNvSpPr txBox="1"/>
          <p:nvPr/>
        </p:nvSpPr>
        <p:spPr>
          <a:xfrm>
            <a:off x="9267464" y="2322163"/>
            <a:ext cx="1268918" cy="369332"/>
          </a:xfrm>
          <a:prstGeom prst="rect">
            <a:avLst/>
          </a:prstGeom>
          <a:noFill/>
        </p:spPr>
        <p:txBody>
          <a:bodyPr wrap="square" rtlCol="0">
            <a:spAutoFit/>
          </a:bodyPr>
          <a:lstStyle/>
          <a:p>
            <a:pPr algn="ctr"/>
            <a:r>
              <a:rPr lang="sr-Latn-RS" dirty="0">
                <a:solidFill>
                  <a:srgbClr val="F16726"/>
                </a:solidFill>
              </a:rPr>
              <a:t>JDBC </a:t>
            </a:r>
            <a:r>
              <a:rPr lang="sr-Latn-RS" i="1" dirty="0">
                <a:solidFill>
                  <a:srgbClr val="F16726"/>
                </a:solidFill>
              </a:rPr>
              <a:t>driver</a:t>
            </a:r>
            <a:endParaRPr lang="en-US" i="1" dirty="0">
              <a:solidFill>
                <a:srgbClr val="F16726"/>
              </a:solidFill>
            </a:endParaRPr>
          </a:p>
        </p:txBody>
      </p:sp>
      <p:cxnSp>
        <p:nvCxnSpPr>
          <p:cNvPr id="11" name="Straight Arrow Connector 10"/>
          <p:cNvCxnSpPr>
            <a:stCxn id="10" idx="1"/>
          </p:cNvCxnSpPr>
          <p:nvPr/>
        </p:nvCxnSpPr>
        <p:spPr>
          <a:xfrm flipH="1">
            <a:off x="8740991" y="2506829"/>
            <a:ext cx="526473" cy="0"/>
          </a:xfrm>
          <a:prstGeom prst="straightConnector1">
            <a:avLst/>
          </a:prstGeom>
          <a:ln w="50800">
            <a:solidFill>
              <a:srgbClr val="F16726"/>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9586120" y="3544270"/>
            <a:ext cx="499942" cy="369332"/>
          </a:xfrm>
          <a:prstGeom prst="rect">
            <a:avLst/>
          </a:prstGeom>
          <a:noFill/>
        </p:spPr>
        <p:txBody>
          <a:bodyPr wrap="square" rtlCol="0">
            <a:spAutoFit/>
          </a:bodyPr>
          <a:lstStyle/>
          <a:p>
            <a:pPr algn="ctr"/>
            <a:r>
              <a:rPr lang="sr-Latn-RS" dirty="0">
                <a:solidFill>
                  <a:srgbClr val="F16726"/>
                </a:solidFill>
              </a:rPr>
              <a:t>API</a:t>
            </a:r>
            <a:endParaRPr lang="en-US" dirty="0">
              <a:solidFill>
                <a:srgbClr val="F16726"/>
              </a:solidFill>
            </a:endParaRPr>
          </a:p>
        </p:txBody>
      </p:sp>
      <p:cxnSp>
        <p:nvCxnSpPr>
          <p:cNvPr id="17" name="Straight Arrow Connector 16"/>
          <p:cNvCxnSpPr>
            <a:stCxn id="16" idx="1"/>
          </p:cNvCxnSpPr>
          <p:nvPr/>
        </p:nvCxnSpPr>
        <p:spPr>
          <a:xfrm flipH="1">
            <a:off x="9059648" y="3728936"/>
            <a:ext cx="526472" cy="0"/>
          </a:xfrm>
          <a:prstGeom prst="straightConnector1">
            <a:avLst/>
          </a:prstGeom>
          <a:ln w="50800">
            <a:solidFill>
              <a:srgbClr val="F16726"/>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2384360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9382" y="272765"/>
            <a:ext cx="11684000" cy="595453"/>
          </a:xfrm>
          <a:solidFill>
            <a:schemeClr val="tx1">
              <a:lumMod val="65000"/>
              <a:lumOff val="35000"/>
            </a:schemeClr>
          </a:solidFill>
        </p:spPr>
        <p:txBody>
          <a:bodyPr>
            <a:noAutofit/>
          </a:bodyPr>
          <a:lstStyle/>
          <a:p>
            <a:r>
              <a:rPr lang="en-US">
                <a:solidFill>
                  <a:schemeClr val="bg1"/>
                </a:solidFill>
                <a:latin typeface="+mn-lt"/>
              </a:rPr>
              <a:t>Korišćenje baze u Javi – Connection pool</a:t>
            </a:r>
            <a:endParaRPr lang="en-US" dirty="0">
              <a:solidFill>
                <a:schemeClr val="bg1"/>
              </a:solidFill>
              <a:latin typeface="+mn-lt"/>
            </a:endParaRPr>
          </a:p>
        </p:txBody>
      </p:sp>
      <p:sp>
        <p:nvSpPr>
          <p:cNvPr id="3" name="Content Placeholder 2"/>
          <p:cNvSpPr>
            <a:spLocks noGrp="1"/>
          </p:cNvSpPr>
          <p:nvPr>
            <p:ph idx="1"/>
          </p:nvPr>
        </p:nvSpPr>
        <p:spPr>
          <a:xfrm>
            <a:off x="249382" y="960579"/>
            <a:ext cx="11684000" cy="5262421"/>
          </a:xfrm>
          <a:ln w="38100">
            <a:solidFill>
              <a:schemeClr val="tx1">
                <a:lumMod val="65000"/>
                <a:lumOff val="35000"/>
              </a:schemeClr>
            </a:solidFill>
            <a:prstDash val="solid"/>
            <a:round/>
          </a:ln>
        </p:spPr>
        <p:txBody>
          <a:bodyPr>
            <a:normAutofit fontScale="92500" lnSpcReduction="10000"/>
          </a:bodyPr>
          <a:lstStyle/>
          <a:p>
            <a:r>
              <a:rPr lang="en-US" sz="3200">
                <a:latin typeface="Calibri" pitchFamily="34" charset="0"/>
              </a:rPr>
              <a:t>Creating a new connection for each user can be time consuming (often requiring multiple seconds of clock time), in order to perform a database transaction that might take milliseconds. </a:t>
            </a:r>
          </a:p>
          <a:p>
            <a:r>
              <a:rPr lang="en-US" sz="3200">
                <a:latin typeface="Calibri" pitchFamily="34" charset="0"/>
              </a:rPr>
              <a:t>Opening a connection per user can be unfeasible in a publicly-hosted Internet application where the number of simultaneous users can be very large. </a:t>
            </a:r>
          </a:p>
          <a:p>
            <a:r>
              <a:rPr lang="en-US" sz="3200">
                <a:latin typeface="Calibri" pitchFamily="34" charset="0"/>
              </a:rPr>
              <a:t>Accordingly, developers often wish to share a "pool" of open connections between all of the application's current users.</a:t>
            </a:r>
            <a:endParaRPr lang="sr-Latn-RS" sz="3200">
              <a:latin typeface="Calibri" pitchFamily="34" charset="0"/>
            </a:endParaRPr>
          </a:p>
          <a:p>
            <a:r>
              <a:rPr lang="en-US" sz="3200"/>
              <a:t>The number of users actually performing a request at any given time is usually a very small percentage of the total number of active users, and during request processing is the only time that a database connection is required</a:t>
            </a:r>
            <a:endParaRPr lang="en-US" sz="3200">
              <a:latin typeface="Calibri" pitchFamily="34" charset="0"/>
            </a:endParaRPr>
          </a:p>
          <a:p>
            <a:endParaRPr lang="en-US" sz="3200">
              <a:latin typeface="Calibri" pitchFamily="34" charset="0"/>
            </a:endParaRPr>
          </a:p>
        </p:txBody>
      </p:sp>
      <p:sp>
        <p:nvSpPr>
          <p:cNvPr id="5" name="Slide Number Placeholder 4"/>
          <p:cNvSpPr>
            <a:spLocks noGrp="1"/>
          </p:cNvSpPr>
          <p:nvPr>
            <p:ph type="sldNum" sz="quarter" idx="12"/>
          </p:nvPr>
        </p:nvSpPr>
        <p:spPr/>
        <p:txBody>
          <a:bodyPr/>
          <a:lstStyle/>
          <a:p>
            <a:fld id="{0A51EA2F-6D5D-4AA6-9C08-0E6AA7753B98}" type="slidenum">
              <a:rPr lang="en-US" smtClean="0"/>
              <a:t>60</a:t>
            </a:fld>
            <a:endParaRPr lang="en-US"/>
          </a:p>
        </p:txBody>
      </p:sp>
    </p:spTree>
    <p:extLst>
      <p:ext uri="{BB962C8B-B14F-4D97-AF65-F5344CB8AC3E}">
        <p14:creationId xmlns:p14="http://schemas.microsoft.com/office/powerpoint/2010/main" val="231630909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9382" y="272765"/>
            <a:ext cx="11684000" cy="595453"/>
          </a:xfrm>
          <a:solidFill>
            <a:schemeClr val="tx1">
              <a:lumMod val="65000"/>
              <a:lumOff val="35000"/>
            </a:schemeClr>
          </a:solidFill>
        </p:spPr>
        <p:txBody>
          <a:bodyPr>
            <a:noAutofit/>
          </a:bodyPr>
          <a:lstStyle/>
          <a:p>
            <a:r>
              <a:rPr lang="en-US">
                <a:solidFill>
                  <a:schemeClr val="bg1"/>
                </a:solidFill>
                <a:latin typeface="+mn-lt"/>
              </a:rPr>
              <a:t>Korišćenje baze u Javi – Connection pool</a:t>
            </a:r>
            <a:endParaRPr lang="en-US" dirty="0">
              <a:solidFill>
                <a:schemeClr val="bg1"/>
              </a:solidFill>
              <a:latin typeface="+mn-lt"/>
            </a:endParaRPr>
          </a:p>
        </p:txBody>
      </p:sp>
      <p:sp>
        <p:nvSpPr>
          <p:cNvPr id="5" name="Slide Number Placeholder 4"/>
          <p:cNvSpPr>
            <a:spLocks noGrp="1"/>
          </p:cNvSpPr>
          <p:nvPr>
            <p:ph type="sldNum" sz="quarter" idx="12"/>
          </p:nvPr>
        </p:nvSpPr>
        <p:spPr/>
        <p:txBody>
          <a:bodyPr/>
          <a:lstStyle/>
          <a:p>
            <a:fld id="{0A51EA2F-6D5D-4AA6-9C08-0E6AA7753B98}" type="slidenum">
              <a:rPr lang="en-US" smtClean="0"/>
              <a:t>61</a:t>
            </a:fld>
            <a:endParaRPr lang="en-US"/>
          </a:p>
        </p:txBody>
      </p:sp>
      <p:pic>
        <p:nvPicPr>
          <p:cNvPr id="6" name="Picture 5"/>
          <p:cNvPicPr>
            <a:picLocks noChangeAspect="1"/>
          </p:cNvPicPr>
          <p:nvPr/>
        </p:nvPicPr>
        <p:blipFill>
          <a:blip r:embed="rId2"/>
          <a:stretch>
            <a:fillRect/>
          </a:stretch>
        </p:blipFill>
        <p:spPr>
          <a:xfrm>
            <a:off x="6495803" y="1622475"/>
            <a:ext cx="4884716" cy="4581778"/>
          </a:xfrm>
          <a:prstGeom prst="rect">
            <a:avLst/>
          </a:prstGeom>
        </p:spPr>
      </p:pic>
      <p:pic>
        <p:nvPicPr>
          <p:cNvPr id="7" name="Picture 6"/>
          <p:cNvPicPr>
            <a:picLocks noChangeAspect="1"/>
          </p:cNvPicPr>
          <p:nvPr/>
        </p:nvPicPr>
        <p:blipFill>
          <a:blip r:embed="rId3"/>
          <a:stretch>
            <a:fillRect/>
          </a:stretch>
        </p:blipFill>
        <p:spPr>
          <a:xfrm>
            <a:off x="396833" y="2545278"/>
            <a:ext cx="5257800" cy="2300524"/>
          </a:xfrm>
          <a:prstGeom prst="rect">
            <a:avLst/>
          </a:prstGeom>
        </p:spPr>
      </p:pic>
    </p:spTree>
    <p:extLst>
      <p:ext uri="{BB962C8B-B14F-4D97-AF65-F5344CB8AC3E}">
        <p14:creationId xmlns:p14="http://schemas.microsoft.com/office/powerpoint/2010/main" val="193570254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9382" y="272765"/>
            <a:ext cx="11684000" cy="595453"/>
          </a:xfrm>
          <a:solidFill>
            <a:schemeClr val="tx1">
              <a:lumMod val="65000"/>
              <a:lumOff val="35000"/>
            </a:schemeClr>
          </a:solidFill>
        </p:spPr>
        <p:txBody>
          <a:bodyPr>
            <a:noAutofit/>
          </a:bodyPr>
          <a:lstStyle/>
          <a:p>
            <a:r>
              <a:rPr lang="en-US">
                <a:solidFill>
                  <a:schemeClr val="bg1"/>
                </a:solidFill>
                <a:latin typeface="+mn-lt"/>
              </a:rPr>
              <a:t>Korišćenje baze u Javi – Connection pool</a:t>
            </a:r>
            <a:endParaRPr lang="en-US" dirty="0">
              <a:solidFill>
                <a:schemeClr val="bg1"/>
              </a:solidFill>
              <a:latin typeface="+mn-lt"/>
            </a:endParaRPr>
          </a:p>
        </p:txBody>
      </p:sp>
      <p:sp>
        <p:nvSpPr>
          <p:cNvPr id="3" name="Content Placeholder 2"/>
          <p:cNvSpPr>
            <a:spLocks noGrp="1"/>
          </p:cNvSpPr>
          <p:nvPr>
            <p:ph idx="1"/>
          </p:nvPr>
        </p:nvSpPr>
        <p:spPr>
          <a:xfrm>
            <a:off x="249382" y="960579"/>
            <a:ext cx="11684000" cy="969821"/>
          </a:xfrm>
          <a:ln w="38100">
            <a:solidFill>
              <a:schemeClr val="tx1">
                <a:lumMod val="65000"/>
                <a:lumOff val="35000"/>
              </a:schemeClr>
            </a:solidFill>
            <a:prstDash val="solid"/>
            <a:round/>
          </a:ln>
        </p:spPr>
        <p:txBody>
          <a:bodyPr>
            <a:normAutofit/>
          </a:bodyPr>
          <a:lstStyle/>
          <a:p>
            <a:r>
              <a:rPr lang="en-US" sz="3200">
                <a:latin typeface="Calibri" pitchFamily="34" charset="0"/>
              </a:rPr>
              <a:t>Apache DBCP je primer jedne takve biblioteke https://commons.apache.org/proper/commons-dbcp/</a:t>
            </a:r>
          </a:p>
        </p:txBody>
      </p:sp>
      <p:sp>
        <p:nvSpPr>
          <p:cNvPr id="5" name="Slide Number Placeholder 4"/>
          <p:cNvSpPr>
            <a:spLocks noGrp="1"/>
          </p:cNvSpPr>
          <p:nvPr>
            <p:ph type="sldNum" sz="quarter" idx="12"/>
          </p:nvPr>
        </p:nvSpPr>
        <p:spPr/>
        <p:txBody>
          <a:bodyPr/>
          <a:lstStyle/>
          <a:p>
            <a:fld id="{0A51EA2F-6D5D-4AA6-9C08-0E6AA7753B98}" type="slidenum">
              <a:rPr lang="en-US" smtClean="0"/>
              <a:t>62</a:t>
            </a:fld>
            <a:endParaRPr lang="en-US"/>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9485" y="2264888"/>
            <a:ext cx="8927911" cy="449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2320342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9382" y="272765"/>
            <a:ext cx="11684000" cy="595453"/>
          </a:xfrm>
          <a:solidFill>
            <a:schemeClr val="tx1">
              <a:lumMod val="65000"/>
              <a:lumOff val="35000"/>
            </a:schemeClr>
          </a:solidFill>
        </p:spPr>
        <p:txBody>
          <a:bodyPr>
            <a:noAutofit/>
          </a:bodyPr>
          <a:lstStyle/>
          <a:p>
            <a:r>
              <a:rPr lang="en-US">
                <a:solidFill>
                  <a:schemeClr val="bg1"/>
                </a:solidFill>
                <a:latin typeface="+mn-lt"/>
              </a:rPr>
              <a:t>Korišćenje baze u Javi – Connection pool</a:t>
            </a:r>
            <a:endParaRPr lang="en-US" dirty="0">
              <a:solidFill>
                <a:schemeClr val="bg1"/>
              </a:solidFill>
              <a:latin typeface="+mn-lt"/>
            </a:endParaRPr>
          </a:p>
        </p:txBody>
      </p:sp>
      <p:sp>
        <p:nvSpPr>
          <p:cNvPr id="3" name="Content Placeholder 2"/>
          <p:cNvSpPr>
            <a:spLocks noGrp="1"/>
          </p:cNvSpPr>
          <p:nvPr>
            <p:ph idx="1"/>
          </p:nvPr>
        </p:nvSpPr>
        <p:spPr>
          <a:xfrm>
            <a:off x="249382" y="960579"/>
            <a:ext cx="11684000" cy="969821"/>
          </a:xfrm>
          <a:ln w="38100">
            <a:solidFill>
              <a:schemeClr val="tx1">
                <a:lumMod val="65000"/>
                <a:lumOff val="35000"/>
              </a:schemeClr>
            </a:solidFill>
            <a:prstDash val="solid"/>
            <a:round/>
          </a:ln>
        </p:spPr>
        <p:txBody>
          <a:bodyPr>
            <a:normAutofit/>
          </a:bodyPr>
          <a:lstStyle/>
          <a:p>
            <a:r>
              <a:rPr lang="en-US" sz="3200">
                <a:latin typeface="Calibri" pitchFamily="34" charset="0"/>
              </a:rPr>
              <a:t>Apache DBCP je primer jedne takve biblioteke https://commons.apache.org/proper/commons-dbcp/</a:t>
            </a:r>
          </a:p>
        </p:txBody>
      </p:sp>
      <p:sp>
        <p:nvSpPr>
          <p:cNvPr id="5" name="Slide Number Placeholder 4"/>
          <p:cNvSpPr>
            <a:spLocks noGrp="1"/>
          </p:cNvSpPr>
          <p:nvPr>
            <p:ph type="sldNum" sz="quarter" idx="12"/>
          </p:nvPr>
        </p:nvSpPr>
        <p:spPr/>
        <p:txBody>
          <a:bodyPr/>
          <a:lstStyle/>
          <a:p>
            <a:fld id="{0A51EA2F-6D5D-4AA6-9C08-0E6AA7753B98}" type="slidenum">
              <a:rPr lang="en-US" smtClean="0"/>
              <a:t>63</a:t>
            </a:fld>
            <a:endParaRPr lang="en-US"/>
          </a:p>
        </p:txBody>
      </p:sp>
      <p:sp>
        <p:nvSpPr>
          <p:cNvPr id="4" name="Rectangle 3"/>
          <p:cNvSpPr/>
          <p:nvPr/>
        </p:nvSpPr>
        <p:spPr>
          <a:xfrm>
            <a:off x="254000" y="2172038"/>
            <a:ext cx="11328400" cy="4247317"/>
          </a:xfrm>
          <a:prstGeom prst="rect">
            <a:avLst/>
          </a:prstGeom>
        </p:spPr>
        <p:txBody>
          <a:bodyPr wrap="square">
            <a:spAutoFit/>
          </a:bodyPr>
          <a:lstStyle/>
          <a:p>
            <a:r>
              <a:rPr lang="en-US" b="1"/>
              <a:t>public</a:t>
            </a:r>
            <a:r>
              <a:rPr lang="en-US"/>
              <a:t> </a:t>
            </a:r>
            <a:r>
              <a:rPr lang="en-US" b="1"/>
              <a:t>class</a:t>
            </a:r>
            <a:r>
              <a:rPr lang="en-US"/>
              <a:t> DBCPDataSource { </a:t>
            </a:r>
            <a:endParaRPr lang="sr-Latn-RS"/>
          </a:p>
          <a:p>
            <a:r>
              <a:rPr lang="sr-Latn-RS" b="1"/>
              <a:t>	</a:t>
            </a:r>
            <a:r>
              <a:rPr lang="en-US" b="1"/>
              <a:t>private</a:t>
            </a:r>
            <a:r>
              <a:rPr lang="en-US"/>
              <a:t> </a:t>
            </a:r>
            <a:r>
              <a:rPr lang="en-US" b="1"/>
              <a:t>static</a:t>
            </a:r>
            <a:r>
              <a:rPr lang="en-US"/>
              <a:t> BasicDataSource ds = </a:t>
            </a:r>
            <a:r>
              <a:rPr lang="en-US" b="1"/>
              <a:t>new</a:t>
            </a:r>
            <a:r>
              <a:rPr lang="en-US"/>
              <a:t> BasicDataSource(); </a:t>
            </a:r>
            <a:endParaRPr lang="sr-Latn-RS"/>
          </a:p>
          <a:p>
            <a:r>
              <a:rPr lang="sr-Latn-RS" b="1"/>
              <a:t>	</a:t>
            </a:r>
            <a:r>
              <a:rPr lang="en-US" b="1"/>
              <a:t>static</a:t>
            </a:r>
            <a:r>
              <a:rPr lang="en-US"/>
              <a:t> { </a:t>
            </a:r>
            <a:endParaRPr lang="sr-Latn-RS"/>
          </a:p>
          <a:p>
            <a:r>
              <a:rPr lang="sr-Latn-RS"/>
              <a:t>		</a:t>
            </a:r>
            <a:r>
              <a:rPr lang="en-US"/>
              <a:t>ds.setUrl(</a:t>
            </a:r>
            <a:r>
              <a:rPr lang="en-US" b="1"/>
              <a:t>"jdbc:h2:mem:test"</a:t>
            </a:r>
            <a:r>
              <a:rPr lang="en-US"/>
              <a:t>); </a:t>
            </a:r>
            <a:endParaRPr lang="sr-Latn-RS"/>
          </a:p>
          <a:p>
            <a:r>
              <a:rPr lang="sr-Latn-RS"/>
              <a:t>		</a:t>
            </a:r>
            <a:r>
              <a:rPr lang="en-US"/>
              <a:t>ds.setUsername(</a:t>
            </a:r>
            <a:r>
              <a:rPr lang="en-US" b="1"/>
              <a:t>"user"</a:t>
            </a:r>
            <a:r>
              <a:rPr lang="en-US"/>
              <a:t>); </a:t>
            </a:r>
            <a:endParaRPr lang="sr-Latn-RS"/>
          </a:p>
          <a:p>
            <a:r>
              <a:rPr lang="sr-Latn-RS"/>
              <a:t>		</a:t>
            </a:r>
            <a:r>
              <a:rPr lang="en-US"/>
              <a:t>ds.setPassword(</a:t>
            </a:r>
            <a:r>
              <a:rPr lang="en-US" b="1"/>
              <a:t>"password"</a:t>
            </a:r>
            <a:r>
              <a:rPr lang="en-US"/>
              <a:t>); </a:t>
            </a:r>
            <a:endParaRPr lang="sr-Latn-RS"/>
          </a:p>
          <a:p>
            <a:r>
              <a:rPr lang="sr-Latn-RS"/>
              <a:t>		</a:t>
            </a:r>
            <a:r>
              <a:rPr lang="en-US"/>
              <a:t>ds.setMinIdle(5); </a:t>
            </a:r>
            <a:endParaRPr lang="sr-Latn-RS"/>
          </a:p>
          <a:p>
            <a:r>
              <a:rPr lang="sr-Latn-RS"/>
              <a:t>		</a:t>
            </a:r>
            <a:r>
              <a:rPr lang="en-US"/>
              <a:t>ds.setMaxIdle(10); </a:t>
            </a:r>
            <a:endParaRPr lang="sr-Latn-RS"/>
          </a:p>
          <a:p>
            <a:r>
              <a:rPr lang="sr-Latn-RS"/>
              <a:t>		</a:t>
            </a:r>
            <a:r>
              <a:rPr lang="en-US"/>
              <a:t>ds.setMaxOpenPreparedStatements(100); </a:t>
            </a:r>
            <a:endParaRPr lang="sr-Latn-RS"/>
          </a:p>
          <a:p>
            <a:r>
              <a:rPr lang="sr-Latn-RS"/>
              <a:t>	</a:t>
            </a:r>
            <a:r>
              <a:rPr lang="en-US"/>
              <a:t>} </a:t>
            </a:r>
            <a:endParaRPr lang="sr-Latn-RS"/>
          </a:p>
          <a:p>
            <a:r>
              <a:rPr lang="sr-Latn-RS" b="1"/>
              <a:t>	</a:t>
            </a:r>
            <a:r>
              <a:rPr lang="en-US" b="1"/>
              <a:t>public</a:t>
            </a:r>
            <a:r>
              <a:rPr lang="en-US"/>
              <a:t> </a:t>
            </a:r>
            <a:r>
              <a:rPr lang="en-US" b="1"/>
              <a:t>static</a:t>
            </a:r>
            <a:r>
              <a:rPr lang="en-US"/>
              <a:t> Connection getConnection() </a:t>
            </a:r>
            <a:r>
              <a:rPr lang="en-US" b="1"/>
              <a:t>throws</a:t>
            </a:r>
            <a:r>
              <a:rPr lang="en-US"/>
              <a:t> SQLException { </a:t>
            </a:r>
            <a:endParaRPr lang="sr-Latn-RS"/>
          </a:p>
          <a:p>
            <a:r>
              <a:rPr lang="sr-Latn-RS" b="1"/>
              <a:t>		</a:t>
            </a:r>
            <a:r>
              <a:rPr lang="en-US" b="1"/>
              <a:t>return</a:t>
            </a:r>
            <a:r>
              <a:rPr lang="en-US"/>
              <a:t> ds.getConnection(); </a:t>
            </a:r>
            <a:endParaRPr lang="sr-Latn-RS"/>
          </a:p>
          <a:p>
            <a:r>
              <a:rPr lang="sr-Latn-RS"/>
              <a:t>	</a:t>
            </a:r>
            <a:r>
              <a:rPr lang="en-US"/>
              <a:t>} </a:t>
            </a:r>
            <a:endParaRPr lang="sr-Latn-RS"/>
          </a:p>
          <a:p>
            <a:r>
              <a:rPr lang="sr-Latn-RS" b="1"/>
              <a:t>	</a:t>
            </a:r>
            <a:r>
              <a:rPr lang="en-US" b="1"/>
              <a:t>private</a:t>
            </a:r>
            <a:r>
              <a:rPr lang="en-US"/>
              <a:t> DBCPDataSource(){ } </a:t>
            </a:r>
            <a:endParaRPr lang="sr-Latn-RS"/>
          </a:p>
          <a:p>
            <a:r>
              <a:rPr lang="en-US"/>
              <a:t>}</a:t>
            </a:r>
          </a:p>
        </p:txBody>
      </p:sp>
    </p:spTree>
    <p:extLst>
      <p:ext uri="{BB962C8B-B14F-4D97-AF65-F5344CB8AC3E}">
        <p14:creationId xmlns:p14="http://schemas.microsoft.com/office/powerpoint/2010/main" val="10556689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9382" y="272765"/>
            <a:ext cx="11684000" cy="595453"/>
          </a:xfrm>
          <a:solidFill>
            <a:schemeClr val="tx1">
              <a:lumMod val="65000"/>
              <a:lumOff val="35000"/>
            </a:schemeClr>
          </a:solidFill>
        </p:spPr>
        <p:txBody>
          <a:bodyPr>
            <a:noAutofit/>
          </a:bodyPr>
          <a:lstStyle/>
          <a:p>
            <a:r>
              <a:rPr lang="en-US">
                <a:solidFill>
                  <a:schemeClr val="bg1"/>
                </a:solidFill>
                <a:latin typeface="+mn-lt"/>
              </a:rPr>
              <a:t>Korišćenje baze u Javi – Connection pool</a:t>
            </a:r>
            <a:endParaRPr lang="en-US" dirty="0">
              <a:solidFill>
                <a:schemeClr val="bg1"/>
              </a:solidFill>
              <a:latin typeface="+mn-lt"/>
            </a:endParaRPr>
          </a:p>
        </p:txBody>
      </p:sp>
      <p:sp>
        <p:nvSpPr>
          <p:cNvPr id="3" name="Content Placeholder 2"/>
          <p:cNvSpPr>
            <a:spLocks noGrp="1"/>
          </p:cNvSpPr>
          <p:nvPr>
            <p:ph idx="1"/>
          </p:nvPr>
        </p:nvSpPr>
        <p:spPr>
          <a:xfrm>
            <a:off x="249382" y="960579"/>
            <a:ext cx="11684000" cy="969821"/>
          </a:xfrm>
          <a:ln w="38100">
            <a:solidFill>
              <a:schemeClr val="tx1">
                <a:lumMod val="65000"/>
                <a:lumOff val="35000"/>
              </a:schemeClr>
            </a:solidFill>
            <a:prstDash val="solid"/>
            <a:round/>
          </a:ln>
        </p:spPr>
        <p:txBody>
          <a:bodyPr>
            <a:normAutofit/>
          </a:bodyPr>
          <a:lstStyle/>
          <a:p>
            <a:r>
              <a:rPr lang="en-US" sz="3200">
                <a:latin typeface="Calibri" pitchFamily="34" charset="0"/>
              </a:rPr>
              <a:t>HikariCP je primer jedne takve biblioteke https://github.com/brettwooldridge/HikariCP</a:t>
            </a:r>
          </a:p>
        </p:txBody>
      </p:sp>
      <p:sp>
        <p:nvSpPr>
          <p:cNvPr id="5" name="Slide Number Placeholder 4"/>
          <p:cNvSpPr>
            <a:spLocks noGrp="1"/>
          </p:cNvSpPr>
          <p:nvPr>
            <p:ph type="sldNum" sz="quarter" idx="12"/>
          </p:nvPr>
        </p:nvSpPr>
        <p:spPr/>
        <p:txBody>
          <a:bodyPr/>
          <a:lstStyle/>
          <a:p>
            <a:fld id="{0A51EA2F-6D5D-4AA6-9C08-0E6AA7753B98}" type="slidenum">
              <a:rPr lang="en-US" smtClean="0"/>
              <a:t>64</a:t>
            </a:fld>
            <a:endParaRPr lang="en-US"/>
          </a:p>
        </p:txBody>
      </p:sp>
      <p:sp>
        <p:nvSpPr>
          <p:cNvPr id="4" name="Rectangle 3"/>
          <p:cNvSpPr/>
          <p:nvPr/>
        </p:nvSpPr>
        <p:spPr>
          <a:xfrm>
            <a:off x="266700" y="1934338"/>
            <a:ext cx="11645900" cy="4801314"/>
          </a:xfrm>
          <a:prstGeom prst="rect">
            <a:avLst/>
          </a:prstGeom>
        </p:spPr>
        <p:txBody>
          <a:bodyPr wrap="square">
            <a:spAutoFit/>
          </a:bodyPr>
          <a:lstStyle/>
          <a:p>
            <a:r>
              <a:rPr lang="en-US" b="1"/>
              <a:t>public</a:t>
            </a:r>
            <a:r>
              <a:rPr lang="en-US"/>
              <a:t> </a:t>
            </a:r>
            <a:r>
              <a:rPr lang="en-US" b="1"/>
              <a:t>class</a:t>
            </a:r>
            <a:r>
              <a:rPr lang="en-US"/>
              <a:t> HikariCPDataSource { </a:t>
            </a:r>
            <a:endParaRPr lang="sr-Latn-RS"/>
          </a:p>
          <a:p>
            <a:r>
              <a:rPr lang="sr-Latn-RS" b="1"/>
              <a:t>	</a:t>
            </a:r>
            <a:r>
              <a:rPr lang="en-US" b="1"/>
              <a:t>private</a:t>
            </a:r>
            <a:r>
              <a:rPr lang="en-US"/>
              <a:t> </a:t>
            </a:r>
            <a:r>
              <a:rPr lang="en-US" b="1"/>
              <a:t>static</a:t>
            </a:r>
            <a:r>
              <a:rPr lang="en-US"/>
              <a:t> HikariConfig config = </a:t>
            </a:r>
            <a:r>
              <a:rPr lang="en-US" b="1"/>
              <a:t>new</a:t>
            </a:r>
            <a:r>
              <a:rPr lang="en-US"/>
              <a:t> HikariConfig(); </a:t>
            </a:r>
            <a:endParaRPr lang="sr-Latn-RS"/>
          </a:p>
          <a:p>
            <a:r>
              <a:rPr lang="sr-Latn-RS" b="1"/>
              <a:t>	</a:t>
            </a:r>
            <a:r>
              <a:rPr lang="en-US" b="1"/>
              <a:t>private</a:t>
            </a:r>
            <a:r>
              <a:rPr lang="en-US"/>
              <a:t> </a:t>
            </a:r>
            <a:r>
              <a:rPr lang="en-US" b="1"/>
              <a:t>static</a:t>
            </a:r>
            <a:r>
              <a:rPr lang="en-US"/>
              <a:t> HikariDataSource ds; </a:t>
            </a:r>
            <a:endParaRPr lang="sr-Latn-RS"/>
          </a:p>
          <a:p>
            <a:r>
              <a:rPr lang="sr-Latn-RS" b="1"/>
              <a:t>	</a:t>
            </a:r>
            <a:r>
              <a:rPr lang="en-US" b="1"/>
              <a:t>static</a:t>
            </a:r>
            <a:r>
              <a:rPr lang="en-US"/>
              <a:t> { </a:t>
            </a:r>
            <a:endParaRPr lang="sr-Latn-RS"/>
          </a:p>
          <a:p>
            <a:r>
              <a:rPr lang="sr-Latn-RS"/>
              <a:t>		</a:t>
            </a:r>
            <a:r>
              <a:rPr lang="en-US"/>
              <a:t>config.setJdbcUrl(</a:t>
            </a:r>
            <a:r>
              <a:rPr lang="en-US" b="1"/>
              <a:t>"jdbc:h2:mem:test"</a:t>
            </a:r>
            <a:r>
              <a:rPr lang="en-US"/>
              <a:t>); </a:t>
            </a:r>
            <a:endParaRPr lang="sr-Latn-RS"/>
          </a:p>
          <a:p>
            <a:r>
              <a:rPr lang="sr-Latn-RS"/>
              <a:t>		</a:t>
            </a:r>
            <a:r>
              <a:rPr lang="en-US"/>
              <a:t>config.setUsername(</a:t>
            </a:r>
            <a:r>
              <a:rPr lang="en-US" b="1"/>
              <a:t>"user"</a:t>
            </a:r>
            <a:r>
              <a:rPr lang="en-US"/>
              <a:t>); </a:t>
            </a:r>
            <a:endParaRPr lang="sr-Latn-RS"/>
          </a:p>
          <a:p>
            <a:r>
              <a:rPr lang="sr-Latn-RS"/>
              <a:t>		</a:t>
            </a:r>
            <a:r>
              <a:rPr lang="en-US"/>
              <a:t>config.setPassword(</a:t>
            </a:r>
            <a:r>
              <a:rPr lang="en-US" b="1"/>
              <a:t>"password"</a:t>
            </a:r>
            <a:r>
              <a:rPr lang="en-US"/>
              <a:t>); </a:t>
            </a:r>
            <a:endParaRPr lang="sr-Latn-RS"/>
          </a:p>
          <a:p>
            <a:r>
              <a:rPr lang="sr-Latn-RS"/>
              <a:t>		</a:t>
            </a:r>
            <a:r>
              <a:rPr lang="en-US"/>
              <a:t>config.addDataSourceProperty(</a:t>
            </a:r>
            <a:r>
              <a:rPr lang="en-US" b="1"/>
              <a:t>"cachePrepStmts"</a:t>
            </a:r>
            <a:r>
              <a:rPr lang="en-US"/>
              <a:t>, </a:t>
            </a:r>
            <a:r>
              <a:rPr lang="en-US" b="1"/>
              <a:t>"true"</a:t>
            </a:r>
            <a:r>
              <a:rPr lang="en-US"/>
              <a:t>);</a:t>
            </a:r>
            <a:endParaRPr lang="sr-Latn-RS"/>
          </a:p>
          <a:p>
            <a:r>
              <a:rPr lang="sr-Latn-RS"/>
              <a:t>		</a:t>
            </a:r>
            <a:r>
              <a:rPr lang="en-US"/>
              <a:t>config.addDataSourceProperty(</a:t>
            </a:r>
            <a:r>
              <a:rPr lang="en-US" b="1"/>
              <a:t>"prepStmtCacheSize"</a:t>
            </a:r>
            <a:r>
              <a:rPr lang="en-US"/>
              <a:t>, </a:t>
            </a:r>
            <a:r>
              <a:rPr lang="en-US" b="1"/>
              <a:t>"250"</a:t>
            </a:r>
            <a:r>
              <a:rPr lang="en-US"/>
              <a:t>);</a:t>
            </a:r>
            <a:endParaRPr lang="sr-Latn-RS"/>
          </a:p>
          <a:p>
            <a:r>
              <a:rPr lang="sr-Latn-RS"/>
              <a:t>		</a:t>
            </a:r>
            <a:r>
              <a:rPr lang="en-US"/>
              <a:t>config.addDataSourceProperty(</a:t>
            </a:r>
            <a:r>
              <a:rPr lang="en-US" b="1"/>
              <a:t>"prepStmtCacheSqlLimit"</a:t>
            </a:r>
            <a:r>
              <a:rPr lang="en-US"/>
              <a:t>, </a:t>
            </a:r>
            <a:r>
              <a:rPr lang="en-US" b="1"/>
              <a:t>"2048"</a:t>
            </a:r>
            <a:r>
              <a:rPr lang="en-US"/>
              <a:t>); </a:t>
            </a:r>
            <a:endParaRPr lang="sr-Latn-RS"/>
          </a:p>
          <a:p>
            <a:r>
              <a:rPr lang="sr-Latn-RS"/>
              <a:t>		</a:t>
            </a:r>
            <a:r>
              <a:rPr lang="en-US"/>
              <a:t>ds = </a:t>
            </a:r>
            <a:r>
              <a:rPr lang="en-US" b="1"/>
              <a:t>new</a:t>
            </a:r>
            <a:r>
              <a:rPr lang="en-US"/>
              <a:t> HikariDataSource(config); </a:t>
            </a:r>
            <a:endParaRPr lang="sr-Latn-RS"/>
          </a:p>
          <a:p>
            <a:r>
              <a:rPr lang="sr-Latn-RS"/>
              <a:t>	</a:t>
            </a:r>
            <a:r>
              <a:rPr lang="en-US"/>
              <a:t>} </a:t>
            </a:r>
            <a:endParaRPr lang="sr-Latn-RS"/>
          </a:p>
          <a:p>
            <a:r>
              <a:rPr lang="sr-Latn-RS" b="1"/>
              <a:t>	</a:t>
            </a:r>
            <a:r>
              <a:rPr lang="en-US" b="1"/>
              <a:t>public</a:t>
            </a:r>
            <a:r>
              <a:rPr lang="en-US"/>
              <a:t> </a:t>
            </a:r>
            <a:r>
              <a:rPr lang="en-US" b="1"/>
              <a:t>static</a:t>
            </a:r>
            <a:r>
              <a:rPr lang="en-US"/>
              <a:t> Connection getConnection() </a:t>
            </a:r>
            <a:r>
              <a:rPr lang="en-US" b="1"/>
              <a:t>throws</a:t>
            </a:r>
            <a:r>
              <a:rPr lang="en-US"/>
              <a:t> SQLException { </a:t>
            </a:r>
            <a:endParaRPr lang="sr-Latn-RS"/>
          </a:p>
          <a:p>
            <a:r>
              <a:rPr lang="sr-Latn-RS" b="1"/>
              <a:t>		</a:t>
            </a:r>
            <a:r>
              <a:rPr lang="en-US" b="1"/>
              <a:t>return</a:t>
            </a:r>
            <a:r>
              <a:rPr lang="en-US"/>
              <a:t> ds.getConnection(); </a:t>
            </a:r>
            <a:endParaRPr lang="sr-Latn-RS"/>
          </a:p>
          <a:p>
            <a:r>
              <a:rPr lang="sr-Latn-RS"/>
              <a:t>	</a:t>
            </a:r>
            <a:r>
              <a:rPr lang="en-US"/>
              <a:t>} </a:t>
            </a:r>
            <a:endParaRPr lang="sr-Latn-RS"/>
          </a:p>
          <a:p>
            <a:r>
              <a:rPr lang="sr-Latn-RS" b="1"/>
              <a:t>	</a:t>
            </a:r>
            <a:r>
              <a:rPr lang="en-US" b="1"/>
              <a:t>private</a:t>
            </a:r>
            <a:r>
              <a:rPr lang="en-US"/>
              <a:t> HikariCPDataSource(){} </a:t>
            </a:r>
            <a:endParaRPr lang="sr-Latn-RS"/>
          </a:p>
          <a:p>
            <a:r>
              <a:rPr lang="en-US"/>
              <a:t>}</a:t>
            </a:r>
          </a:p>
        </p:txBody>
      </p:sp>
    </p:spTree>
    <p:extLst>
      <p:ext uri="{BB962C8B-B14F-4D97-AF65-F5344CB8AC3E}">
        <p14:creationId xmlns:p14="http://schemas.microsoft.com/office/powerpoint/2010/main" val="4317422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73593" y="1351825"/>
            <a:ext cx="2973388" cy="5183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a:xfrm>
            <a:off x="249382" y="272765"/>
            <a:ext cx="11684000" cy="595453"/>
          </a:xfrm>
          <a:solidFill>
            <a:schemeClr val="tx1">
              <a:lumMod val="65000"/>
              <a:lumOff val="35000"/>
            </a:schemeClr>
          </a:solidFill>
        </p:spPr>
        <p:txBody>
          <a:bodyPr>
            <a:noAutofit/>
          </a:bodyPr>
          <a:lstStyle/>
          <a:p>
            <a:r>
              <a:rPr lang="sr-Latn-RS" dirty="0">
                <a:solidFill>
                  <a:schemeClr val="bg1"/>
                </a:solidFill>
                <a:latin typeface="+mn-lt"/>
              </a:rPr>
              <a:t>Podešavanje</a:t>
            </a:r>
            <a:endParaRPr lang="en-US" i="1" dirty="0">
              <a:solidFill>
                <a:schemeClr val="bg1"/>
              </a:solidFill>
              <a:latin typeface="+mn-lt"/>
            </a:endParaRPr>
          </a:p>
        </p:txBody>
      </p:sp>
      <p:sp>
        <p:nvSpPr>
          <p:cNvPr id="8" name="Slide Number Placeholder 7"/>
          <p:cNvSpPr>
            <a:spLocks noGrp="1"/>
          </p:cNvSpPr>
          <p:nvPr>
            <p:ph type="sldNum" sz="quarter" idx="12"/>
          </p:nvPr>
        </p:nvSpPr>
        <p:spPr/>
        <p:txBody>
          <a:bodyPr/>
          <a:lstStyle/>
          <a:p>
            <a:fld id="{0A51EA2F-6D5D-4AA6-9C08-0E6AA7753B98}" type="slidenum">
              <a:rPr lang="en-US" smtClean="0"/>
              <a:t>7</a:t>
            </a:fld>
            <a:endParaRPr lang="en-US"/>
          </a:p>
        </p:txBody>
      </p:sp>
      <p:sp>
        <p:nvSpPr>
          <p:cNvPr id="9" name="TextBox 8"/>
          <p:cNvSpPr txBox="1"/>
          <p:nvPr/>
        </p:nvSpPr>
        <p:spPr>
          <a:xfrm>
            <a:off x="6825673" y="5710019"/>
            <a:ext cx="5107709" cy="646331"/>
          </a:xfrm>
          <a:prstGeom prst="rect">
            <a:avLst/>
          </a:prstGeom>
          <a:noFill/>
        </p:spPr>
        <p:txBody>
          <a:bodyPr wrap="square" rtlCol="0">
            <a:spAutoFit/>
          </a:bodyPr>
          <a:lstStyle/>
          <a:p>
            <a:pPr algn="ctr"/>
            <a:r>
              <a:rPr lang="sr-Latn-RS" dirty="0">
                <a:solidFill>
                  <a:srgbClr val="F16726"/>
                </a:solidFill>
              </a:rPr>
              <a:t>SQL skripa za kreiranje/reinicijalizaciju šeme baze po konvenciji treba da stoji u src/main/</a:t>
            </a:r>
            <a:r>
              <a:rPr lang="en-US" i="1" dirty="0" err="1">
                <a:solidFill>
                  <a:srgbClr val="F16726"/>
                </a:solidFill>
              </a:rPr>
              <a:t>db</a:t>
            </a:r>
            <a:r>
              <a:rPr lang="sr-Latn-RS" dirty="0">
                <a:solidFill>
                  <a:srgbClr val="F16726"/>
                </a:solidFill>
              </a:rPr>
              <a:t> direktorijumu</a:t>
            </a:r>
            <a:endParaRPr lang="en-US" dirty="0">
              <a:solidFill>
                <a:srgbClr val="F16726"/>
              </a:solidFill>
            </a:endParaRPr>
          </a:p>
        </p:txBody>
      </p:sp>
      <p:cxnSp>
        <p:nvCxnSpPr>
          <p:cNvPr id="10" name="Straight Arrow Connector 9"/>
          <p:cNvCxnSpPr>
            <a:stCxn id="9" idx="1"/>
          </p:cNvCxnSpPr>
          <p:nvPr/>
        </p:nvCxnSpPr>
        <p:spPr>
          <a:xfrm flipH="1">
            <a:off x="5421745" y="6033185"/>
            <a:ext cx="1403928" cy="182888"/>
          </a:xfrm>
          <a:prstGeom prst="straightConnector1">
            <a:avLst/>
          </a:prstGeom>
          <a:ln w="50800">
            <a:solidFill>
              <a:srgbClr val="F16726"/>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7372672" y="1351825"/>
            <a:ext cx="3289373" cy="646331"/>
          </a:xfrm>
          <a:prstGeom prst="rect">
            <a:avLst/>
          </a:prstGeom>
          <a:noFill/>
        </p:spPr>
        <p:txBody>
          <a:bodyPr wrap="square" rtlCol="0">
            <a:spAutoFit/>
          </a:bodyPr>
          <a:lstStyle/>
          <a:p>
            <a:pPr algn="ctr"/>
            <a:r>
              <a:rPr lang="sr-Latn-RS" dirty="0">
                <a:solidFill>
                  <a:srgbClr val="F16726"/>
                </a:solidFill>
              </a:rPr>
              <a:t>klase DAL sloja po konvenciji treba da stoje u </a:t>
            </a:r>
            <a:r>
              <a:rPr lang="sr-Latn-RS" i="1" dirty="0">
                <a:solidFill>
                  <a:srgbClr val="F16726"/>
                </a:solidFill>
              </a:rPr>
              <a:t>dao</a:t>
            </a:r>
            <a:r>
              <a:rPr lang="sr-Latn-RS" dirty="0">
                <a:solidFill>
                  <a:srgbClr val="F16726"/>
                </a:solidFill>
              </a:rPr>
              <a:t> </a:t>
            </a:r>
            <a:r>
              <a:rPr lang="en-US" dirty="0" err="1">
                <a:solidFill>
                  <a:srgbClr val="F16726"/>
                </a:solidFill>
              </a:rPr>
              <a:t>ili</a:t>
            </a:r>
            <a:r>
              <a:rPr lang="en-US" dirty="0">
                <a:solidFill>
                  <a:srgbClr val="F16726"/>
                </a:solidFill>
              </a:rPr>
              <a:t> </a:t>
            </a:r>
            <a:r>
              <a:rPr lang="en-US" i="1" dirty="0" err="1">
                <a:solidFill>
                  <a:srgbClr val="F16726"/>
                </a:solidFill>
              </a:rPr>
              <a:t>db</a:t>
            </a:r>
            <a:r>
              <a:rPr lang="en-US" i="1" dirty="0">
                <a:solidFill>
                  <a:srgbClr val="F16726"/>
                </a:solidFill>
              </a:rPr>
              <a:t> </a:t>
            </a:r>
            <a:r>
              <a:rPr lang="sr-Latn-RS" dirty="0">
                <a:solidFill>
                  <a:srgbClr val="F16726"/>
                </a:solidFill>
              </a:rPr>
              <a:t>paketu</a:t>
            </a:r>
            <a:endParaRPr lang="en-US" dirty="0">
              <a:solidFill>
                <a:srgbClr val="F16726"/>
              </a:solidFill>
            </a:endParaRPr>
          </a:p>
        </p:txBody>
      </p:sp>
      <p:cxnSp>
        <p:nvCxnSpPr>
          <p:cNvPr id="12" name="Straight Arrow Connector 11"/>
          <p:cNvCxnSpPr/>
          <p:nvPr/>
        </p:nvCxnSpPr>
        <p:spPr>
          <a:xfrm flipH="1">
            <a:off x="5233737" y="1853778"/>
            <a:ext cx="2051299" cy="144378"/>
          </a:xfrm>
          <a:prstGeom prst="straightConnector1">
            <a:avLst/>
          </a:prstGeom>
          <a:ln w="50800">
            <a:solidFill>
              <a:srgbClr val="F16726"/>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7419631" y="4752763"/>
            <a:ext cx="3882810" cy="646331"/>
          </a:xfrm>
          <a:prstGeom prst="rect">
            <a:avLst/>
          </a:prstGeom>
          <a:noFill/>
        </p:spPr>
        <p:txBody>
          <a:bodyPr wrap="square" rtlCol="0">
            <a:spAutoFit/>
          </a:bodyPr>
          <a:lstStyle/>
          <a:p>
            <a:pPr algn="ctr"/>
            <a:r>
              <a:rPr lang="en-US" dirty="0" err="1">
                <a:solidFill>
                  <a:srgbClr val="F16726"/>
                </a:solidFill>
              </a:rPr>
              <a:t>potrebne</a:t>
            </a:r>
            <a:r>
              <a:rPr lang="en-US" dirty="0">
                <a:solidFill>
                  <a:srgbClr val="F16726"/>
                </a:solidFill>
              </a:rPr>
              <a:t> </a:t>
            </a:r>
            <a:r>
              <a:rPr lang="en-US" dirty="0" err="1">
                <a:solidFill>
                  <a:srgbClr val="F16726"/>
                </a:solidFill>
              </a:rPr>
              <a:t>su</a:t>
            </a:r>
            <a:r>
              <a:rPr lang="en-US" dirty="0">
                <a:solidFill>
                  <a:srgbClr val="F16726"/>
                </a:solidFill>
              </a:rPr>
              <a:t> </a:t>
            </a:r>
            <a:r>
              <a:rPr lang="en-US" dirty="0" err="1">
                <a:solidFill>
                  <a:srgbClr val="F16726"/>
                </a:solidFill>
              </a:rPr>
              <a:t>i</a:t>
            </a:r>
            <a:r>
              <a:rPr lang="en-US" dirty="0">
                <a:solidFill>
                  <a:srgbClr val="F16726"/>
                </a:solidFill>
              </a:rPr>
              <a:t> </a:t>
            </a:r>
            <a:r>
              <a:rPr lang="en-US" dirty="0" err="1">
                <a:solidFill>
                  <a:srgbClr val="F16726"/>
                </a:solidFill>
              </a:rPr>
              <a:t>posebne</a:t>
            </a:r>
            <a:r>
              <a:rPr lang="en-US" dirty="0">
                <a:solidFill>
                  <a:srgbClr val="F16726"/>
                </a:solidFill>
              </a:rPr>
              <a:t> </a:t>
            </a:r>
            <a:r>
              <a:rPr lang="en-US" dirty="0" err="1">
                <a:solidFill>
                  <a:srgbClr val="F16726"/>
                </a:solidFill>
              </a:rPr>
              <a:t>implementacije</a:t>
            </a:r>
            <a:r>
              <a:rPr lang="en-US" dirty="0">
                <a:solidFill>
                  <a:srgbClr val="F16726"/>
                </a:solidFill>
              </a:rPr>
              <a:t> </a:t>
            </a:r>
            <a:r>
              <a:rPr lang="en-US" dirty="0" err="1">
                <a:solidFill>
                  <a:srgbClr val="F16726"/>
                </a:solidFill>
              </a:rPr>
              <a:t>servisa</a:t>
            </a:r>
            <a:r>
              <a:rPr lang="en-US" dirty="0">
                <a:solidFill>
                  <a:srgbClr val="F16726"/>
                </a:solidFill>
              </a:rPr>
              <a:t> </a:t>
            </a:r>
            <a:r>
              <a:rPr lang="en-US" dirty="0" err="1">
                <a:solidFill>
                  <a:srgbClr val="F16726"/>
                </a:solidFill>
              </a:rPr>
              <a:t>za</a:t>
            </a:r>
            <a:r>
              <a:rPr lang="en-US" dirty="0">
                <a:solidFill>
                  <a:srgbClr val="F16726"/>
                </a:solidFill>
              </a:rPr>
              <a:t> rad </a:t>
            </a:r>
            <a:r>
              <a:rPr lang="en-US" dirty="0" err="1">
                <a:solidFill>
                  <a:srgbClr val="F16726"/>
                </a:solidFill>
              </a:rPr>
              <a:t>sa</a:t>
            </a:r>
            <a:r>
              <a:rPr lang="en-US" dirty="0">
                <a:solidFill>
                  <a:srgbClr val="F16726"/>
                </a:solidFill>
              </a:rPr>
              <a:t> </a:t>
            </a:r>
            <a:r>
              <a:rPr lang="en-US" dirty="0" err="1">
                <a:solidFill>
                  <a:srgbClr val="F16726"/>
                </a:solidFill>
              </a:rPr>
              <a:t>bazom</a:t>
            </a:r>
            <a:r>
              <a:rPr lang="en-US" dirty="0">
                <a:solidFill>
                  <a:srgbClr val="F16726"/>
                </a:solidFill>
              </a:rPr>
              <a:t> </a:t>
            </a:r>
            <a:r>
              <a:rPr lang="en-US" dirty="0" err="1">
                <a:solidFill>
                  <a:srgbClr val="F16726"/>
                </a:solidFill>
              </a:rPr>
              <a:t>podataka</a:t>
            </a:r>
            <a:endParaRPr lang="en-US" dirty="0">
              <a:solidFill>
                <a:srgbClr val="F16726"/>
              </a:solidFill>
            </a:endParaRPr>
          </a:p>
        </p:txBody>
      </p:sp>
      <p:cxnSp>
        <p:nvCxnSpPr>
          <p:cNvPr id="18" name="Straight Arrow Connector 17"/>
          <p:cNvCxnSpPr>
            <a:stCxn id="17" idx="1"/>
          </p:cNvCxnSpPr>
          <p:nvPr/>
        </p:nvCxnSpPr>
        <p:spPr>
          <a:xfrm flipH="1" flipV="1">
            <a:off x="6259386" y="5069287"/>
            <a:ext cx="1160245" cy="6642"/>
          </a:xfrm>
          <a:prstGeom prst="straightConnector1">
            <a:avLst/>
          </a:prstGeom>
          <a:ln w="50800">
            <a:solidFill>
              <a:srgbClr val="F16726"/>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7283954" y="2631194"/>
            <a:ext cx="3882810" cy="646331"/>
          </a:xfrm>
          <a:prstGeom prst="rect">
            <a:avLst/>
          </a:prstGeom>
          <a:noFill/>
        </p:spPr>
        <p:txBody>
          <a:bodyPr wrap="square" rtlCol="0">
            <a:spAutoFit/>
          </a:bodyPr>
          <a:lstStyle/>
          <a:p>
            <a:pPr algn="ctr"/>
            <a:r>
              <a:rPr lang="en-US" dirty="0" err="1">
                <a:solidFill>
                  <a:srgbClr val="F16726"/>
                </a:solidFill>
              </a:rPr>
              <a:t>potrebne</a:t>
            </a:r>
            <a:r>
              <a:rPr lang="en-US" dirty="0">
                <a:solidFill>
                  <a:srgbClr val="F16726"/>
                </a:solidFill>
              </a:rPr>
              <a:t> </a:t>
            </a:r>
            <a:r>
              <a:rPr lang="en-US" dirty="0" err="1">
                <a:solidFill>
                  <a:srgbClr val="F16726"/>
                </a:solidFill>
              </a:rPr>
              <a:t>su</a:t>
            </a:r>
            <a:r>
              <a:rPr lang="en-US" dirty="0">
                <a:solidFill>
                  <a:srgbClr val="F16726"/>
                </a:solidFill>
              </a:rPr>
              <a:t> </a:t>
            </a:r>
            <a:r>
              <a:rPr lang="en-US" dirty="0" err="1">
                <a:solidFill>
                  <a:srgbClr val="F16726"/>
                </a:solidFill>
              </a:rPr>
              <a:t>i</a:t>
            </a:r>
            <a:r>
              <a:rPr lang="en-US" dirty="0">
                <a:solidFill>
                  <a:srgbClr val="F16726"/>
                </a:solidFill>
              </a:rPr>
              <a:t> </a:t>
            </a:r>
            <a:r>
              <a:rPr lang="en-US" dirty="0" err="1">
                <a:solidFill>
                  <a:srgbClr val="F16726"/>
                </a:solidFill>
              </a:rPr>
              <a:t>posebne</a:t>
            </a:r>
            <a:r>
              <a:rPr lang="en-US" dirty="0">
                <a:solidFill>
                  <a:srgbClr val="F16726"/>
                </a:solidFill>
              </a:rPr>
              <a:t> </a:t>
            </a:r>
            <a:r>
              <a:rPr lang="en-US" err="1">
                <a:solidFill>
                  <a:srgbClr val="F16726"/>
                </a:solidFill>
              </a:rPr>
              <a:t>implementacije</a:t>
            </a:r>
            <a:r>
              <a:rPr lang="en-US">
                <a:solidFill>
                  <a:srgbClr val="F16726"/>
                </a:solidFill>
              </a:rPr>
              <a:t> DAL sloja</a:t>
            </a:r>
            <a:endParaRPr lang="en-US" dirty="0">
              <a:solidFill>
                <a:srgbClr val="F16726"/>
              </a:solidFill>
            </a:endParaRPr>
          </a:p>
        </p:txBody>
      </p:sp>
      <p:cxnSp>
        <p:nvCxnSpPr>
          <p:cNvPr id="15" name="Straight Arrow Connector 14"/>
          <p:cNvCxnSpPr>
            <a:stCxn id="14" idx="1"/>
          </p:cNvCxnSpPr>
          <p:nvPr/>
        </p:nvCxnSpPr>
        <p:spPr>
          <a:xfrm flipH="1" flipV="1">
            <a:off x="6123709" y="2947718"/>
            <a:ext cx="1160245" cy="6642"/>
          </a:xfrm>
          <a:prstGeom prst="straightConnector1">
            <a:avLst/>
          </a:prstGeom>
          <a:ln w="50800">
            <a:solidFill>
              <a:srgbClr val="F16726"/>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931816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9382" y="272765"/>
            <a:ext cx="11684000" cy="595453"/>
          </a:xfrm>
          <a:solidFill>
            <a:schemeClr val="tx1">
              <a:lumMod val="65000"/>
              <a:lumOff val="35000"/>
            </a:schemeClr>
          </a:solidFill>
        </p:spPr>
        <p:txBody>
          <a:bodyPr>
            <a:noAutofit/>
          </a:bodyPr>
          <a:lstStyle/>
          <a:p>
            <a:r>
              <a:rPr lang="en-US" dirty="0" err="1">
                <a:solidFill>
                  <a:schemeClr val="bg1"/>
                </a:solidFill>
                <a:latin typeface="+mn-lt"/>
              </a:rPr>
              <a:t>Implementacija</a:t>
            </a:r>
            <a:endParaRPr lang="en-US" dirty="0">
              <a:solidFill>
                <a:schemeClr val="bg1"/>
              </a:solidFill>
              <a:latin typeface="+mn-lt"/>
            </a:endParaRPr>
          </a:p>
        </p:txBody>
      </p:sp>
      <p:sp>
        <p:nvSpPr>
          <p:cNvPr id="4" name="Title 1"/>
          <p:cNvSpPr txBox="1">
            <a:spLocks/>
          </p:cNvSpPr>
          <p:nvPr/>
        </p:nvSpPr>
        <p:spPr>
          <a:xfrm>
            <a:off x="249382" y="960578"/>
            <a:ext cx="11684000" cy="52156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latin typeface="+mn-lt"/>
              </a:rPr>
              <a:t>DAL</a:t>
            </a:r>
            <a:r>
              <a:rPr lang="sr-Latn-RS" sz="4000" dirty="0">
                <a:latin typeface="+mn-lt"/>
              </a:rPr>
              <a:t> (</a:t>
            </a:r>
            <a:r>
              <a:rPr lang="en-US" sz="4000" i="1" dirty="0" err="1">
                <a:latin typeface="+mn-lt"/>
              </a:rPr>
              <a:t>JdbcTemplate</a:t>
            </a:r>
            <a:r>
              <a:rPr lang="sr-Latn-RS" sz="4000" dirty="0">
                <a:latin typeface="+mn-lt"/>
              </a:rPr>
              <a:t>)</a:t>
            </a:r>
            <a:endParaRPr lang="en-US" sz="4000" dirty="0">
              <a:latin typeface="+mn-lt"/>
            </a:endParaRPr>
          </a:p>
        </p:txBody>
      </p:sp>
      <p:sp>
        <p:nvSpPr>
          <p:cNvPr id="6" name="Slide Number Placeholder 5"/>
          <p:cNvSpPr>
            <a:spLocks noGrp="1"/>
          </p:cNvSpPr>
          <p:nvPr>
            <p:ph type="sldNum" sz="quarter" idx="12"/>
          </p:nvPr>
        </p:nvSpPr>
        <p:spPr/>
        <p:txBody>
          <a:bodyPr/>
          <a:lstStyle/>
          <a:p>
            <a:fld id="{0A51EA2F-6D5D-4AA6-9C08-0E6AA7753B98}" type="slidenum">
              <a:rPr lang="en-US" smtClean="0"/>
              <a:t>8</a:t>
            </a:fld>
            <a:endParaRPr lang="en-US" dirty="0"/>
          </a:p>
        </p:txBody>
      </p:sp>
      <p:sp>
        <p:nvSpPr>
          <p:cNvPr id="8" name="Rectangle 7"/>
          <p:cNvSpPr/>
          <p:nvPr/>
        </p:nvSpPr>
        <p:spPr>
          <a:xfrm>
            <a:off x="3143336" y="3613381"/>
            <a:ext cx="5896092" cy="3293209"/>
          </a:xfrm>
          <a:prstGeom prst="rect">
            <a:avLst/>
          </a:prstGeom>
        </p:spPr>
        <p:txBody>
          <a:bodyPr wrap="square">
            <a:spAutoFit/>
          </a:bodyPr>
          <a:lstStyle/>
          <a:p>
            <a:r>
              <a:rPr lang="en-US" sz="1600">
                <a:solidFill>
                  <a:srgbClr val="646464"/>
                </a:solidFill>
                <a:latin typeface="Consolas"/>
              </a:rPr>
              <a:t>@Repository</a:t>
            </a:r>
          </a:p>
          <a:p>
            <a:r>
              <a:rPr lang="en-US" sz="1600" b="1">
                <a:solidFill>
                  <a:srgbClr val="7F0055"/>
                </a:solidFill>
                <a:latin typeface="Consolas"/>
              </a:rPr>
              <a:t>public</a:t>
            </a:r>
            <a:r>
              <a:rPr lang="en-US" sz="1600" b="1">
                <a:solidFill>
                  <a:srgbClr val="000000"/>
                </a:solidFill>
                <a:latin typeface="Consolas"/>
              </a:rPr>
              <a:t> </a:t>
            </a:r>
            <a:r>
              <a:rPr lang="en-US" sz="1600" b="1">
                <a:solidFill>
                  <a:srgbClr val="7F0055"/>
                </a:solidFill>
                <a:latin typeface="Consolas"/>
              </a:rPr>
              <a:t>class</a:t>
            </a:r>
            <a:r>
              <a:rPr lang="en-US" sz="1600" b="1">
                <a:solidFill>
                  <a:srgbClr val="000000"/>
                </a:solidFill>
                <a:latin typeface="Consolas"/>
              </a:rPr>
              <a:t> FilmDAOImpl </a:t>
            </a:r>
            <a:r>
              <a:rPr lang="en-US" sz="1600" b="1">
                <a:solidFill>
                  <a:srgbClr val="7F0055"/>
                </a:solidFill>
                <a:latin typeface="Consolas"/>
              </a:rPr>
              <a:t>implements</a:t>
            </a:r>
            <a:r>
              <a:rPr lang="en-US" sz="1600" b="1">
                <a:solidFill>
                  <a:srgbClr val="000000"/>
                </a:solidFill>
                <a:latin typeface="Consolas"/>
              </a:rPr>
              <a:t> FilmDAO{</a:t>
            </a:r>
          </a:p>
          <a:p>
            <a:endParaRPr lang="en-US" sz="1600">
              <a:latin typeface="Consolas"/>
            </a:endParaRPr>
          </a:p>
          <a:p>
            <a:r>
              <a:rPr lang="en-US" sz="1600">
                <a:solidFill>
                  <a:srgbClr val="646464"/>
                </a:solidFill>
                <a:latin typeface="Consolas"/>
              </a:rPr>
              <a:t>    @Autowired</a:t>
            </a:r>
          </a:p>
          <a:p>
            <a:r>
              <a:rPr lang="en-US" sz="1600" b="1">
                <a:solidFill>
                  <a:srgbClr val="7F0055"/>
                </a:solidFill>
                <a:latin typeface="Consolas"/>
              </a:rPr>
              <a:t>    private</a:t>
            </a:r>
            <a:r>
              <a:rPr lang="en-US" sz="1600" b="1">
                <a:solidFill>
                  <a:srgbClr val="000000"/>
                </a:solidFill>
                <a:latin typeface="Consolas"/>
              </a:rPr>
              <a:t> JdbcTemplate </a:t>
            </a:r>
            <a:r>
              <a:rPr lang="en-US" sz="1600" b="1">
                <a:solidFill>
                  <a:srgbClr val="0000C0"/>
                </a:solidFill>
                <a:latin typeface="Consolas"/>
              </a:rPr>
              <a:t>jdbcTemplate</a:t>
            </a:r>
            <a:r>
              <a:rPr lang="en-US" sz="1600" b="1">
                <a:solidFill>
                  <a:srgbClr val="000000"/>
                </a:solidFill>
                <a:latin typeface="Consolas"/>
              </a:rPr>
              <a:t>;</a:t>
            </a:r>
            <a:endParaRPr lang="en-US" sz="1600">
              <a:solidFill>
                <a:srgbClr val="000000"/>
              </a:solidFill>
              <a:latin typeface="Consolas" panose="020B0609020204030204" pitchFamily="49" charset="0"/>
            </a:endParaRPr>
          </a:p>
          <a:p>
            <a:r>
              <a:rPr lang="en-US" sz="1600">
                <a:solidFill>
                  <a:srgbClr val="000000"/>
                </a:solidFill>
                <a:latin typeface="Consolas" panose="020B0609020204030204" pitchFamily="49" charset="0"/>
              </a:rPr>
              <a:t>    </a:t>
            </a:r>
            <a:r>
              <a:rPr lang="en-US" sz="1600">
                <a:solidFill>
                  <a:srgbClr val="646464"/>
                </a:solidFill>
                <a:latin typeface="Consolas"/>
              </a:rPr>
              <a:t>@Override</a:t>
            </a:r>
            <a:endParaRPr lang="en-US" sz="1600" dirty="0">
              <a:solidFill>
                <a:srgbClr val="646464"/>
              </a:solidFill>
              <a:latin typeface="Consolas"/>
            </a:endParaRPr>
          </a:p>
          <a:p>
            <a:r>
              <a:rPr lang="en-US" sz="1600" dirty="0">
                <a:solidFill>
                  <a:srgbClr val="7F0055"/>
                </a:solidFill>
                <a:latin typeface="Consolas" panose="020B0609020204030204" pitchFamily="49" charset="0"/>
              </a:rPr>
              <a:t>    </a:t>
            </a:r>
            <a:r>
              <a:rPr lang="en-US" sz="1600" b="1" dirty="0">
                <a:solidFill>
                  <a:srgbClr val="7F0055"/>
                </a:solidFill>
                <a:latin typeface="Consolas" panose="020B0609020204030204" pitchFamily="49" charset="0"/>
              </a:rPr>
              <a:t>public</a:t>
            </a:r>
            <a:r>
              <a:rPr lang="en-US" sz="1600" dirty="0">
                <a:solidFill>
                  <a:srgbClr val="000000"/>
                </a:solidFill>
                <a:latin typeface="Consolas" panose="020B0609020204030204" pitchFamily="49" charset="0"/>
              </a:rPr>
              <a:t> Film </a:t>
            </a:r>
            <a:r>
              <a:rPr lang="en-US" sz="1600" dirty="0" err="1">
                <a:solidFill>
                  <a:srgbClr val="000000"/>
                </a:solidFill>
                <a:latin typeface="Consolas" panose="020B0609020204030204" pitchFamily="49" charset="0"/>
              </a:rPr>
              <a:t>findOne</a:t>
            </a:r>
            <a:r>
              <a:rPr lang="en-US" sz="1600" dirty="0">
                <a:solidFill>
                  <a:srgbClr val="000000"/>
                </a:solidFill>
                <a:latin typeface="Consolas" panose="020B0609020204030204" pitchFamily="49" charset="0"/>
              </a:rPr>
              <a:t>(Long </a:t>
            </a:r>
            <a:r>
              <a:rPr lang="en-US" sz="1600" dirty="0">
                <a:solidFill>
                  <a:srgbClr val="6A3E3E"/>
                </a:solidFill>
                <a:latin typeface="Consolas" panose="020B0609020204030204" pitchFamily="49" charset="0"/>
              </a:rPr>
              <a:t>id</a:t>
            </a:r>
            <a:r>
              <a:rPr lang="en-US" sz="1600" dirty="0">
                <a:solidFill>
                  <a:srgbClr val="000000"/>
                </a:solidFill>
                <a:latin typeface="Consolas" panose="020B0609020204030204" pitchFamily="49" charset="0"/>
              </a:rPr>
              <a:t>) {…}</a:t>
            </a:r>
          </a:p>
          <a:p>
            <a:r>
              <a:rPr lang="en-US" sz="1600" dirty="0">
                <a:solidFill>
                  <a:srgbClr val="7F0055"/>
                </a:solidFill>
                <a:latin typeface="Consolas" panose="020B0609020204030204" pitchFamily="49" charset="0"/>
              </a:rPr>
              <a:t>    </a:t>
            </a:r>
            <a:r>
              <a:rPr lang="en-US" sz="1600" b="1" dirty="0">
                <a:solidFill>
                  <a:srgbClr val="7F0055"/>
                </a:solidFill>
                <a:latin typeface="Consolas" panose="020B0609020204030204" pitchFamily="49" charset="0"/>
              </a:rPr>
              <a:t>public</a:t>
            </a:r>
            <a:r>
              <a:rPr lang="en-US" sz="1600" dirty="0">
                <a:solidFill>
                  <a:srgbClr val="000000"/>
                </a:solidFill>
                <a:latin typeface="Consolas" panose="020B0609020204030204" pitchFamily="49" charset="0"/>
              </a:rPr>
              <a:t> List&lt;Film&gt; </a:t>
            </a:r>
            <a:r>
              <a:rPr lang="en-US" sz="1600" dirty="0" err="1">
                <a:solidFill>
                  <a:srgbClr val="000000"/>
                </a:solidFill>
                <a:latin typeface="Consolas" panose="020B0609020204030204" pitchFamily="49" charset="0"/>
              </a:rPr>
              <a:t>findAll</a:t>
            </a:r>
            <a:r>
              <a:rPr lang="en-US" sz="1600" dirty="0">
                <a:solidFill>
                  <a:srgbClr val="000000"/>
                </a:solidFill>
                <a:latin typeface="Consolas" panose="020B0609020204030204" pitchFamily="49" charset="0"/>
              </a:rPr>
              <a:t>() {…}</a:t>
            </a:r>
          </a:p>
          <a:p>
            <a:r>
              <a:rPr lang="en-US" sz="1600" dirty="0">
                <a:solidFill>
                  <a:srgbClr val="7F0055"/>
                </a:solidFill>
                <a:latin typeface="Consolas" panose="020B0609020204030204" pitchFamily="49" charset="0"/>
              </a:rPr>
              <a:t>    </a:t>
            </a:r>
            <a:r>
              <a:rPr lang="en-US" sz="1600" b="1" dirty="0">
                <a:solidFill>
                  <a:srgbClr val="7F0055"/>
                </a:solidFill>
                <a:latin typeface="Consolas" panose="020B0609020204030204" pitchFamily="49" charset="0"/>
              </a:rPr>
              <a:t>public</a:t>
            </a:r>
            <a:r>
              <a:rPr lang="en-US" sz="1600" b="1" dirty="0">
                <a:solidFill>
                  <a:srgbClr val="000000"/>
                </a:solidFill>
                <a:latin typeface="Consolas" panose="020B0609020204030204" pitchFamily="49" charset="0"/>
              </a:rPr>
              <a:t> </a:t>
            </a:r>
            <a:r>
              <a:rPr lang="en-US" sz="1600" b="1" dirty="0">
                <a:solidFill>
                  <a:srgbClr val="7F0055"/>
                </a:solidFill>
                <a:latin typeface="Consolas" panose="020B0609020204030204" pitchFamily="49" charset="0"/>
              </a:rPr>
              <a:t>void</a:t>
            </a:r>
            <a:r>
              <a:rPr lang="en-US" sz="1600" b="1" dirty="0">
                <a:solidFill>
                  <a:srgbClr val="000000"/>
                </a:solidFill>
                <a:latin typeface="Consolas" panose="020B0609020204030204" pitchFamily="49" charset="0"/>
              </a:rPr>
              <a:t> </a:t>
            </a:r>
            <a:r>
              <a:rPr lang="en-US" sz="1600" dirty="0">
                <a:solidFill>
                  <a:srgbClr val="000000"/>
                </a:solidFill>
                <a:latin typeface="Consolas" panose="020B0609020204030204" pitchFamily="49" charset="0"/>
              </a:rPr>
              <a:t>save(Film </a:t>
            </a:r>
            <a:r>
              <a:rPr lang="en-US" sz="1600" dirty="0">
                <a:solidFill>
                  <a:srgbClr val="6A3E3E"/>
                </a:solidFill>
                <a:latin typeface="Consolas" panose="020B0609020204030204" pitchFamily="49" charset="0"/>
              </a:rPr>
              <a:t>film</a:t>
            </a:r>
            <a:r>
              <a:rPr lang="en-US" sz="1600" dirty="0">
                <a:solidFill>
                  <a:srgbClr val="000000"/>
                </a:solidFill>
                <a:latin typeface="Consolas" panose="020B0609020204030204" pitchFamily="49" charset="0"/>
              </a:rPr>
              <a:t>) {…}</a:t>
            </a:r>
          </a:p>
          <a:p>
            <a:r>
              <a:rPr lang="en-US" sz="1600" dirty="0">
                <a:solidFill>
                  <a:srgbClr val="7F0055"/>
                </a:solidFill>
                <a:latin typeface="Consolas" panose="020B0609020204030204" pitchFamily="49" charset="0"/>
              </a:rPr>
              <a:t>    </a:t>
            </a:r>
            <a:r>
              <a:rPr lang="en-US" sz="1600" b="1" dirty="0">
                <a:solidFill>
                  <a:srgbClr val="7F0055"/>
                </a:solidFill>
                <a:latin typeface="Consolas" panose="020B0609020204030204" pitchFamily="49" charset="0"/>
              </a:rPr>
              <a:t>public</a:t>
            </a:r>
            <a:r>
              <a:rPr lang="en-US" sz="1600" b="1" dirty="0">
                <a:solidFill>
                  <a:srgbClr val="000000"/>
                </a:solidFill>
                <a:latin typeface="Consolas" panose="020B0609020204030204" pitchFamily="49" charset="0"/>
              </a:rPr>
              <a:t> </a:t>
            </a:r>
            <a:r>
              <a:rPr lang="en-US" sz="1600" b="1" dirty="0">
                <a:solidFill>
                  <a:srgbClr val="7F0055"/>
                </a:solidFill>
                <a:latin typeface="Consolas" panose="020B0609020204030204" pitchFamily="49" charset="0"/>
              </a:rPr>
              <a:t>void</a:t>
            </a:r>
            <a:r>
              <a:rPr lang="en-US" sz="1600" b="1" dirty="0">
                <a:solidFill>
                  <a:srgbClr val="000000"/>
                </a:solidFill>
                <a:latin typeface="Consolas" panose="020B0609020204030204" pitchFamily="49" charset="0"/>
              </a:rPr>
              <a:t> </a:t>
            </a:r>
            <a:r>
              <a:rPr lang="en-US" sz="1600" dirty="0">
                <a:solidFill>
                  <a:srgbClr val="000000"/>
                </a:solidFill>
                <a:latin typeface="Consolas" panose="020B0609020204030204" pitchFamily="49" charset="0"/>
              </a:rPr>
              <a:t>update(Film </a:t>
            </a:r>
            <a:r>
              <a:rPr lang="en-US" sz="1600" dirty="0">
                <a:solidFill>
                  <a:srgbClr val="6A3E3E"/>
                </a:solidFill>
                <a:latin typeface="Consolas" panose="020B0609020204030204" pitchFamily="49" charset="0"/>
              </a:rPr>
              <a:t>film</a:t>
            </a:r>
            <a:r>
              <a:rPr lang="en-US" sz="1600" dirty="0">
                <a:solidFill>
                  <a:srgbClr val="000000"/>
                </a:solidFill>
                <a:latin typeface="Consolas" panose="020B0609020204030204" pitchFamily="49" charset="0"/>
              </a:rPr>
              <a:t>) {…}</a:t>
            </a:r>
          </a:p>
          <a:p>
            <a:r>
              <a:rPr lang="en-US" sz="1600" dirty="0">
                <a:solidFill>
                  <a:srgbClr val="7F0055"/>
                </a:solidFill>
                <a:latin typeface="Consolas" panose="020B0609020204030204" pitchFamily="49" charset="0"/>
              </a:rPr>
              <a:t>    </a:t>
            </a:r>
            <a:r>
              <a:rPr lang="en-US" sz="1600" b="1" dirty="0">
                <a:solidFill>
                  <a:srgbClr val="7F0055"/>
                </a:solidFill>
                <a:latin typeface="Consolas" panose="020B0609020204030204" pitchFamily="49" charset="0"/>
              </a:rPr>
              <a:t>public</a:t>
            </a:r>
            <a:r>
              <a:rPr lang="en-US" sz="1600" b="1" dirty="0">
                <a:solidFill>
                  <a:srgbClr val="000000"/>
                </a:solidFill>
                <a:latin typeface="Consolas" panose="020B0609020204030204" pitchFamily="49" charset="0"/>
              </a:rPr>
              <a:t> </a:t>
            </a:r>
            <a:r>
              <a:rPr lang="en-US" sz="1600" b="1" dirty="0">
                <a:solidFill>
                  <a:srgbClr val="7F0055"/>
                </a:solidFill>
                <a:latin typeface="Consolas" panose="020B0609020204030204" pitchFamily="49" charset="0"/>
              </a:rPr>
              <a:t>void</a:t>
            </a:r>
            <a:r>
              <a:rPr lang="en-US" sz="1600" b="1" dirty="0">
                <a:solidFill>
                  <a:srgbClr val="000000"/>
                </a:solidFill>
                <a:latin typeface="Consolas" panose="020B0609020204030204" pitchFamily="49" charset="0"/>
              </a:rPr>
              <a:t> </a:t>
            </a:r>
            <a:r>
              <a:rPr lang="en-US" sz="1600" dirty="0">
                <a:solidFill>
                  <a:srgbClr val="000000"/>
                </a:solidFill>
                <a:latin typeface="Consolas" panose="020B0609020204030204" pitchFamily="49" charset="0"/>
              </a:rPr>
              <a:t>delete(Long </a:t>
            </a:r>
            <a:r>
              <a:rPr lang="en-US" sz="1600" dirty="0">
                <a:solidFill>
                  <a:srgbClr val="6A3E3E"/>
                </a:solidFill>
                <a:latin typeface="Consolas" panose="020B0609020204030204" pitchFamily="49" charset="0"/>
              </a:rPr>
              <a:t>id</a:t>
            </a:r>
            <a:r>
              <a:rPr lang="en-US" sz="1600" dirty="0">
                <a:solidFill>
                  <a:srgbClr val="000000"/>
                </a:solidFill>
                <a:latin typeface="Consolas" panose="020B0609020204030204" pitchFamily="49" charset="0"/>
              </a:rPr>
              <a:t>) {…}</a:t>
            </a:r>
          </a:p>
          <a:p>
            <a:endParaRPr lang="en-US" sz="1600" dirty="0">
              <a:solidFill>
                <a:srgbClr val="000000"/>
              </a:solidFill>
              <a:latin typeface="Consolas" panose="020B0609020204030204" pitchFamily="49" charset="0"/>
            </a:endParaRPr>
          </a:p>
          <a:p>
            <a:r>
              <a:rPr lang="en-US" sz="1600" dirty="0">
                <a:solidFill>
                  <a:srgbClr val="000000"/>
                </a:solidFill>
                <a:latin typeface="Consolas" panose="020B0609020204030204" pitchFamily="49" charset="0"/>
              </a:rPr>
              <a:t>}</a:t>
            </a:r>
          </a:p>
        </p:txBody>
      </p:sp>
      <p:sp>
        <p:nvSpPr>
          <p:cNvPr id="11" name="TextBox 10"/>
          <p:cNvSpPr txBox="1"/>
          <p:nvPr/>
        </p:nvSpPr>
        <p:spPr>
          <a:xfrm>
            <a:off x="8765308" y="3613381"/>
            <a:ext cx="3168073" cy="1200329"/>
          </a:xfrm>
          <a:prstGeom prst="rect">
            <a:avLst/>
          </a:prstGeom>
          <a:noFill/>
        </p:spPr>
        <p:txBody>
          <a:bodyPr wrap="square" rtlCol="0">
            <a:spAutoFit/>
          </a:bodyPr>
          <a:lstStyle/>
          <a:p>
            <a:pPr algn="ctr"/>
            <a:r>
              <a:rPr lang="en-US" err="1">
                <a:solidFill>
                  <a:srgbClr val="F16726"/>
                </a:solidFill>
              </a:rPr>
              <a:t>kao</a:t>
            </a:r>
            <a:r>
              <a:rPr lang="en-US">
                <a:solidFill>
                  <a:srgbClr val="F16726"/>
                </a:solidFill>
              </a:rPr>
              <a:t> </a:t>
            </a:r>
            <a:r>
              <a:rPr lang="en-US" i="1">
                <a:solidFill>
                  <a:srgbClr val="F16726"/>
                </a:solidFill>
              </a:rPr>
              <a:t>Servisni sloj</a:t>
            </a:r>
            <a:r>
              <a:rPr lang="en-US">
                <a:solidFill>
                  <a:srgbClr val="F16726"/>
                </a:solidFill>
              </a:rPr>
              <a:t>, </a:t>
            </a:r>
            <a:r>
              <a:rPr lang="en-US" dirty="0" err="1">
                <a:solidFill>
                  <a:srgbClr val="F16726"/>
                </a:solidFill>
              </a:rPr>
              <a:t>i</a:t>
            </a:r>
            <a:r>
              <a:rPr lang="en-US" dirty="0">
                <a:solidFill>
                  <a:srgbClr val="F16726"/>
                </a:solidFill>
              </a:rPr>
              <a:t> </a:t>
            </a:r>
            <a:r>
              <a:rPr lang="en-US" dirty="0" err="1">
                <a:solidFill>
                  <a:srgbClr val="F16726"/>
                </a:solidFill>
              </a:rPr>
              <a:t>klase</a:t>
            </a:r>
            <a:r>
              <a:rPr lang="en-US" dirty="0">
                <a:solidFill>
                  <a:srgbClr val="F16726"/>
                </a:solidFill>
              </a:rPr>
              <a:t> DAL </a:t>
            </a:r>
            <a:r>
              <a:rPr lang="en-US" dirty="0" err="1">
                <a:solidFill>
                  <a:srgbClr val="F16726"/>
                </a:solidFill>
              </a:rPr>
              <a:t>sloja</a:t>
            </a:r>
            <a:r>
              <a:rPr lang="en-US" dirty="0">
                <a:solidFill>
                  <a:srgbClr val="F16726"/>
                </a:solidFill>
              </a:rPr>
              <a:t> se </a:t>
            </a:r>
            <a:r>
              <a:rPr lang="en-US" err="1">
                <a:solidFill>
                  <a:srgbClr val="F16726"/>
                </a:solidFill>
              </a:rPr>
              <a:t>anotiraju</a:t>
            </a:r>
            <a:r>
              <a:rPr lang="en-US">
                <a:solidFill>
                  <a:srgbClr val="F16726"/>
                </a:solidFill>
              </a:rPr>
              <a:t> </a:t>
            </a:r>
            <a:r>
              <a:rPr lang="en-US">
                <a:solidFill>
                  <a:srgbClr val="646464"/>
                </a:solidFill>
                <a:latin typeface="Consolas" panose="020B0609020204030204" pitchFamily="49" charset="0"/>
              </a:rPr>
              <a:t>@Repository</a:t>
            </a:r>
          </a:p>
          <a:p>
            <a:pPr algn="ctr"/>
            <a:r>
              <a:rPr lang="en-US">
                <a:solidFill>
                  <a:srgbClr val="F16726"/>
                </a:solidFill>
              </a:rPr>
              <a:t>anotacijom</a:t>
            </a:r>
            <a:endParaRPr lang="en-US" dirty="0">
              <a:solidFill>
                <a:srgbClr val="F16726"/>
              </a:solidFill>
            </a:endParaRPr>
          </a:p>
        </p:txBody>
      </p:sp>
      <p:cxnSp>
        <p:nvCxnSpPr>
          <p:cNvPr id="12" name="Straight Arrow Connector 11"/>
          <p:cNvCxnSpPr/>
          <p:nvPr/>
        </p:nvCxnSpPr>
        <p:spPr>
          <a:xfrm flipH="1">
            <a:off x="4950692" y="3786910"/>
            <a:ext cx="4088736" cy="0"/>
          </a:xfrm>
          <a:prstGeom prst="straightConnector1">
            <a:avLst/>
          </a:prstGeom>
          <a:ln w="50800">
            <a:solidFill>
              <a:srgbClr val="F16726"/>
            </a:solidFill>
            <a:tailEnd type="triangle"/>
          </a:ln>
        </p:spPr>
        <p:style>
          <a:lnRef idx="1">
            <a:schemeClr val="accent1"/>
          </a:lnRef>
          <a:fillRef idx="0">
            <a:schemeClr val="accent1"/>
          </a:fillRef>
          <a:effectRef idx="0">
            <a:schemeClr val="accent1"/>
          </a:effectRef>
          <a:fontRef idx="minor">
            <a:schemeClr val="tx1"/>
          </a:fontRef>
        </p:style>
      </p:cxnSp>
      <p:sp>
        <p:nvSpPr>
          <p:cNvPr id="16" name="Content Placeholder 2"/>
          <p:cNvSpPr>
            <a:spLocks noGrp="1"/>
          </p:cNvSpPr>
          <p:nvPr>
            <p:ph idx="1"/>
          </p:nvPr>
        </p:nvSpPr>
        <p:spPr>
          <a:xfrm>
            <a:off x="249382" y="1574500"/>
            <a:ext cx="11684000" cy="1946520"/>
          </a:xfrm>
          <a:ln w="38100">
            <a:solidFill>
              <a:schemeClr val="tx1">
                <a:lumMod val="65000"/>
                <a:lumOff val="35000"/>
              </a:schemeClr>
            </a:solidFill>
            <a:prstDash val="solid"/>
            <a:round/>
          </a:ln>
        </p:spPr>
        <p:txBody>
          <a:bodyPr>
            <a:normAutofit/>
          </a:bodyPr>
          <a:lstStyle/>
          <a:p>
            <a:r>
              <a:rPr lang="sr-Latn-RS" dirty="0" err="1"/>
              <a:t>u</a:t>
            </a:r>
            <a:r>
              <a:rPr lang="en-US" dirty="0" err="1"/>
              <a:t>mesto</a:t>
            </a:r>
            <a:r>
              <a:rPr lang="en-US" dirty="0"/>
              <a:t> </a:t>
            </a:r>
            <a:r>
              <a:rPr lang="en-US" dirty="0" err="1"/>
              <a:t>interfejsa</a:t>
            </a:r>
            <a:r>
              <a:rPr lang="en-US" dirty="0"/>
              <a:t> </a:t>
            </a:r>
            <a:r>
              <a:rPr lang="en-US" i="1" dirty="0" err="1"/>
              <a:t>sql.Connection</a:t>
            </a:r>
            <a:r>
              <a:rPr lang="en-US" dirty="0"/>
              <a:t>, </a:t>
            </a:r>
            <a:r>
              <a:rPr lang="en-US" dirty="0" err="1"/>
              <a:t>za</a:t>
            </a:r>
            <a:r>
              <a:rPr lang="en-US" dirty="0"/>
              <a:t> </a:t>
            </a:r>
            <a:r>
              <a:rPr lang="en-US" dirty="0" err="1"/>
              <a:t>komunikaciju</a:t>
            </a:r>
            <a:r>
              <a:rPr lang="en-US" dirty="0"/>
              <a:t> </a:t>
            </a:r>
            <a:r>
              <a:rPr lang="en-US" dirty="0" err="1"/>
              <a:t>sa</a:t>
            </a:r>
            <a:r>
              <a:rPr lang="en-US" dirty="0"/>
              <a:t> </a:t>
            </a:r>
            <a:r>
              <a:rPr lang="en-US" dirty="0" err="1"/>
              <a:t>bazom</a:t>
            </a:r>
            <a:r>
              <a:rPr lang="en-US" dirty="0"/>
              <a:t> se </a:t>
            </a:r>
            <a:r>
              <a:rPr lang="en-US" dirty="0" err="1"/>
              <a:t>koristi</a:t>
            </a:r>
            <a:r>
              <a:rPr lang="en-US" dirty="0"/>
              <a:t> </a:t>
            </a:r>
            <a:r>
              <a:rPr lang="en-US" dirty="0" err="1"/>
              <a:t>klasa</a:t>
            </a:r>
            <a:r>
              <a:rPr lang="en-US" dirty="0"/>
              <a:t> </a:t>
            </a:r>
            <a:r>
              <a:rPr lang="en-US" i="1" dirty="0" err="1">
                <a:solidFill>
                  <a:srgbClr val="0878BE"/>
                </a:solidFill>
              </a:rPr>
              <a:t>JdbcTemplate</a:t>
            </a:r>
            <a:endParaRPr lang="en-US" i="1" dirty="0">
              <a:solidFill>
                <a:srgbClr val="0878BE"/>
              </a:solidFill>
            </a:endParaRPr>
          </a:p>
          <a:p>
            <a:r>
              <a:rPr lang="sr-Latn-RS" dirty="0" err="1"/>
              <a:t>o</a:t>
            </a:r>
            <a:r>
              <a:rPr lang="en-US" dirty="0"/>
              <a:t>vu </a:t>
            </a:r>
            <a:r>
              <a:rPr lang="en-US" dirty="0" err="1"/>
              <a:t>klasu</a:t>
            </a:r>
            <a:r>
              <a:rPr lang="en-US" dirty="0"/>
              <a:t> </a:t>
            </a:r>
            <a:r>
              <a:rPr lang="en-US" i="1" dirty="0">
                <a:solidFill>
                  <a:srgbClr val="0878BE"/>
                </a:solidFill>
              </a:rPr>
              <a:t>framework</a:t>
            </a:r>
            <a:r>
              <a:rPr lang="en-US" dirty="0">
                <a:solidFill>
                  <a:srgbClr val="0878BE"/>
                </a:solidFill>
              </a:rPr>
              <a:t> </a:t>
            </a:r>
            <a:r>
              <a:rPr lang="en-US" i="1" dirty="0">
                <a:solidFill>
                  <a:srgbClr val="0878BE"/>
                </a:solidFill>
              </a:rPr>
              <a:t>inject</a:t>
            </a:r>
            <a:r>
              <a:rPr lang="en-US" dirty="0">
                <a:solidFill>
                  <a:srgbClr val="0878BE"/>
                </a:solidFill>
              </a:rPr>
              <a:t>-</a:t>
            </a:r>
            <a:r>
              <a:rPr lang="en-US" dirty="0" err="1">
                <a:solidFill>
                  <a:srgbClr val="0878BE"/>
                </a:solidFill>
              </a:rPr>
              <a:t>uje</a:t>
            </a:r>
            <a:r>
              <a:rPr lang="en-US" dirty="0"/>
              <a:t> </a:t>
            </a:r>
            <a:r>
              <a:rPr lang="en-US" dirty="0" err="1"/>
              <a:t>za</a:t>
            </a:r>
            <a:r>
              <a:rPr lang="en-US" dirty="0"/>
              <a:t> </a:t>
            </a:r>
            <a:r>
              <a:rPr lang="en-US" dirty="0" err="1"/>
              <a:t>vreme</a:t>
            </a:r>
            <a:r>
              <a:rPr lang="en-US" dirty="0"/>
              <a:t> </a:t>
            </a:r>
            <a:r>
              <a:rPr lang="en-US" dirty="0" err="1"/>
              <a:t>izvr</a:t>
            </a:r>
            <a:r>
              <a:rPr lang="sr-Latn-RS" dirty="0"/>
              <a:t>šavanja i pri tom vrši </a:t>
            </a:r>
            <a:r>
              <a:rPr lang="sr-Latn-RS" dirty="0">
                <a:solidFill>
                  <a:srgbClr val="0878BE"/>
                </a:solidFill>
              </a:rPr>
              <a:t>povezivanje sa bazom</a:t>
            </a:r>
            <a:r>
              <a:rPr lang="sr-Latn-RS" dirty="0"/>
              <a:t> na osnovu unosa iz </a:t>
            </a:r>
            <a:r>
              <a:rPr lang="sr-Latn-RS" i="1" dirty="0">
                <a:solidFill>
                  <a:srgbClr val="0878BE"/>
                </a:solidFill>
              </a:rPr>
              <a:t>application.properties</a:t>
            </a:r>
            <a:r>
              <a:rPr lang="sr-Latn-RS" dirty="0"/>
              <a:t> datoteke</a:t>
            </a:r>
          </a:p>
        </p:txBody>
      </p:sp>
      <p:sp>
        <p:nvSpPr>
          <p:cNvPr id="20" name="Oval 19"/>
          <p:cNvSpPr/>
          <p:nvPr/>
        </p:nvSpPr>
        <p:spPr>
          <a:xfrm>
            <a:off x="3666836" y="4248574"/>
            <a:ext cx="4498109" cy="840662"/>
          </a:xfrm>
          <a:prstGeom prst="ellipse">
            <a:avLst/>
          </a:prstGeom>
          <a:noFill/>
          <a:ln w="25400">
            <a:solidFill>
              <a:srgbClr val="0878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888609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9382" y="272765"/>
            <a:ext cx="11684000" cy="595453"/>
          </a:xfrm>
          <a:solidFill>
            <a:schemeClr val="tx1">
              <a:lumMod val="65000"/>
              <a:lumOff val="35000"/>
            </a:schemeClr>
          </a:solidFill>
        </p:spPr>
        <p:txBody>
          <a:bodyPr>
            <a:noAutofit/>
          </a:bodyPr>
          <a:lstStyle/>
          <a:p>
            <a:r>
              <a:rPr lang="en-US" dirty="0" err="1">
                <a:solidFill>
                  <a:schemeClr val="bg1"/>
                </a:solidFill>
                <a:latin typeface="+mn-lt"/>
              </a:rPr>
              <a:t>Implementacija</a:t>
            </a:r>
            <a:endParaRPr lang="en-US" dirty="0">
              <a:solidFill>
                <a:schemeClr val="bg1"/>
              </a:solidFill>
              <a:latin typeface="+mn-lt"/>
            </a:endParaRPr>
          </a:p>
        </p:txBody>
      </p:sp>
      <p:sp>
        <p:nvSpPr>
          <p:cNvPr id="4" name="Title 1"/>
          <p:cNvSpPr txBox="1">
            <a:spLocks/>
          </p:cNvSpPr>
          <p:nvPr/>
        </p:nvSpPr>
        <p:spPr>
          <a:xfrm>
            <a:off x="249382" y="960578"/>
            <a:ext cx="11684000" cy="52156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latin typeface="+mn-lt"/>
              </a:rPr>
              <a:t>DAL </a:t>
            </a:r>
            <a:r>
              <a:rPr lang="sr-Latn-RS" sz="4000" dirty="0">
                <a:latin typeface="+mn-lt"/>
              </a:rPr>
              <a:t>(SELECT upiti)</a:t>
            </a:r>
            <a:endParaRPr lang="en-US" sz="4000" dirty="0">
              <a:latin typeface="+mn-lt"/>
            </a:endParaRPr>
          </a:p>
        </p:txBody>
      </p:sp>
      <p:sp>
        <p:nvSpPr>
          <p:cNvPr id="16" name="Content Placeholder 2"/>
          <p:cNvSpPr>
            <a:spLocks noGrp="1"/>
          </p:cNvSpPr>
          <p:nvPr>
            <p:ph idx="1"/>
          </p:nvPr>
        </p:nvSpPr>
        <p:spPr>
          <a:xfrm>
            <a:off x="249382" y="1574500"/>
            <a:ext cx="5264727" cy="4927900"/>
          </a:xfrm>
          <a:ln w="38100">
            <a:solidFill>
              <a:schemeClr val="tx1">
                <a:lumMod val="65000"/>
                <a:lumOff val="35000"/>
              </a:schemeClr>
            </a:solidFill>
            <a:prstDash val="solid"/>
            <a:round/>
          </a:ln>
        </p:spPr>
        <p:txBody>
          <a:bodyPr>
            <a:normAutofit/>
          </a:bodyPr>
          <a:lstStyle/>
          <a:p>
            <a:pPr>
              <a:buClr>
                <a:schemeClr val="tx1"/>
              </a:buClr>
            </a:pPr>
            <a:r>
              <a:rPr lang="sr-Latn-RS" i="1" dirty="0">
                <a:solidFill>
                  <a:srgbClr val="0878BE"/>
                </a:solidFill>
              </a:rPr>
              <a:t>RowMapper</a:t>
            </a:r>
            <a:r>
              <a:rPr lang="sr-Latn-RS" dirty="0"/>
              <a:t> je interfejs čija implementacija služi za </a:t>
            </a:r>
            <a:r>
              <a:rPr lang="sr-Latn-RS"/>
              <a:t>mapiranje svakog pojedinačnog reda </a:t>
            </a:r>
            <a:r>
              <a:rPr lang="sr-Latn-RS" i="1" dirty="0"/>
              <a:t>ResultSet</a:t>
            </a:r>
            <a:r>
              <a:rPr lang="sr-Latn-RS" dirty="0"/>
              <a:t>-a na objekat klase modela koji je potrebno kreirati</a:t>
            </a:r>
          </a:p>
          <a:p>
            <a:r>
              <a:rPr lang="sr-Latn-RS" dirty="0"/>
              <a:t>metoda </a:t>
            </a:r>
            <a:r>
              <a:rPr lang="sr-Latn-RS" i="1" dirty="0">
                <a:solidFill>
                  <a:srgbClr val="31AC4A"/>
                </a:solidFill>
              </a:rPr>
              <a:t>mapRow</a:t>
            </a:r>
            <a:r>
              <a:rPr lang="sr-Latn-RS" dirty="0"/>
              <a:t> se poziva za svaki red </a:t>
            </a:r>
            <a:r>
              <a:rPr lang="sr-Latn-RS" i="1" dirty="0"/>
              <a:t>ResultSet</a:t>
            </a:r>
            <a:r>
              <a:rPr lang="sr-Latn-RS" dirty="0"/>
              <a:t>-a, a njena implementacija čita kolonu po kolonu za dati red i na osnovu pročitanih </a:t>
            </a:r>
            <a:r>
              <a:rPr lang="sr-Latn-RS"/>
              <a:t>vrednosti </a:t>
            </a:r>
            <a:r>
              <a:rPr lang="sr-Latn-RS" b="1">
                <a:solidFill>
                  <a:srgbClr val="BF247D"/>
                </a:solidFill>
              </a:rPr>
              <a:t>kreira jedan objekat</a:t>
            </a:r>
            <a:r>
              <a:rPr lang="sr-Latn-RS" b="1">
                <a:solidFill>
                  <a:srgbClr val="0878BE"/>
                </a:solidFill>
              </a:rPr>
              <a:t> </a:t>
            </a:r>
            <a:r>
              <a:rPr lang="sr-Latn-RS"/>
              <a:t>i </a:t>
            </a:r>
            <a:r>
              <a:rPr lang="sr-Latn-RS" b="1">
                <a:solidFill>
                  <a:srgbClr val="FF0000"/>
                </a:solidFill>
              </a:rPr>
              <a:t>vraća</a:t>
            </a:r>
            <a:r>
              <a:rPr lang="sr-Latn-RS"/>
              <a:t> </a:t>
            </a:r>
            <a:r>
              <a:rPr lang="sr-Latn-RS" b="1" dirty="0">
                <a:solidFill>
                  <a:srgbClr val="FF0000"/>
                </a:solidFill>
              </a:rPr>
              <a:t>jedan objekat </a:t>
            </a:r>
            <a:r>
              <a:rPr lang="sr-Latn-RS" b="1">
                <a:solidFill>
                  <a:srgbClr val="FF0000"/>
                </a:solidFill>
              </a:rPr>
              <a:t>klase modela</a:t>
            </a:r>
          </a:p>
        </p:txBody>
      </p:sp>
      <p:sp>
        <p:nvSpPr>
          <p:cNvPr id="3" name="Rectangle 2"/>
          <p:cNvSpPr/>
          <p:nvPr/>
        </p:nvSpPr>
        <p:spPr>
          <a:xfrm>
            <a:off x="5514109" y="1054755"/>
            <a:ext cx="6419273" cy="5570756"/>
          </a:xfrm>
          <a:prstGeom prst="rect">
            <a:avLst/>
          </a:prstGeom>
        </p:spPr>
        <p:txBody>
          <a:bodyPr wrap="square">
            <a:spAutoFit/>
          </a:bodyPr>
          <a:lstStyle/>
          <a:p>
            <a:r>
              <a:rPr lang="en-US" sz="1200">
                <a:solidFill>
                  <a:srgbClr val="646464"/>
                </a:solidFill>
                <a:latin typeface="Consolas"/>
              </a:rPr>
              <a:t>@Repository</a:t>
            </a:r>
          </a:p>
          <a:p>
            <a:r>
              <a:rPr lang="en-US" sz="1200" b="1">
                <a:solidFill>
                  <a:srgbClr val="7F0055"/>
                </a:solidFill>
                <a:latin typeface="Consolas"/>
              </a:rPr>
              <a:t>public</a:t>
            </a:r>
            <a:r>
              <a:rPr lang="en-US" sz="1200" b="1">
                <a:solidFill>
                  <a:srgbClr val="000000"/>
                </a:solidFill>
                <a:latin typeface="Consolas"/>
              </a:rPr>
              <a:t> </a:t>
            </a:r>
            <a:r>
              <a:rPr lang="en-US" sz="1200" b="1">
                <a:solidFill>
                  <a:srgbClr val="7F0055"/>
                </a:solidFill>
                <a:latin typeface="Consolas"/>
              </a:rPr>
              <a:t>class</a:t>
            </a:r>
            <a:r>
              <a:rPr lang="en-US" sz="1200" b="1">
                <a:solidFill>
                  <a:srgbClr val="000000"/>
                </a:solidFill>
                <a:latin typeface="Consolas"/>
              </a:rPr>
              <a:t> ZanrDAOImpl </a:t>
            </a:r>
            <a:r>
              <a:rPr lang="en-US" sz="1200" b="1">
                <a:solidFill>
                  <a:srgbClr val="7F0055"/>
                </a:solidFill>
                <a:latin typeface="Consolas"/>
              </a:rPr>
              <a:t>implements</a:t>
            </a:r>
            <a:r>
              <a:rPr lang="en-US" sz="1200" b="1">
                <a:solidFill>
                  <a:srgbClr val="000000"/>
                </a:solidFill>
                <a:latin typeface="Consolas"/>
              </a:rPr>
              <a:t> ZanrDAO{</a:t>
            </a:r>
          </a:p>
          <a:p>
            <a:endParaRPr lang="en-US" sz="1200" dirty="0">
              <a:latin typeface="Consolas" panose="020B0609020204030204" pitchFamily="49" charset="0"/>
            </a:endParaRPr>
          </a:p>
          <a:p>
            <a:r>
              <a:rPr lang="sr-Latn-RS" sz="1200" dirty="0">
                <a:solidFill>
                  <a:srgbClr val="646464"/>
                </a:solidFill>
                <a:latin typeface="Consolas" panose="020B0609020204030204" pitchFamily="49" charset="0"/>
              </a:rPr>
              <a:t>    </a:t>
            </a:r>
            <a:r>
              <a:rPr lang="en-US" sz="1200" dirty="0">
                <a:solidFill>
                  <a:srgbClr val="646464"/>
                </a:solidFill>
                <a:latin typeface="Consolas" panose="020B0609020204030204" pitchFamily="49" charset="0"/>
              </a:rPr>
              <a:t>@</a:t>
            </a:r>
            <a:r>
              <a:rPr lang="en-US" sz="1200" dirty="0" err="1">
                <a:solidFill>
                  <a:srgbClr val="646464"/>
                </a:solidFill>
                <a:latin typeface="Consolas" panose="020B0609020204030204" pitchFamily="49" charset="0"/>
              </a:rPr>
              <a:t>Autowired</a:t>
            </a:r>
            <a:endParaRPr lang="en-US" sz="1200" dirty="0">
              <a:solidFill>
                <a:srgbClr val="646464"/>
              </a:solidFill>
              <a:latin typeface="Consolas" panose="020B0609020204030204" pitchFamily="49" charset="0"/>
            </a:endParaRPr>
          </a:p>
          <a:p>
            <a:r>
              <a:rPr lang="sr-Latn-RS" sz="1200" b="1" dirty="0">
                <a:solidFill>
                  <a:srgbClr val="7F0055"/>
                </a:solidFill>
                <a:latin typeface="Consolas" panose="020B0609020204030204" pitchFamily="49" charset="0"/>
              </a:rPr>
              <a:t>    </a:t>
            </a:r>
            <a:r>
              <a:rPr lang="en-US" sz="1200" b="1" dirty="0">
                <a:solidFill>
                  <a:srgbClr val="7F0055"/>
                </a:solidFill>
                <a:latin typeface="Consolas" panose="020B0609020204030204" pitchFamily="49" charset="0"/>
              </a:rPr>
              <a:t>private</a:t>
            </a:r>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JdbcTemplate</a:t>
            </a:r>
            <a:r>
              <a:rPr lang="en-US" sz="1200" dirty="0">
                <a:solidFill>
                  <a:srgbClr val="000000"/>
                </a:solidFill>
                <a:latin typeface="Consolas" panose="020B0609020204030204" pitchFamily="49" charset="0"/>
              </a:rPr>
              <a:t> </a:t>
            </a:r>
            <a:r>
              <a:rPr lang="en-US" sz="1200" dirty="0" err="1">
                <a:solidFill>
                  <a:srgbClr val="0000C0"/>
                </a:solidFill>
                <a:latin typeface="Consolas" panose="020B0609020204030204" pitchFamily="49" charset="0"/>
              </a:rPr>
              <a:t>jdbcTemplate</a:t>
            </a:r>
            <a:r>
              <a:rPr lang="en-US" sz="1200" dirty="0">
                <a:solidFill>
                  <a:srgbClr val="000000"/>
                </a:solidFill>
                <a:latin typeface="Consolas" panose="020B0609020204030204" pitchFamily="49" charset="0"/>
              </a:rPr>
              <a:t>;</a:t>
            </a:r>
          </a:p>
          <a:p>
            <a:endParaRPr lang="en-US" sz="1200" dirty="0">
              <a:latin typeface="Consolas" panose="020B0609020204030204" pitchFamily="49" charset="0"/>
            </a:endParaRPr>
          </a:p>
          <a:p>
            <a:r>
              <a:rPr lang="sr-Latn-RS" sz="1200" dirty="0">
                <a:solidFill>
                  <a:srgbClr val="7F0055"/>
                </a:solidFill>
                <a:latin typeface="Consolas" panose="020B0609020204030204" pitchFamily="49" charset="0"/>
              </a:rPr>
              <a:t>    </a:t>
            </a:r>
            <a:r>
              <a:rPr lang="en-US" sz="1200" b="1">
                <a:solidFill>
                  <a:srgbClr val="7F0055"/>
                </a:solidFill>
                <a:latin typeface="Consolas" panose="020B0609020204030204" pitchFamily="49" charset="0"/>
              </a:rPr>
              <a:t>private</a:t>
            </a:r>
            <a:r>
              <a:rPr lang="en-US" sz="1200" b="1">
                <a:solidFill>
                  <a:srgbClr val="000000"/>
                </a:solidFill>
                <a:latin typeface="Consolas" panose="020B0609020204030204" pitchFamily="49" charset="0"/>
              </a:rPr>
              <a:t> </a:t>
            </a:r>
            <a:r>
              <a:rPr lang="en-US" sz="1200" b="1">
                <a:solidFill>
                  <a:srgbClr val="7F0055"/>
                </a:solidFill>
                <a:latin typeface="Consolas" panose="020B0609020204030204" pitchFamily="49" charset="0"/>
              </a:rPr>
              <a:t>class</a:t>
            </a:r>
            <a:r>
              <a:rPr lang="en-US" sz="1200" b="1">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ZanrRowMapper</a:t>
            </a:r>
            <a:r>
              <a:rPr lang="en-US" sz="1200" dirty="0">
                <a:solidFill>
                  <a:srgbClr val="000000"/>
                </a:solidFill>
                <a:latin typeface="Consolas" panose="020B0609020204030204" pitchFamily="49" charset="0"/>
              </a:rPr>
              <a:t> </a:t>
            </a:r>
            <a:r>
              <a:rPr lang="en-US" sz="1200" b="1" dirty="0">
                <a:solidFill>
                  <a:srgbClr val="7F0055"/>
                </a:solidFill>
                <a:latin typeface="Consolas" panose="020B0609020204030204" pitchFamily="49" charset="0"/>
              </a:rPr>
              <a:t>implements</a:t>
            </a:r>
            <a:r>
              <a:rPr lang="en-US" sz="1200" b="1"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RowMapper</a:t>
            </a:r>
            <a:r>
              <a:rPr lang="en-US" sz="1200" dirty="0">
                <a:solidFill>
                  <a:srgbClr val="000000"/>
                </a:solidFill>
                <a:latin typeface="Consolas" panose="020B0609020204030204" pitchFamily="49" charset="0"/>
              </a:rPr>
              <a:t>&lt;</a:t>
            </a:r>
            <a:r>
              <a:rPr lang="en-US" sz="1200" dirty="0" err="1">
                <a:solidFill>
                  <a:srgbClr val="000000"/>
                </a:solidFill>
                <a:latin typeface="Consolas" panose="020B0609020204030204" pitchFamily="49" charset="0"/>
              </a:rPr>
              <a:t>Zanr</a:t>
            </a:r>
            <a:r>
              <a:rPr lang="en-US" sz="1200" dirty="0">
                <a:solidFill>
                  <a:srgbClr val="000000"/>
                </a:solidFill>
                <a:latin typeface="Consolas" panose="020B0609020204030204" pitchFamily="49" charset="0"/>
              </a:rPr>
              <a:t>&gt; {</a:t>
            </a:r>
            <a:endParaRPr lang="en-US" sz="1200" dirty="0">
              <a:latin typeface="Consolas" panose="020B0609020204030204" pitchFamily="49" charset="0"/>
            </a:endParaRPr>
          </a:p>
          <a:p>
            <a:r>
              <a:rPr lang="sr-Latn-RS" sz="1200" dirty="0">
                <a:solidFill>
                  <a:srgbClr val="646464"/>
                </a:solidFill>
                <a:latin typeface="Consolas" panose="020B0609020204030204" pitchFamily="49" charset="0"/>
              </a:rPr>
              <a:t>        </a:t>
            </a:r>
            <a:r>
              <a:rPr lang="en-US" sz="1200" dirty="0">
                <a:solidFill>
                  <a:srgbClr val="646464"/>
                </a:solidFill>
                <a:latin typeface="Consolas" panose="020B0609020204030204" pitchFamily="49" charset="0"/>
              </a:rPr>
              <a:t>@Override</a:t>
            </a:r>
          </a:p>
          <a:p>
            <a:r>
              <a:rPr lang="sr-Latn-RS" sz="1200" dirty="0">
                <a:solidFill>
                  <a:srgbClr val="7F0055"/>
                </a:solidFill>
                <a:latin typeface="Consolas" panose="020B0609020204030204" pitchFamily="49" charset="0"/>
              </a:rPr>
              <a:t>       </a:t>
            </a:r>
            <a:r>
              <a:rPr lang="sr-Latn-RS" sz="1200" b="1" dirty="0">
                <a:solidFill>
                  <a:srgbClr val="7F0055"/>
                </a:solidFill>
                <a:latin typeface="Consolas" panose="020B0609020204030204" pitchFamily="49" charset="0"/>
              </a:rPr>
              <a:t> </a:t>
            </a:r>
            <a:r>
              <a:rPr lang="en-US" sz="1200" b="1" dirty="0">
                <a:solidFill>
                  <a:srgbClr val="7F0055"/>
                </a:solidFill>
                <a:latin typeface="Consolas" panose="020B0609020204030204" pitchFamily="49" charset="0"/>
              </a:rPr>
              <a:t>public</a:t>
            </a:r>
            <a:r>
              <a:rPr lang="en-US" sz="1200" b="1"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Zanr</a:t>
            </a:r>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mapRow</a:t>
            </a:r>
            <a:r>
              <a:rPr lang="en-US" sz="1200" dirty="0">
                <a:solidFill>
                  <a:srgbClr val="000000"/>
                </a:solidFill>
                <a:latin typeface="Consolas" panose="020B0609020204030204" pitchFamily="49" charset="0"/>
              </a:rPr>
              <a:t>(</a:t>
            </a:r>
            <a:r>
              <a:rPr lang="en-US" sz="1200" dirty="0" err="1">
                <a:solidFill>
                  <a:srgbClr val="000000"/>
                </a:solidFill>
                <a:latin typeface="Consolas" panose="020B0609020204030204" pitchFamily="49" charset="0"/>
              </a:rPr>
              <a:t>ResultSet</a:t>
            </a:r>
            <a:r>
              <a:rPr lang="en-US" sz="1200" dirty="0">
                <a:solidFill>
                  <a:srgbClr val="000000"/>
                </a:solidFill>
                <a:latin typeface="Consolas" panose="020B0609020204030204" pitchFamily="49" charset="0"/>
              </a:rPr>
              <a:t> </a:t>
            </a:r>
            <a:r>
              <a:rPr lang="en-US" sz="1200" dirty="0" err="1">
                <a:solidFill>
                  <a:srgbClr val="6A3E3E"/>
                </a:solidFill>
                <a:latin typeface="Consolas" panose="020B0609020204030204" pitchFamily="49" charset="0"/>
              </a:rPr>
              <a:t>rs</a:t>
            </a:r>
            <a:r>
              <a:rPr lang="en-US" sz="1200" dirty="0">
                <a:solidFill>
                  <a:srgbClr val="000000"/>
                </a:solidFill>
                <a:latin typeface="Consolas" panose="020B0609020204030204" pitchFamily="49" charset="0"/>
              </a:rPr>
              <a:t>, </a:t>
            </a:r>
            <a:r>
              <a:rPr lang="en-US" sz="1200" b="1" dirty="0" err="1">
                <a:solidFill>
                  <a:srgbClr val="7F0055"/>
                </a:solidFill>
                <a:latin typeface="Consolas" panose="020B0609020204030204" pitchFamily="49" charset="0"/>
              </a:rPr>
              <a:t>int</a:t>
            </a:r>
            <a:r>
              <a:rPr lang="en-US" sz="1200" dirty="0">
                <a:solidFill>
                  <a:srgbClr val="000000"/>
                </a:solidFill>
                <a:latin typeface="Consolas" panose="020B0609020204030204" pitchFamily="49" charset="0"/>
              </a:rPr>
              <a:t> </a:t>
            </a:r>
            <a:r>
              <a:rPr lang="en-US" sz="1200" dirty="0" err="1">
                <a:solidFill>
                  <a:srgbClr val="6A3E3E"/>
                </a:solidFill>
                <a:latin typeface="Consolas" panose="020B0609020204030204" pitchFamily="49" charset="0"/>
              </a:rPr>
              <a:t>rowNum</a:t>
            </a:r>
            <a:r>
              <a:rPr lang="en-US" sz="1200" dirty="0">
                <a:solidFill>
                  <a:srgbClr val="000000"/>
                </a:solidFill>
                <a:latin typeface="Consolas" panose="020B0609020204030204" pitchFamily="49" charset="0"/>
              </a:rPr>
              <a:t>) </a:t>
            </a:r>
            <a:r>
              <a:rPr lang="en-US" sz="1200" b="1" dirty="0">
                <a:solidFill>
                  <a:srgbClr val="7F0055"/>
                </a:solidFill>
                <a:latin typeface="Consolas" panose="020B0609020204030204" pitchFamily="49" charset="0"/>
              </a:rPr>
              <a:t>throws</a:t>
            </a:r>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SQLException</a:t>
            </a:r>
            <a:r>
              <a:rPr lang="en-US" sz="1200" dirty="0">
                <a:solidFill>
                  <a:srgbClr val="000000"/>
                </a:solidFill>
                <a:latin typeface="Consolas" panose="020B0609020204030204" pitchFamily="49" charset="0"/>
              </a:rPr>
              <a:t> {</a:t>
            </a:r>
          </a:p>
          <a:p>
            <a:r>
              <a:rPr lang="sr-Latn-RS" sz="1200" dirty="0">
                <a:solidFill>
                  <a:srgbClr val="7F0055"/>
                </a:solidFill>
                <a:latin typeface="Consolas" panose="020B0609020204030204" pitchFamily="49" charset="0"/>
              </a:rPr>
              <a:t>            </a:t>
            </a:r>
            <a:r>
              <a:rPr lang="en-US" sz="1200" b="1" dirty="0" err="1">
                <a:solidFill>
                  <a:srgbClr val="7F0055"/>
                </a:solidFill>
                <a:latin typeface="Consolas" panose="020B0609020204030204" pitchFamily="49" charset="0"/>
              </a:rPr>
              <a:t>int</a:t>
            </a:r>
            <a:r>
              <a:rPr lang="en-US" sz="1200" dirty="0">
                <a:solidFill>
                  <a:srgbClr val="000000"/>
                </a:solidFill>
                <a:latin typeface="Consolas" panose="020B0609020204030204" pitchFamily="49" charset="0"/>
              </a:rPr>
              <a:t> </a:t>
            </a:r>
            <a:r>
              <a:rPr lang="en-US" sz="1200" dirty="0">
                <a:solidFill>
                  <a:srgbClr val="6A3E3E"/>
                </a:solidFill>
                <a:latin typeface="Consolas" panose="020B0609020204030204" pitchFamily="49" charset="0"/>
              </a:rPr>
              <a:t>index</a:t>
            </a:r>
            <a:r>
              <a:rPr lang="en-US" sz="1200" dirty="0">
                <a:solidFill>
                  <a:srgbClr val="000000"/>
                </a:solidFill>
                <a:latin typeface="Consolas" panose="020B0609020204030204" pitchFamily="49" charset="0"/>
              </a:rPr>
              <a:t> = 1;</a:t>
            </a:r>
          </a:p>
          <a:p>
            <a:r>
              <a:rPr lang="sr-Latn-RS" sz="1200" dirty="0">
                <a:solidFill>
                  <a:srgbClr val="000000"/>
                </a:solidFill>
                <a:latin typeface="Consolas" panose="020B0609020204030204" pitchFamily="49" charset="0"/>
              </a:rPr>
              <a:t>            </a:t>
            </a:r>
            <a:r>
              <a:rPr lang="en-US" sz="1200" dirty="0">
                <a:solidFill>
                  <a:srgbClr val="000000"/>
                </a:solidFill>
                <a:latin typeface="Consolas" panose="020B0609020204030204" pitchFamily="49" charset="0"/>
              </a:rPr>
              <a:t>Long </a:t>
            </a:r>
            <a:r>
              <a:rPr lang="en-US" sz="1200" dirty="0">
                <a:solidFill>
                  <a:srgbClr val="6A3E3E"/>
                </a:solidFill>
                <a:latin typeface="Consolas" panose="020B0609020204030204" pitchFamily="49" charset="0"/>
              </a:rPr>
              <a:t>id</a:t>
            </a:r>
            <a:r>
              <a:rPr lang="en-US" sz="1200" dirty="0">
                <a:solidFill>
                  <a:srgbClr val="000000"/>
                </a:solidFill>
                <a:latin typeface="Consolas" panose="020B0609020204030204" pitchFamily="49" charset="0"/>
              </a:rPr>
              <a:t> = </a:t>
            </a:r>
            <a:r>
              <a:rPr lang="en-US" sz="1200" dirty="0" err="1">
                <a:solidFill>
                  <a:srgbClr val="6A3E3E"/>
                </a:solidFill>
                <a:latin typeface="Consolas" panose="020B0609020204030204" pitchFamily="49" charset="0"/>
              </a:rPr>
              <a:t>rs</a:t>
            </a:r>
            <a:r>
              <a:rPr lang="en-US" sz="1200" dirty="0" err="1">
                <a:solidFill>
                  <a:srgbClr val="000000"/>
                </a:solidFill>
                <a:latin typeface="Consolas" panose="020B0609020204030204" pitchFamily="49" charset="0"/>
              </a:rPr>
              <a:t>.getLong</a:t>
            </a:r>
            <a:r>
              <a:rPr lang="en-US" sz="1200" dirty="0">
                <a:solidFill>
                  <a:srgbClr val="000000"/>
                </a:solidFill>
                <a:latin typeface="Consolas" panose="020B0609020204030204" pitchFamily="49" charset="0"/>
              </a:rPr>
              <a:t>(</a:t>
            </a:r>
            <a:r>
              <a:rPr lang="en-US" sz="1200" dirty="0">
                <a:solidFill>
                  <a:srgbClr val="6A3E3E"/>
                </a:solidFill>
                <a:latin typeface="Consolas" panose="020B0609020204030204" pitchFamily="49" charset="0"/>
              </a:rPr>
              <a:t>index</a:t>
            </a:r>
            <a:r>
              <a:rPr lang="en-US" sz="1200" dirty="0">
                <a:solidFill>
                  <a:srgbClr val="000000"/>
                </a:solidFill>
                <a:latin typeface="Consolas" panose="020B0609020204030204" pitchFamily="49" charset="0"/>
              </a:rPr>
              <a:t>++);</a:t>
            </a:r>
          </a:p>
          <a:p>
            <a:r>
              <a:rPr lang="sr-Latn-RS" sz="1200" dirty="0">
                <a:solidFill>
                  <a:srgbClr val="000000"/>
                </a:solidFill>
                <a:latin typeface="Consolas" panose="020B0609020204030204" pitchFamily="49" charset="0"/>
              </a:rPr>
              <a:t>            </a:t>
            </a:r>
            <a:r>
              <a:rPr lang="en-US" sz="1200" dirty="0">
                <a:solidFill>
                  <a:srgbClr val="000000"/>
                </a:solidFill>
                <a:latin typeface="Consolas" panose="020B0609020204030204" pitchFamily="49" charset="0"/>
              </a:rPr>
              <a:t>String </a:t>
            </a:r>
            <a:r>
              <a:rPr lang="en-US" sz="1200" dirty="0" err="1">
                <a:solidFill>
                  <a:srgbClr val="6A3E3E"/>
                </a:solidFill>
                <a:latin typeface="Consolas" panose="020B0609020204030204" pitchFamily="49" charset="0"/>
              </a:rPr>
              <a:t>naziv</a:t>
            </a:r>
            <a:r>
              <a:rPr lang="en-US" sz="1200" dirty="0">
                <a:solidFill>
                  <a:srgbClr val="000000"/>
                </a:solidFill>
                <a:latin typeface="Consolas" panose="020B0609020204030204" pitchFamily="49" charset="0"/>
              </a:rPr>
              <a:t> = </a:t>
            </a:r>
            <a:r>
              <a:rPr lang="en-US" sz="1200" dirty="0" err="1">
                <a:solidFill>
                  <a:srgbClr val="6A3E3E"/>
                </a:solidFill>
                <a:latin typeface="Consolas" panose="020B0609020204030204" pitchFamily="49" charset="0"/>
              </a:rPr>
              <a:t>rs</a:t>
            </a:r>
            <a:r>
              <a:rPr lang="en-US" sz="1200" dirty="0" err="1">
                <a:solidFill>
                  <a:srgbClr val="000000"/>
                </a:solidFill>
                <a:latin typeface="Consolas" panose="020B0609020204030204" pitchFamily="49" charset="0"/>
              </a:rPr>
              <a:t>.getString</a:t>
            </a:r>
            <a:r>
              <a:rPr lang="en-US" sz="1200" dirty="0">
                <a:solidFill>
                  <a:srgbClr val="000000"/>
                </a:solidFill>
                <a:latin typeface="Consolas" panose="020B0609020204030204" pitchFamily="49" charset="0"/>
              </a:rPr>
              <a:t>(</a:t>
            </a:r>
            <a:r>
              <a:rPr lang="en-US" sz="1200" dirty="0">
                <a:solidFill>
                  <a:srgbClr val="6A3E3E"/>
                </a:solidFill>
                <a:latin typeface="Consolas" panose="020B0609020204030204" pitchFamily="49" charset="0"/>
              </a:rPr>
              <a:t>index</a:t>
            </a:r>
            <a:r>
              <a:rPr lang="en-US" sz="1200" dirty="0">
                <a:solidFill>
                  <a:srgbClr val="000000"/>
                </a:solidFill>
                <a:latin typeface="Consolas" panose="020B0609020204030204" pitchFamily="49" charset="0"/>
              </a:rPr>
              <a:t>++);</a:t>
            </a:r>
          </a:p>
          <a:p>
            <a:endParaRPr lang="en-US" sz="1200" dirty="0">
              <a:latin typeface="Consolas" panose="020B0609020204030204" pitchFamily="49" charset="0"/>
            </a:endParaRPr>
          </a:p>
          <a:p>
            <a:r>
              <a:rPr lang="sr-Latn-RS" sz="1200" dirty="0">
                <a:solidFill>
                  <a:srgbClr val="000000"/>
                </a:solidFill>
                <a:latin typeface="Consolas" panose="020B0609020204030204" pitchFamily="49" charset="0"/>
              </a:rPr>
              <a:t>            </a:t>
            </a:r>
            <a:r>
              <a:rPr lang="de-DE" sz="1200" dirty="0" err="1">
                <a:solidFill>
                  <a:srgbClr val="000000"/>
                </a:solidFill>
                <a:latin typeface="Consolas" panose="020B0609020204030204" pitchFamily="49" charset="0"/>
              </a:rPr>
              <a:t>Zanr</a:t>
            </a:r>
            <a:r>
              <a:rPr lang="de-DE" sz="1200" dirty="0">
                <a:solidFill>
                  <a:srgbClr val="000000"/>
                </a:solidFill>
                <a:latin typeface="Consolas" panose="020B0609020204030204" pitchFamily="49" charset="0"/>
              </a:rPr>
              <a:t> </a:t>
            </a:r>
            <a:r>
              <a:rPr lang="de-DE" sz="1200" dirty="0" err="1">
                <a:solidFill>
                  <a:srgbClr val="6A3E3E"/>
                </a:solidFill>
                <a:latin typeface="Consolas" panose="020B0609020204030204" pitchFamily="49" charset="0"/>
              </a:rPr>
              <a:t>zanr</a:t>
            </a:r>
            <a:r>
              <a:rPr lang="de-DE" sz="1200" dirty="0">
                <a:solidFill>
                  <a:srgbClr val="000000"/>
                </a:solidFill>
                <a:latin typeface="Consolas" panose="020B0609020204030204" pitchFamily="49" charset="0"/>
              </a:rPr>
              <a:t> = </a:t>
            </a:r>
            <a:r>
              <a:rPr lang="de-DE" sz="1200" dirty="0" err="1">
                <a:solidFill>
                  <a:srgbClr val="7F0055"/>
                </a:solidFill>
                <a:latin typeface="Consolas" panose="020B0609020204030204" pitchFamily="49" charset="0"/>
              </a:rPr>
              <a:t>new</a:t>
            </a:r>
            <a:r>
              <a:rPr lang="de-DE" sz="1200" dirty="0">
                <a:solidFill>
                  <a:srgbClr val="000000"/>
                </a:solidFill>
                <a:latin typeface="Consolas" panose="020B0609020204030204" pitchFamily="49" charset="0"/>
              </a:rPr>
              <a:t> </a:t>
            </a:r>
            <a:r>
              <a:rPr lang="de-DE" sz="1200" dirty="0" err="1">
                <a:solidFill>
                  <a:srgbClr val="000000"/>
                </a:solidFill>
                <a:latin typeface="Consolas" panose="020B0609020204030204" pitchFamily="49" charset="0"/>
              </a:rPr>
              <a:t>Zanr</a:t>
            </a:r>
            <a:r>
              <a:rPr lang="de-DE" sz="1200" dirty="0">
                <a:solidFill>
                  <a:srgbClr val="000000"/>
                </a:solidFill>
                <a:latin typeface="Consolas" panose="020B0609020204030204" pitchFamily="49" charset="0"/>
              </a:rPr>
              <a:t>(</a:t>
            </a:r>
            <a:r>
              <a:rPr lang="de-DE" sz="1200" dirty="0" err="1">
                <a:solidFill>
                  <a:srgbClr val="6A3E3E"/>
                </a:solidFill>
                <a:latin typeface="Consolas" panose="020B0609020204030204" pitchFamily="49" charset="0"/>
              </a:rPr>
              <a:t>id</a:t>
            </a:r>
            <a:r>
              <a:rPr lang="de-DE" sz="1200" dirty="0">
                <a:solidFill>
                  <a:srgbClr val="000000"/>
                </a:solidFill>
                <a:latin typeface="Consolas" panose="020B0609020204030204" pitchFamily="49" charset="0"/>
              </a:rPr>
              <a:t>, </a:t>
            </a:r>
            <a:r>
              <a:rPr lang="de-DE" sz="1200" dirty="0" err="1">
                <a:solidFill>
                  <a:srgbClr val="6A3E3E"/>
                </a:solidFill>
                <a:latin typeface="Consolas" panose="020B0609020204030204" pitchFamily="49" charset="0"/>
              </a:rPr>
              <a:t>naziv</a:t>
            </a:r>
            <a:r>
              <a:rPr lang="de-DE" sz="1200" dirty="0">
                <a:solidFill>
                  <a:srgbClr val="000000"/>
                </a:solidFill>
                <a:latin typeface="Consolas" panose="020B0609020204030204" pitchFamily="49" charset="0"/>
              </a:rPr>
              <a:t>);</a:t>
            </a:r>
          </a:p>
          <a:p>
            <a:r>
              <a:rPr lang="sr-Latn-RS" sz="1200" dirty="0">
                <a:solidFill>
                  <a:srgbClr val="7F0055"/>
                </a:solidFill>
                <a:latin typeface="Consolas" panose="020B0609020204030204" pitchFamily="49" charset="0"/>
              </a:rPr>
              <a:t>            </a:t>
            </a:r>
            <a:r>
              <a:rPr lang="en-US" sz="1200" b="1" dirty="0">
                <a:solidFill>
                  <a:srgbClr val="7F0055"/>
                </a:solidFill>
                <a:latin typeface="Consolas" panose="020B0609020204030204" pitchFamily="49" charset="0"/>
              </a:rPr>
              <a:t>return</a:t>
            </a:r>
            <a:r>
              <a:rPr lang="en-US" sz="1200" dirty="0">
                <a:solidFill>
                  <a:srgbClr val="000000"/>
                </a:solidFill>
                <a:latin typeface="Consolas" panose="020B0609020204030204" pitchFamily="49" charset="0"/>
              </a:rPr>
              <a:t> </a:t>
            </a:r>
            <a:r>
              <a:rPr lang="en-US" sz="1200" dirty="0" err="1">
                <a:solidFill>
                  <a:srgbClr val="6A3E3E"/>
                </a:solidFill>
                <a:latin typeface="Consolas" panose="020B0609020204030204" pitchFamily="49" charset="0"/>
              </a:rPr>
              <a:t>zanr</a:t>
            </a:r>
            <a:r>
              <a:rPr lang="en-US" sz="1200" dirty="0">
                <a:solidFill>
                  <a:srgbClr val="000000"/>
                </a:solidFill>
                <a:latin typeface="Consolas" panose="020B0609020204030204" pitchFamily="49" charset="0"/>
              </a:rPr>
              <a:t>;</a:t>
            </a:r>
          </a:p>
          <a:p>
            <a:r>
              <a:rPr lang="sr-Latn-RS" sz="1200" dirty="0">
                <a:solidFill>
                  <a:srgbClr val="000000"/>
                </a:solidFill>
                <a:latin typeface="Consolas" panose="020B0609020204030204" pitchFamily="49" charset="0"/>
              </a:rPr>
              <a:t>        </a:t>
            </a:r>
            <a:r>
              <a:rPr lang="en-US" sz="1200" dirty="0">
                <a:solidFill>
                  <a:srgbClr val="000000"/>
                </a:solidFill>
                <a:latin typeface="Consolas" panose="020B0609020204030204" pitchFamily="49" charset="0"/>
              </a:rPr>
              <a:t>}</a:t>
            </a:r>
            <a:endParaRPr lang="en-US" sz="1200" dirty="0">
              <a:latin typeface="Consolas" panose="020B0609020204030204" pitchFamily="49" charset="0"/>
            </a:endParaRPr>
          </a:p>
          <a:p>
            <a:r>
              <a:rPr lang="sr-Latn-RS" sz="1200" dirty="0">
                <a:solidFill>
                  <a:srgbClr val="000000"/>
                </a:solidFill>
                <a:latin typeface="Consolas" panose="020B0609020204030204" pitchFamily="49" charset="0"/>
              </a:rPr>
              <a:t>    </a:t>
            </a:r>
            <a:r>
              <a:rPr lang="en-US" sz="1200" dirty="0">
                <a:solidFill>
                  <a:srgbClr val="000000"/>
                </a:solidFill>
                <a:latin typeface="Consolas" panose="020B0609020204030204" pitchFamily="49" charset="0"/>
              </a:rPr>
              <a:t>}</a:t>
            </a:r>
          </a:p>
          <a:p>
            <a:endParaRPr lang="en-US" sz="1200" dirty="0">
              <a:latin typeface="Consolas" panose="020B0609020204030204" pitchFamily="49" charset="0"/>
            </a:endParaRPr>
          </a:p>
          <a:p>
            <a:r>
              <a:rPr lang="sr-Latn-RS" sz="1200" dirty="0">
                <a:solidFill>
                  <a:srgbClr val="7F0055"/>
                </a:solidFill>
                <a:latin typeface="Consolas" panose="020B0609020204030204" pitchFamily="49" charset="0"/>
              </a:rPr>
              <a:t>    </a:t>
            </a:r>
            <a:r>
              <a:rPr lang="en-US" sz="1200" b="1" dirty="0">
                <a:solidFill>
                  <a:srgbClr val="7F0055"/>
                </a:solidFill>
                <a:latin typeface="Consolas" panose="020B0609020204030204" pitchFamily="49" charset="0"/>
              </a:rPr>
              <a:t>public</a:t>
            </a:r>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Zanr</a:t>
            </a:r>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findOne</a:t>
            </a:r>
            <a:r>
              <a:rPr lang="en-US" sz="1200" dirty="0">
                <a:solidFill>
                  <a:srgbClr val="000000"/>
                </a:solidFill>
                <a:latin typeface="Consolas" panose="020B0609020204030204" pitchFamily="49" charset="0"/>
              </a:rPr>
              <a:t>(Long </a:t>
            </a:r>
            <a:r>
              <a:rPr lang="en-US" sz="1200" dirty="0">
                <a:solidFill>
                  <a:srgbClr val="6A3E3E"/>
                </a:solidFill>
                <a:latin typeface="Consolas" panose="020B0609020204030204" pitchFamily="49" charset="0"/>
              </a:rPr>
              <a:t>id</a:t>
            </a:r>
            <a:r>
              <a:rPr lang="en-US" sz="1200" dirty="0">
                <a:solidFill>
                  <a:srgbClr val="000000"/>
                </a:solidFill>
                <a:latin typeface="Consolas" panose="020B0609020204030204" pitchFamily="49" charset="0"/>
              </a:rPr>
              <a:t>) {</a:t>
            </a:r>
          </a:p>
          <a:p>
            <a:r>
              <a:rPr lang="sr-Latn-RS" sz="1200" dirty="0">
                <a:solidFill>
                  <a:srgbClr val="000000"/>
                </a:solidFill>
                <a:latin typeface="Consolas" panose="020B0609020204030204" pitchFamily="49" charset="0"/>
              </a:rPr>
              <a:t>        </a:t>
            </a:r>
            <a:r>
              <a:rPr lang="en-US" sz="1200" dirty="0">
                <a:solidFill>
                  <a:srgbClr val="000000"/>
                </a:solidFill>
                <a:latin typeface="Consolas" panose="020B0609020204030204" pitchFamily="49" charset="0"/>
              </a:rPr>
              <a:t>String </a:t>
            </a:r>
            <a:r>
              <a:rPr lang="en-US" sz="1200" dirty="0" err="1">
                <a:solidFill>
                  <a:srgbClr val="6A3E3E"/>
                </a:solidFill>
                <a:latin typeface="Consolas" panose="020B0609020204030204" pitchFamily="49" charset="0"/>
              </a:rPr>
              <a:t>sql</a:t>
            </a:r>
            <a:r>
              <a:rPr lang="en-US" sz="1200" dirty="0">
                <a:solidFill>
                  <a:srgbClr val="000000"/>
                </a:solidFill>
                <a:latin typeface="Consolas" panose="020B0609020204030204" pitchFamily="49" charset="0"/>
              </a:rPr>
              <a:t> = </a:t>
            </a:r>
            <a:r>
              <a:rPr lang="en-US" sz="1200" dirty="0">
                <a:solidFill>
                  <a:srgbClr val="2A00FF"/>
                </a:solidFill>
                <a:latin typeface="Consolas" panose="020B0609020204030204" pitchFamily="49" charset="0"/>
              </a:rPr>
              <a:t>"SELECT id, </a:t>
            </a:r>
            <a:r>
              <a:rPr lang="en-US" sz="1200" dirty="0" err="1">
                <a:solidFill>
                  <a:srgbClr val="2A00FF"/>
                </a:solidFill>
                <a:latin typeface="Consolas" panose="020B0609020204030204" pitchFamily="49" charset="0"/>
              </a:rPr>
              <a:t>naziv</a:t>
            </a:r>
            <a:r>
              <a:rPr lang="en-US" sz="1200" dirty="0">
                <a:solidFill>
                  <a:srgbClr val="2A00FF"/>
                </a:solidFill>
                <a:latin typeface="Consolas" panose="020B0609020204030204" pitchFamily="49" charset="0"/>
              </a:rPr>
              <a:t> FROM </a:t>
            </a:r>
            <a:r>
              <a:rPr lang="en-US" sz="1200" dirty="0" err="1">
                <a:solidFill>
                  <a:srgbClr val="2A00FF"/>
                </a:solidFill>
                <a:latin typeface="Consolas" panose="020B0609020204030204" pitchFamily="49" charset="0"/>
              </a:rPr>
              <a:t>zanrovi</a:t>
            </a:r>
            <a:r>
              <a:rPr lang="en-US" sz="1200" dirty="0">
                <a:solidFill>
                  <a:srgbClr val="2A00FF"/>
                </a:solidFill>
                <a:latin typeface="Consolas" panose="020B0609020204030204" pitchFamily="49" charset="0"/>
              </a:rPr>
              <a:t> WHERE id = ?"</a:t>
            </a:r>
            <a:r>
              <a:rPr lang="en-US" sz="1200" dirty="0">
                <a:solidFill>
                  <a:srgbClr val="000000"/>
                </a:solidFill>
                <a:latin typeface="Consolas" panose="020B0609020204030204" pitchFamily="49" charset="0"/>
              </a:rPr>
              <a:t>;</a:t>
            </a:r>
          </a:p>
          <a:p>
            <a:r>
              <a:rPr lang="sr-Latn-RS" sz="1200" dirty="0">
                <a:solidFill>
                  <a:srgbClr val="7F0055"/>
                </a:solidFill>
                <a:latin typeface="Consolas" panose="020B0609020204030204" pitchFamily="49" charset="0"/>
              </a:rPr>
              <a:t>        </a:t>
            </a:r>
            <a:r>
              <a:rPr lang="en-US" sz="1200" b="1" dirty="0">
                <a:solidFill>
                  <a:srgbClr val="7F0055"/>
                </a:solidFill>
                <a:latin typeface="Consolas" panose="020B0609020204030204" pitchFamily="49" charset="0"/>
              </a:rPr>
              <a:t>return</a:t>
            </a:r>
            <a:r>
              <a:rPr lang="en-US" sz="1200" dirty="0">
                <a:solidFill>
                  <a:srgbClr val="000000"/>
                </a:solidFill>
                <a:latin typeface="Consolas" panose="020B0609020204030204" pitchFamily="49" charset="0"/>
              </a:rPr>
              <a:t> </a:t>
            </a:r>
            <a:r>
              <a:rPr lang="en-US" sz="1200" dirty="0" err="1">
                <a:solidFill>
                  <a:srgbClr val="0000C0"/>
                </a:solidFill>
                <a:latin typeface="Consolas" panose="020B0609020204030204" pitchFamily="49" charset="0"/>
              </a:rPr>
              <a:t>jdbcTemplate</a:t>
            </a:r>
            <a:r>
              <a:rPr lang="en-US" sz="1200" dirty="0" err="1">
                <a:solidFill>
                  <a:srgbClr val="000000"/>
                </a:solidFill>
                <a:latin typeface="Consolas" panose="020B0609020204030204" pitchFamily="49" charset="0"/>
              </a:rPr>
              <a:t>.queryForObject</a:t>
            </a:r>
            <a:r>
              <a:rPr lang="en-US" sz="1200" dirty="0">
                <a:solidFill>
                  <a:srgbClr val="000000"/>
                </a:solidFill>
                <a:latin typeface="Consolas" panose="020B0609020204030204" pitchFamily="49" charset="0"/>
              </a:rPr>
              <a:t>(</a:t>
            </a:r>
            <a:r>
              <a:rPr lang="en-US" sz="1200" dirty="0" err="1">
                <a:solidFill>
                  <a:srgbClr val="6A3E3E"/>
                </a:solidFill>
                <a:latin typeface="Consolas" panose="020B0609020204030204" pitchFamily="49" charset="0"/>
              </a:rPr>
              <a:t>sql</a:t>
            </a:r>
            <a:r>
              <a:rPr lang="en-US" sz="1200" dirty="0">
                <a:solidFill>
                  <a:srgbClr val="000000"/>
                </a:solidFill>
                <a:latin typeface="Consolas" panose="020B0609020204030204" pitchFamily="49" charset="0"/>
              </a:rPr>
              <a:t>, </a:t>
            </a:r>
            <a:r>
              <a:rPr lang="en-US" sz="1200" b="1" dirty="0">
                <a:solidFill>
                  <a:srgbClr val="7F0055"/>
                </a:solidFill>
                <a:latin typeface="Consolas" panose="020B0609020204030204" pitchFamily="49" charset="0"/>
              </a:rPr>
              <a:t>new</a:t>
            </a:r>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ZanrRowMapper</a:t>
            </a:r>
            <a:r>
              <a:rPr lang="en-US" sz="1200" dirty="0">
                <a:solidFill>
                  <a:srgbClr val="000000"/>
                </a:solidFill>
                <a:latin typeface="Consolas" panose="020B0609020204030204" pitchFamily="49" charset="0"/>
              </a:rPr>
              <a:t>(), </a:t>
            </a:r>
            <a:r>
              <a:rPr lang="en-US" sz="1200" dirty="0">
                <a:solidFill>
                  <a:srgbClr val="6A3E3E"/>
                </a:solidFill>
                <a:latin typeface="Consolas" panose="020B0609020204030204" pitchFamily="49" charset="0"/>
              </a:rPr>
              <a:t>id</a:t>
            </a:r>
            <a:r>
              <a:rPr lang="en-US" sz="1200" dirty="0">
                <a:solidFill>
                  <a:srgbClr val="000000"/>
                </a:solidFill>
                <a:latin typeface="Consolas" panose="020B0609020204030204" pitchFamily="49" charset="0"/>
              </a:rPr>
              <a:t>);</a:t>
            </a:r>
          </a:p>
          <a:p>
            <a:r>
              <a:rPr lang="sr-Latn-RS" sz="1200" dirty="0">
                <a:solidFill>
                  <a:srgbClr val="000000"/>
                </a:solidFill>
                <a:latin typeface="Consolas" panose="020B0609020204030204" pitchFamily="49" charset="0"/>
              </a:rPr>
              <a:t>    </a:t>
            </a:r>
            <a:r>
              <a:rPr lang="en-US" sz="1200" dirty="0">
                <a:solidFill>
                  <a:srgbClr val="000000"/>
                </a:solidFill>
                <a:latin typeface="Consolas" panose="020B0609020204030204" pitchFamily="49" charset="0"/>
              </a:rPr>
              <a:t>}</a:t>
            </a:r>
          </a:p>
          <a:p>
            <a:endParaRPr lang="en-US" sz="1200" dirty="0">
              <a:latin typeface="Consolas" panose="020B0609020204030204" pitchFamily="49" charset="0"/>
            </a:endParaRPr>
          </a:p>
          <a:p>
            <a:r>
              <a:rPr lang="sr-Latn-RS" sz="1200" dirty="0">
                <a:solidFill>
                  <a:srgbClr val="7F0055"/>
                </a:solidFill>
                <a:latin typeface="Consolas" panose="020B0609020204030204" pitchFamily="49" charset="0"/>
              </a:rPr>
              <a:t>    </a:t>
            </a:r>
            <a:r>
              <a:rPr lang="en-US" sz="1200" b="1" dirty="0">
                <a:solidFill>
                  <a:srgbClr val="7F0055"/>
                </a:solidFill>
                <a:latin typeface="Consolas" panose="020B0609020204030204" pitchFamily="49" charset="0"/>
              </a:rPr>
              <a:t>public</a:t>
            </a:r>
            <a:r>
              <a:rPr lang="en-US" sz="1200" dirty="0">
                <a:solidFill>
                  <a:srgbClr val="000000"/>
                </a:solidFill>
                <a:latin typeface="Consolas" panose="020B0609020204030204" pitchFamily="49" charset="0"/>
              </a:rPr>
              <a:t> List&lt;</a:t>
            </a:r>
            <a:r>
              <a:rPr lang="en-US" sz="1200" dirty="0" err="1">
                <a:solidFill>
                  <a:srgbClr val="000000"/>
                </a:solidFill>
                <a:latin typeface="Consolas" panose="020B0609020204030204" pitchFamily="49" charset="0"/>
              </a:rPr>
              <a:t>Zanr</a:t>
            </a:r>
            <a:r>
              <a:rPr lang="en-US" sz="1200" dirty="0">
                <a:solidFill>
                  <a:srgbClr val="000000"/>
                </a:solidFill>
                <a:latin typeface="Consolas" panose="020B0609020204030204" pitchFamily="49" charset="0"/>
              </a:rPr>
              <a:t>&gt; </a:t>
            </a:r>
            <a:r>
              <a:rPr lang="en-US" sz="1200" dirty="0" err="1">
                <a:solidFill>
                  <a:srgbClr val="000000"/>
                </a:solidFill>
                <a:latin typeface="Consolas" panose="020B0609020204030204" pitchFamily="49" charset="0"/>
              </a:rPr>
              <a:t>findAll</a:t>
            </a:r>
            <a:r>
              <a:rPr lang="en-US" sz="1200" dirty="0">
                <a:solidFill>
                  <a:srgbClr val="000000"/>
                </a:solidFill>
                <a:latin typeface="Consolas" panose="020B0609020204030204" pitchFamily="49" charset="0"/>
              </a:rPr>
              <a:t>() {</a:t>
            </a:r>
          </a:p>
          <a:p>
            <a:r>
              <a:rPr lang="sr-Latn-RS" sz="1200" dirty="0">
                <a:solidFill>
                  <a:srgbClr val="000000"/>
                </a:solidFill>
                <a:latin typeface="Consolas" panose="020B0609020204030204" pitchFamily="49" charset="0"/>
              </a:rPr>
              <a:t>        </a:t>
            </a:r>
            <a:r>
              <a:rPr lang="en-US" sz="1200" dirty="0">
                <a:solidFill>
                  <a:srgbClr val="000000"/>
                </a:solidFill>
                <a:latin typeface="Consolas" panose="020B0609020204030204" pitchFamily="49" charset="0"/>
              </a:rPr>
              <a:t>String </a:t>
            </a:r>
            <a:r>
              <a:rPr lang="en-US" sz="1200" dirty="0" err="1">
                <a:solidFill>
                  <a:srgbClr val="6A3E3E"/>
                </a:solidFill>
                <a:latin typeface="Consolas" panose="020B0609020204030204" pitchFamily="49" charset="0"/>
              </a:rPr>
              <a:t>sql</a:t>
            </a:r>
            <a:r>
              <a:rPr lang="en-US" sz="1200" dirty="0">
                <a:solidFill>
                  <a:srgbClr val="000000"/>
                </a:solidFill>
                <a:latin typeface="Consolas" panose="020B0609020204030204" pitchFamily="49" charset="0"/>
              </a:rPr>
              <a:t> = </a:t>
            </a:r>
            <a:r>
              <a:rPr lang="en-US" sz="1200" dirty="0">
                <a:solidFill>
                  <a:srgbClr val="2A00FF"/>
                </a:solidFill>
                <a:latin typeface="Consolas" panose="020B0609020204030204" pitchFamily="49" charset="0"/>
              </a:rPr>
              <a:t>"SELECT id, </a:t>
            </a:r>
            <a:r>
              <a:rPr lang="en-US" sz="1200" dirty="0" err="1">
                <a:solidFill>
                  <a:srgbClr val="2A00FF"/>
                </a:solidFill>
                <a:latin typeface="Consolas" panose="020B0609020204030204" pitchFamily="49" charset="0"/>
              </a:rPr>
              <a:t>naziv</a:t>
            </a:r>
            <a:r>
              <a:rPr lang="en-US" sz="1200" dirty="0">
                <a:solidFill>
                  <a:srgbClr val="2A00FF"/>
                </a:solidFill>
                <a:latin typeface="Consolas" panose="020B0609020204030204" pitchFamily="49" charset="0"/>
              </a:rPr>
              <a:t> FROM </a:t>
            </a:r>
            <a:r>
              <a:rPr lang="en-US" sz="1200" dirty="0" err="1">
                <a:solidFill>
                  <a:srgbClr val="2A00FF"/>
                </a:solidFill>
                <a:latin typeface="Consolas" panose="020B0609020204030204" pitchFamily="49" charset="0"/>
              </a:rPr>
              <a:t>zanrovi</a:t>
            </a:r>
            <a:r>
              <a:rPr lang="en-US" sz="1200" dirty="0">
                <a:solidFill>
                  <a:srgbClr val="2A00FF"/>
                </a:solidFill>
                <a:latin typeface="Consolas" panose="020B0609020204030204" pitchFamily="49" charset="0"/>
              </a:rPr>
              <a:t>"</a:t>
            </a:r>
            <a:r>
              <a:rPr lang="en-US" sz="1200" dirty="0">
                <a:solidFill>
                  <a:srgbClr val="000000"/>
                </a:solidFill>
                <a:latin typeface="Consolas" panose="020B0609020204030204" pitchFamily="49" charset="0"/>
              </a:rPr>
              <a:t>;</a:t>
            </a:r>
          </a:p>
          <a:p>
            <a:r>
              <a:rPr lang="sr-Latn-RS" sz="1200" dirty="0">
                <a:solidFill>
                  <a:srgbClr val="7F0055"/>
                </a:solidFill>
                <a:latin typeface="Consolas" panose="020B0609020204030204" pitchFamily="49" charset="0"/>
              </a:rPr>
              <a:t>        </a:t>
            </a:r>
            <a:r>
              <a:rPr lang="en-US" sz="1200" b="1" dirty="0">
                <a:solidFill>
                  <a:srgbClr val="7F0055"/>
                </a:solidFill>
                <a:latin typeface="Consolas" panose="020B0609020204030204" pitchFamily="49" charset="0"/>
              </a:rPr>
              <a:t>return</a:t>
            </a:r>
            <a:r>
              <a:rPr lang="en-US" sz="1200" dirty="0">
                <a:solidFill>
                  <a:srgbClr val="000000"/>
                </a:solidFill>
                <a:latin typeface="Consolas" panose="020B0609020204030204" pitchFamily="49" charset="0"/>
              </a:rPr>
              <a:t> </a:t>
            </a:r>
            <a:r>
              <a:rPr lang="en-US" sz="1200" dirty="0" err="1">
                <a:solidFill>
                  <a:srgbClr val="0000C0"/>
                </a:solidFill>
                <a:latin typeface="Consolas" panose="020B0609020204030204" pitchFamily="49" charset="0"/>
              </a:rPr>
              <a:t>jdbcTemplate</a:t>
            </a:r>
            <a:r>
              <a:rPr lang="en-US" sz="1200" dirty="0" err="1">
                <a:solidFill>
                  <a:srgbClr val="000000"/>
                </a:solidFill>
                <a:latin typeface="Consolas" panose="020B0609020204030204" pitchFamily="49" charset="0"/>
              </a:rPr>
              <a:t>.query</a:t>
            </a:r>
            <a:r>
              <a:rPr lang="en-US" sz="1200" dirty="0">
                <a:solidFill>
                  <a:srgbClr val="000000"/>
                </a:solidFill>
                <a:latin typeface="Consolas" panose="020B0609020204030204" pitchFamily="49" charset="0"/>
              </a:rPr>
              <a:t>(</a:t>
            </a:r>
            <a:r>
              <a:rPr lang="en-US" sz="1200" dirty="0" err="1">
                <a:solidFill>
                  <a:srgbClr val="6A3E3E"/>
                </a:solidFill>
                <a:latin typeface="Consolas" panose="020B0609020204030204" pitchFamily="49" charset="0"/>
              </a:rPr>
              <a:t>sql</a:t>
            </a:r>
            <a:r>
              <a:rPr lang="en-US" sz="1200" dirty="0">
                <a:solidFill>
                  <a:srgbClr val="000000"/>
                </a:solidFill>
                <a:latin typeface="Consolas" panose="020B0609020204030204" pitchFamily="49" charset="0"/>
              </a:rPr>
              <a:t>, </a:t>
            </a:r>
            <a:r>
              <a:rPr lang="en-US" sz="1200" b="1" dirty="0">
                <a:solidFill>
                  <a:srgbClr val="7F0055"/>
                </a:solidFill>
                <a:latin typeface="Consolas" panose="020B0609020204030204" pitchFamily="49" charset="0"/>
              </a:rPr>
              <a:t>new</a:t>
            </a:r>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ZanrRowMapper</a:t>
            </a:r>
            <a:r>
              <a:rPr lang="en-US" sz="1200" dirty="0">
                <a:solidFill>
                  <a:srgbClr val="000000"/>
                </a:solidFill>
                <a:latin typeface="Consolas" panose="020B0609020204030204" pitchFamily="49" charset="0"/>
              </a:rPr>
              <a:t>());</a:t>
            </a:r>
          </a:p>
          <a:p>
            <a:r>
              <a:rPr lang="sr-Latn-RS" sz="1200" dirty="0">
                <a:solidFill>
                  <a:srgbClr val="000000"/>
                </a:solidFill>
                <a:latin typeface="Consolas" panose="020B0609020204030204" pitchFamily="49" charset="0"/>
              </a:rPr>
              <a:t>    </a:t>
            </a:r>
            <a:r>
              <a:rPr lang="en-US" sz="1200" dirty="0">
                <a:solidFill>
                  <a:srgbClr val="000000"/>
                </a:solidFill>
                <a:latin typeface="Consolas" panose="020B0609020204030204" pitchFamily="49" charset="0"/>
              </a:rPr>
              <a:t>}</a:t>
            </a:r>
          </a:p>
          <a:p>
            <a:endParaRPr lang="en-US" sz="1200" dirty="0">
              <a:latin typeface="Consolas" panose="020B0609020204030204" pitchFamily="49" charset="0"/>
            </a:endParaRPr>
          </a:p>
          <a:p>
            <a:r>
              <a:rPr lang="en-US" sz="1200" dirty="0">
                <a:solidFill>
                  <a:srgbClr val="000000"/>
                </a:solidFill>
                <a:latin typeface="Consolas" panose="020B0609020204030204" pitchFamily="49" charset="0"/>
              </a:rPr>
              <a:t>}</a:t>
            </a:r>
          </a:p>
        </p:txBody>
      </p:sp>
      <p:sp>
        <p:nvSpPr>
          <p:cNvPr id="17" name="Oval 16"/>
          <p:cNvSpPr/>
          <p:nvPr/>
        </p:nvSpPr>
        <p:spPr>
          <a:xfrm>
            <a:off x="6996749" y="2083885"/>
            <a:ext cx="1254025" cy="405147"/>
          </a:xfrm>
          <a:prstGeom prst="ellipse">
            <a:avLst/>
          </a:prstGeom>
          <a:noFill/>
          <a:ln w="25400">
            <a:solidFill>
              <a:srgbClr val="0878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9619671" y="4719782"/>
            <a:ext cx="1630220" cy="314493"/>
          </a:xfrm>
          <a:prstGeom prst="ellipse">
            <a:avLst/>
          </a:prstGeom>
          <a:noFill/>
          <a:ln w="25400">
            <a:solidFill>
              <a:srgbClr val="0878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8874023" y="5620327"/>
            <a:ext cx="1630220" cy="314493"/>
          </a:xfrm>
          <a:prstGeom prst="ellipse">
            <a:avLst/>
          </a:prstGeom>
          <a:noFill/>
          <a:ln w="25400">
            <a:solidFill>
              <a:srgbClr val="0878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5" name="Elbow Connector 44"/>
          <p:cNvCxnSpPr/>
          <p:nvPr/>
        </p:nvCxnSpPr>
        <p:spPr>
          <a:xfrm rot="10800000" flipV="1">
            <a:off x="10933545" y="4282353"/>
            <a:ext cx="535710" cy="277091"/>
          </a:xfrm>
          <a:prstGeom prst="bentConnector3">
            <a:avLst>
              <a:gd name="adj1" fmla="val 99946"/>
            </a:avLst>
          </a:prstGeom>
          <a:ln w="50800">
            <a:solidFill>
              <a:srgbClr val="F16726"/>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11480800" y="4269581"/>
            <a:ext cx="0" cy="473869"/>
          </a:xfrm>
          <a:prstGeom prst="line">
            <a:avLst/>
          </a:prstGeom>
          <a:ln w="50800">
            <a:solidFill>
              <a:srgbClr val="F16726"/>
            </a:solidFill>
          </a:ln>
        </p:spPr>
        <p:style>
          <a:lnRef idx="1">
            <a:schemeClr val="accent1"/>
          </a:lnRef>
          <a:fillRef idx="0">
            <a:schemeClr val="accent1"/>
          </a:fillRef>
          <a:effectRef idx="0">
            <a:schemeClr val="accent1"/>
          </a:effectRef>
          <a:fontRef idx="minor">
            <a:schemeClr val="tx1"/>
          </a:fontRef>
        </p:style>
      </p:cxnSp>
      <p:sp>
        <p:nvSpPr>
          <p:cNvPr id="55" name="TextBox 54"/>
          <p:cNvSpPr txBox="1"/>
          <p:nvPr/>
        </p:nvSpPr>
        <p:spPr>
          <a:xfrm>
            <a:off x="10162308" y="3900249"/>
            <a:ext cx="2078184" cy="369332"/>
          </a:xfrm>
          <a:prstGeom prst="rect">
            <a:avLst/>
          </a:prstGeom>
          <a:noFill/>
        </p:spPr>
        <p:txBody>
          <a:bodyPr wrap="square" rtlCol="0">
            <a:spAutoFit/>
          </a:bodyPr>
          <a:lstStyle/>
          <a:p>
            <a:pPr algn="ctr"/>
            <a:r>
              <a:rPr lang="sr-Latn-RS" i="1" dirty="0">
                <a:solidFill>
                  <a:srgbClr val="F16726"/>
                </a:solidFill>
              </a:rPr>
              <a:t>PreparedStatement</a:t>
            </a:r>
            <a:endParaRPr lang="en-US" i="1" dirty="0">
              <a:solidFill>
                <a:srgbClr val="F16726"/>
              </a:solidFill>
            </a:endParaRPr>
          </a:p>
        </p:txBody>
      </p:sp>
      <p:sp>
        <p:nvSpPr>
          <p:cNvPr id="56" name="TextBox 55"/>
          <p:cNvSpPr txBox="1"/>
          <p:nvPr/>
        </p:nvSpPr>
        <p:spPr>
          <a:xfrm>
            <a:off x="7186617" y="5020010"/>
            <a:ext cx="2562224" cy="369332"/>
          </a:xfrm>
          <a:prstGeom prst="rect">
            <a:avLst/>
          </a:prstGeom>
          <a:noFill/>
        </p:spPr>
        <p:txBody>
          <a:bodyPr wrap="square" rtlCol="0">
            <a:spAutoFit/>
          </a:bodyPr>
          <a:lstStyle/>
          <a:p>
            <a:pPr algn="ctr"/>
            <a:r>
              <a:rPr lang="sr-Latn-RS" dirty="0">
                <a:solidFill>
                  <a:srgbClr val="F16726"/>
                </a:solidFill>
              </a:rPr>
              <a:t>čita i vraća jedan objekat</a:t>
            </a:r>
            <a:endParaRPr lang="en-US" dirty="0">
              <a:solidFill>
                <a:srgbClr val="F16726"/>
              </a:solidFill>
            </a:endParaRPr>
          </a:p>
        </p:txBody>
      </p:sp>
      <p:sp>
        <p:nvSpPr>
          <p:cNvPr id="57" name="TextBox 56"/>
          <p:cNvSpPr txBox="1"/>
          <p:nvPr/>
        </p:nvSpPr>
        <p:spPr>
          <a:xfrm>
            <a:off x="6853239" y="5998907"/>
            <a:ext cx="2562224" cy="369332"/>
          </a:xfrm>
          <a:prstGeom prst="rect">
            <a:avLst/>
          </a:prstGeom>
          <a:noFill/>
        </p:spPr>
        <p:txBody>
          <a:bodyPr wrap="square" rtlCol="0">
            <a:spAutoFit/>
          </a:bodyPr>
          <a:lstStyle/>
          <a:p>
            <a:pPr algn="ctr"/>
            <a:r>
              <a:rPr lang="sr-Latn-RS" dirty="0">
                <a:solidFill>
                  <a:srgbClr val="F16726"/>
                </a:solidFill>
              </a:rPr>
              <a:t>čita i vraća listu objekata</a:t>
            </a:r>
            <a:endParaRPr lang="en-US" dirty="0">
              <a:solidFill>
                <a:srgbClr val="F16726"/>
              </a:solidFill>
            </a:endParaRPr>
          </a:p>
        </p:txBody>
      </p:sp>
      <p:sp>
        <p:nvSpPr>
          <p:cNvPr id="58" name="Oval 57"/>
          <p:cNvSpPr/>
          <p:nvPr/>
        </p:nvSpPr>
        <p:spPr>
          <a:xfrm>
            <a:off x="7447625" y="2566466"/>
            <a:ext cx="2563149" cy="236141"/>
          </a:xfrm>
          <a:prstGeom prst="ellipse">
            <a:avLst/>
          </a:prstGeom>
          <a:noFill/>
          <a:ln w="25400">
            <a:solidFill>
              <a:srgbClr val="31AC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0" name="Straight Arrow Connector 59"/>
          <p:cNvCxnSpPr/>
          <p:nvPr/>
        </p:nvCxnSpPr>
        <p:spPr>
          <a:xfrm flipV="1">
            <a:off x="8134351" y="5864746"/>
            <a:ext cx="0" cy="140147"/>
          </a:xfrm>
          <a:prstGeom prst="straightConnector1">
            <a:avLst/>
          </a:prstGeom>
          <a:ln w="50800">
            <a:solidFill>
              <a:srgbClr val="F16726"/>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a:xfrm flipV="1">
            <a:off x="8467729" y="4941100"/>
            <a:ext cx="0" cy="93175"/>
          </a:xfrm>
          <a:prstGeom prst="straightConnector1">
            <a:avLst/>
          </a:prstGeom>
          <a:ln w="50800">
            <a:solidFill>
              <a:srgbClr val="F16726"/>
            </a:solidFill>
            <a:tailEnd type="triangle"/>
          </a:ln>
        </p:spPr>
        <p:style>
          <a:lnRef idx="1">
            <a:schemeClr val="accent1"/>
          </a:lnRef>
          <a:fillRef idx="0">
            <a:schemeClr val="accent1"/>
          </a:fillRef>
          <a:effectRef idx="0">
            <a:schemeClr val="accent1"/>
          </a:effectRef>
          <a:fontRef idx="minor">
            <a:schemeClr val="tx1"/>
          </a:fontRef>
        </p:style>
      </p:cxnSp>
      <p:sp>
        <p:nvSpPr>
          <p:cNvPr id="18" name="Oval 17"/>
          <p:cNvSpPr/>
          <p:nvPr/>
        </p:nvSpPr>
        <p:spPr>
          <a:xfrm>
            <a:off x="6820909" y="2488281"/>
            <a:ext cx="626716" cy="377054"/>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Elbow Connector 19"/>
          <p:cNvCxnSpPr/>
          <p:nvPr/>
        </p:nvCxnSpPr>
        <p:spPr>
          <a:xfrm rot="10800000" flipV="1">
            <a:off x="10538690" y="5473723"/>
            <a:ext cx="535710" cy="277091"/>
          </a:xfrm>
          <a:prstGeom prst="bentConnector3">
            <a:avLst>
              <a:gd name="adj1" fmla="val 99946"/>
            </a:avLst>
          </a:prstGeom>
          <a:ln w="50800">
            <a:solidFill>
              <a:srgbClr val="F16726"/>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11085945" y="5460951"/>
            <a:ext cx="0" cy="473869"/>
          </a:xfrm>
          <a:prstGeom prst="line">
            <a:avLst/>
          </a:prstGeom>
          <a:ln w="50800">
            <a:solidFill>
              <a:srgbClr val="F16726"/>
            </a:solidFill>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9767453" y="5091619"/>
            <a:ext cx="2078184" cy="369332"/>
          </a:xfrm>
          <a:prstGeom prst="rect">
            <a:avLst/>
          </a:prstGeom>
          <a:noFill/>
        </p:spPr>
        <p:txBody>
          <a:bodyPr wrap="square" rtlCol="0">
            <a:spAutoFit/>
          </a:bodyPr>
          <a:lstStyle/>
          <a:p>
            <a:pPr algn="ctr"/>
            <a:r>
              <a:rPr lang="sr-Latn-RS" i="1">
                <a:solidFill>
                  <a:srgbClr val="F16726"/>
                </a:solidFill>
              </a:rPr>
              <a:t>Statement</a:t>
            </a:r>
            <a:endParaRPr lang="en-US" i="1" dirty="0">
              <a:solidFill>
                <a:srgbClr val="F16726"/>
              </a:solidFill>
            </a:endParaRPr>
          </a:p>
        </p:txBody>
      </p:sp>
      <p:sp>
        <p:nvSpPr>
          <p:cNvPr id="24" name="Oval 23"/>
          <p:cNvSpPr/>
          <p:nvPr/>
        </p:nvSpPr>
        <p:spPr>
          <a:xfrm>
            <a:off x="7560010" y="3348354"/>
            <a:ext cx="1815438" cy="377054"/>
          </a:xfrm>
          <a:prstGeom prst="ellipse">
            <a:avLst/>
          </a:prstGeom>
          <a:noFill/>
          <a:ln w="25400">
            <a:solidFill>
              <a:srgbClr val="BF24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5373863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4783</TotalTime>
  <Words>8255</Words>
  <Application>Microsoft Office PowerPoint</Application>
  <PresentationFormat>Widescreen</PresentationFormat>
  <Paragraphs>1049</Paragraphs>
  <Slides>64</Slides>
  <Notes>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64</vt:i4>
      </vt:variant>
    </vt:vector>
  </HeadingPairs>
  <TitlesOfParts>
    <vt:vector size="69" baseType="lpstr">
      <vt:lpstr>Arial</vt:lpstr>
      <vt:lpstr>Calibri</vt:lpstr>
      <vt:lpstr>Calibri Light</vt:lpstr>
      <vt:lpstr>Consolas</vt:lpstr>
      <vt:lpstr>Office Theme</vt:lpstr>
      <vt:lpstr>Osnove web programiranja</vt:lpstr>
      <vt:lpstr>Sadržaj</vt:lpstr>
      <vt:lpstr>Spring Boot aplikacija i baza podataka</vt:lpstr>
      <vt:lpstr>Spring Boot aplikacija i baza podataka</vt:lpstr>
      <vt:lpstr>Spring Boot aplikacija i baza podataka</vt:lpstr>
      <vt:lpstr>Podešavanje</vt:lpstr>
      <vt:lpstr>Podešavanje</vt:lpstr>
      <vt:lpstr>Implementacija</vt:lpstr>
      <vt:lpstr>Implementacija</vt:lpstr>
      <vt:lpstr>Implementacija</vt:lpstr>
      <vt:lpstr>Implementacija</vt:lpstr>
      <vt:lpstr>Implementacija</vt:lpstr>
      <vt:lpstr>Implementacija</vt:lpstr>
      <vt:lpstr>Implementacija</vt:lpstr>
      <vt:lpstr>Implementacija</vt:lpstr>
      <vt:lpstr>Implementacija</vt:lpstr>
      <vt:lpstr>Implementacija</vt:lpstr>
      <vt:lpstr>Implementacija</vt:lpstr>
      <vt:lpstr>Pretrage</vt:lpstr>
      <vt:lpstr>Pretrage</vt:lpstr>
      <vt:lpstr>PowerPoint Presentation</vt:lpstr>
      <vt:lpstr>PowerPoint Presentation</vt:lpstr>
      <vt:lpstr>Pretrage</vt:lpstr>
      <vt:lpstr>Pretrage</vt:lpstr>
      <vt:lpstr>PowerPoint Presentation</vt:lpstr>
      <vt:lpstr>PowerPoint Presentation</vt:lpstr>
      <vt:lpstr>PowerPoint Presentation</vt:lpstr>
      <vt:lpstr>PowerPoint Presentation</vt:lpstr>
      <vt:lpstr>Case study – CRUD bioskop veb aplikacija</vt:lpstr>
      <vt:lpstr>Dodatni materijali</vt:lpstr>
      <vt:lpstr>Dodatno</vt:lpstr>
      <vt:lpstr>Zašto baza podataka ???</vt:lpstr>
      <vt:lpstr>Zašto baza podataka ???</vt:lpstr>
      <vt:lpstr>Tipovi aplikacija – Arhitekture dovslojna</vt:lpstr>
      <vt:lpstr>Tipovi aplikacija – Arhitekture troslojna</vt:lpstr>
      <vt:lpstr>Tipovi aplikacija - Arhitekture</vt:lpstr>
      <vt:lpstr>Java i baze podataka</vt:lpstr>
      <vt:lpstr>Java i baze podataka - JDBC</vt:lpstr>
      <vt:lpstr>Java i baze podataka</vt:lpstr>
      <vt:lpstr>Tipovi drajvera DBMS  – JDBC-ODBC bridge</vt:lpstr>
      <vt:lpstr>Tipovi drajvera DBMS  – JDBC-ODBC bridge</vt:lpstr>
      <vt:lpstr>Tipovi drajvera DBMS  – Native-API driver</vt:lpstr>
      <vt:lpstr>Tipovi drajvera DBMS  – Network-Protocol driver</vt:lpstr>
      <vt:lpstr>Tipovi drajvera DBMS  – Database-Protocol driver</vt:lpstr>
      <vt:lpstr>Korišćenje baze u Javi</vt:lpstr>
      <vt:lpstr>Korišćenje baze u Javi</vt:lpstr>
      <vt:lpstr>Korišćenje baze u Javi - Inicijalizacija konekcije </vt:lpstr>
      <vt:lpstr>Korišćenje baze u Javi - Inicijalizacija konekcije </vt:lpstr>
      <vt:lpstr>Korišćenje baze u Javi - Inicijalizacija konekcije </vt:lpstr>
      <vt:lpstr>Korišćenje baze u Javi – Statement obj</vt:lpstr>
      <vt:lpstr>Korišćenje baze u Javi – Statement obj</vt:lpstr>
      <vt:lpstr>Korišćenje baze u Javi – Statement obj</vt:lpstr>
      <vt:lpstr>Korišćenje baze u Javi – PreparedStatement obj</vt:lpstr>
      <vt:lpstr>Korišćenje baze u Javi – PreparedStatement obj</vt:lpstr>
      <vt:lpstr>Korišćenje baze u Javi – PreparedStatement obj</vt:lpstr>
      <vt:lpstr>Korišćenje baze u Javi – PreparedStatement obj</vt:lpstr>
      <vt:lpstr>JDBC CLASSESS</vt:lpstr>
      <vt:lpstr>JDBC JAVA CONVERSION</vt:lpstr>
      <vt:lpstr>Korišćenje baze u Javi – Connection pool</vt:lpstr>
      <vt:lpstr>Korišćenje baze u Javi – Connection pool</vt:lpstr>
      <vt:lpstr>Korišćenje baze u Javi – Connection pool</vt:lpstr>
      <vt:lpstr>Korišćenje baze u Javi – Connection pool</vt:lpstr>
      <vt:lpstr>Korišćenje baze u Javi – Connection pool</vt:lpstr>
      <vt:lpstr>Korišćenje baze u Javi – Connection pool</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Java Web Development</dc:title>
  <dc:creator>Milos</dc:creator>
  <cp:lastModifiedBy>Siniša</cp:lastModifiedBy>
  <cp:revision>338</cp:revision>
  <dcterms:created xsi:type="dcterms:W3CDTF">2020-03-26T12:06:01Z</dcterms:created>
  <dcterms:modified xsi:type="dcterms:W3CDTF">2021-12-16T17:55:17Z</dcterms:modified>
</cp:coreProperties>
</file>